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3" r:id="rId6"/>
    <p:sldMasterId id="2147483677" r:id="rId7"/>
    <p:sldMasterId id="2147483693" r:id="rId8"/>
    <p:sldMasterId id="2147483701" r:id="rId9"/>
    <p:sldMasterId id="2147483703"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312" r:id="rId68"/>
    <p:sldId id="313" r:id="rId69"/>
    <p:sldId id="314" r:id="rId70"/>
    <p:sldId id="315" r:id="rId71"/>
    <p:sldId id="316" r:id="rId72"/>
    <p:sldId id="317" r:id="rId73"/>
    <p:sldId id="318" r:id="rId74"/>
    <p:sldId id="319" r:id="rId75"/>
    <p:sldId id="320" r:id="rId76"/>
    <p:sldId id="321" r:id="rId77"/>
    <p:sldId id="322" r:id="rId78"/>
    <p:sldId id="323" r:id="rId79"/>
    <p:sldId id="324" r:id="rId80"/>
    <p:sldId id="325" r:id="rId81"/>
  </p:sldIdLst>
  <p:sldSz cy="5143500" cx="9144000"/>
  <p:notesSz cx="6858000" cy="9144000"/>
  <p:embeddedFontLst>
    <p:embeddedFont>
      <p:font typeface="Raleway"/>
      <p:regular r:id="rId82"/>
      <p:bold r:id="rId83"/>
      <p:italic r:id="rId84"/>
      <p:boldItalic r:id="rId85"/>
    </p:embeddedFont>
    <p:embeddedFont>
      <p:font typeface="Raleway SemiBold"/>
      <p:regular r:id="rId86"/>
      <p:bold r:id="rId87"/>
      <p:italic r:id="rId88"/>
      <p:boldItalic r:id="rId89"/>
    </p:embeddedFont>
    <p:embeddedFont>
      <p:font typeface="Montserrat"/>
      <p:regular r:id="rId90"/>
      <p:bold r:id="rId91"/>
      <p:italic r:id="rId92"/>
      <p:boldItalic r:id="rId93"/>
    </p:embeddedFont>
    <p:embeddedFont>
      <p:font typeface="Montserrat Black"/>
      <p:bold r:id="rId94"/>
      <p:boldItalic r:id="rId95"/>
    </p:embeddedFont>
    <p:embeddedFont>
      <p:font typeface="Montserrat Medium"/>
      <p:regular r:id="rId96"/>
      <p:bold r:id="rId97"/>
      <p:italic r:id="rId98"/>
      <p:boldItalic r:id="rId99"/>
    </p:embeddedFont>
    <p:embeddedFont>
      <p:font typeface="Montserrat Light"/>
      <p:regular r:id="rId100"/>
      <p:bold r:id="rId101"/>
      <p:italic r:id="rId102"/>
      <p:boldItalic r:id="rId103"/>
    </p:embeddedFont>
    <p:embeddedFont>
      <p:font typeface="Lato Black"/>
      <p:bold r:id="rId104"/>
      <p:boldItalic r:id="rId10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
          <p15:clr>
            <a:srgbClr val="9AA0A6"/>
          </p15:clr>
        </p15:guide>
        <p15:guide id="2" pos="5472">
          <p15:clr>
            <a:srgbClr val="9AA0A6"/>
          </p15:clr>
        </p15:guide>
        <p15:guide id="3" pos="2880">
          <p15:clr>
            <a:srgbClr val="9AA0A6"/>
          </p15:clr>
        </p15:guide>
      </p15:sldGuideLst>
    </p:ext>
    <p:ext uri="http://customooxmlschemas.google.com/">
      <go:slidesCustomData xmlns:go="http://customooxmlschemas.google.com/" r:id="rId106" roundtripDataSignature="AMtx7miDEK2ptg5J5zqDpTava7LrVwy/+w=="/>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Endah Sulistiawat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p:guide pos="5472"/>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9.xml"/><Relationship Id="rId42" Type="http://schemas.openxmlformats.org/officeDocument/2006/relationships/slide" Target="slides/slide31.xml"/><Relationship Id="rId41" Type="http://schemas.openxmlformats.org/officeDocument/2006/relationships/slide" Target="slides/slide30.xml"/><Relationship Id="rId44" Type="http://schemas.openxmlformats.org/officeDocument/2006/relationships/slide" Target="slides/slide33.xml"/><Relationship Id="rId43" Type="http://schemas.openxmlformats.org/officeDocument/2006/relationships/slide" Target="slides/slide32.xml"/><Relationship Id="rId46" Type="http://schemas.openxmlformats.org/officeDocument/2006/relationships/slide" Target="slides/slide35.xml"/><Relationship Id="rId45" Type="http://schemas.openxmlformats.org/officeDocument/2006/relationships/slide" Target="slides/slide34.xml"/><Relationship Id="rId106" Type="http://customschemas.google.com/relationships/presentationmetadata" Target="metadata"/><Relationship Id="rId105" Type="http://schemas.openxmlformats.org/officeDocument/2006/relationships/font" Target="fonts/LatoBlack-boldItalic.fntdata"/><Relationship Id="rId104" Type="http://schemas.openxmlformats.org/officeDocument/2006/relationships/font" Target="fonts/LatoBlack-bold.fntdata"/><Relationship Id="rId48" Type="http://schemas.openxmlformats.org/officeDocument/2006/relationships/slide" Target="slides/slide37.xml"/><Relationship Id="rId47" Type="http://schemas.openxmlformats.org/officeDocument/2006/relationships/slide" Target="slides/slide36.xml"/><Relationship Id="rId49" Type="http://schemas.openxmlformats.org/officeDocument/2006/relationships/slide" Target="slides/slide38.xml"/><Relationship Id="rId103" Type="http://schemas.openxmlformats.org/officeDocument/2006/relationships/font" Target="fonts/MontserratLight-boldItalic.fntdata"/><Relationship Id="rId102" Type="http://schemas.openxmlformats.org/officeDocument/2006/relationships/font" Target="fonts/MontserratLight-italic.fntdata"/><Relationship Id="rId101" Type="http://schemas.openxmlformats.org/officeDocument/2006/relationships/font" Target="fonts/MontserratLight-bold.fntdata"/><Relationship Id="rId100" Type="http://schemas.openxmlformats.org/officeDocument/2006/relationships/font" Target="fonts/MontserratLight-regular.fntdata"/><Relationship Id="rId31" Type="http://schemas.openxmlformats.org/officeDocument/2006/relationships/slide" Target="slides/slide20.xml"/><Relationship Id="rId30" Type="http://schemas.openxmlformats.org/officeDocument/2006/relationships/slide" Target="slides/slide19.xml"/><Relationship Id="rId33" Type="http://schemas.openxmlformats.org/officeDocument/2006/relationships/slide" Target="slides/slide22.xml"/><Relationship Id="rId32" Type="http://schemas.openxmlformats.org/officeDocument/2006/relationships/slide" Target="slides/slide21.xml"/><Relationship Id="rId35" Type="http://schemas.openxmlformats.org/officeDocument/2006/relationships/slide" Target="slides/slide24.xml"/><Relationship Id="rId34" Type="http://schemas.openxmlformats.org/officeDocument/2006/relationships/slide" Target="slides/slide23.xml"/><Relationship Id="rId37" Type="http://schemas.openxmlformats.org/officeDocument/2006/relationships/slide" Target="slides/slide26.xml"/><Relationship Id="rId36" Type="http://schemas.openxmlformats.org/officeDocument/2006/relationships/slide" Target="slides/slide25.xml"/><Relationship Id="rId39" Type="http://schemas.openxmlformats.org/officeDocument/2006/relationships/slide" Target="slides/slide28.xml"/><Relationship Id="rId38" Type="http://schemas.openxmlformats.org/officeDocument/2006/relationships/slide" Target="slides/slide27.xml"/><Relationship Id="rId20" Type="http://schemas.openxmlformats.org/officeDocument/2006/relationships/slide" Target="slides/slide9.xml"/><Relationship Id="rId22" Type="http://schemas.openxmlformats.org/officeDocument/2006/relationships/slide" Target="slides/slide11.xml"/><Relationship Id="rId21" Type="http://schemas.openxmlformats.org/officeDocument/2006/relationships/slide" Target="slides/slide10.xml"/><Relationship Id="rId24" Type="http://schemas.openxmlformats.org/officeDocument/2006/relationships/slide" Target="slides/slide13.xml"/><Relationship Id="rId23" Type="http://schemas.openxmlformats.org/officeDocument/2006/relationships/slide" Target="slides/slide12.xml"/><Relationship Id="rId26" Type="http://schemas.openxmlformats.org/officeDocument/2006/relationships/slide" Target="slides/slide15.xml"/><Relationship Id="rId25" Type="http://schemas.openxmlformats.org/officeDocument/2006/relationships/slide" Target="slides/slide14.xml"/><Relationship Id="rId28" Type="http://schemas.openxmlformats.org/officeDocument/2006/relationships/slide" Target="slides/slide17.xml"/><Relationship Id="rId27" Type="http://schemas.openxmlformats.org/officeDocument/2006/relationships/slide" Target="slides/slide16.xml"/><Relationship Id="rId29" Type="http://schemas.openxmlformats.org/officeDocument/2006/relationships/slide" Target="slides/slide18.xml"/><Relationship Id="rId95" Type="http://schemas.openxmlformats.org/officeDocument/2006/relationships/font" Target="fonts/MontserratBlack-boldItalic.fntdata"/><Relationship Id="rId94" Type="http://schemas.openxmlformats.org/officeDocument/2006/relationships/font" Target="fonts/MontserratBlack-bold.fntdata"/><Relationship Id="rId97" Type="http://schemas.openxmlformats.org/officeDocument/2006/relationships/font" Target="fonts/MontserratMedium-bold.fntdata"/><Relationship Id="rId96" Type="http://schemas.openxmlformats.org/officeDocument/2006/relationships/font" Target="fonts/MontserratMedium-regular.fntdata"/><Relationship Id="rId11" Type="http://schemas.openxmlformats.org/officeDocument/2006/relationships/notesMaster" Target="notesMasters/notesMaster1.xml"/><Relationship Id="rId99" Type="http://schemas.openxmlformats.org/officeDocument/2006/relationships/font" Target="fonts/MontserratMedium-boldItalic.fntdata"/><Relationship Id="rId10" Type="http://schemas.openxmlformats.org/officeDocument/2006/relationships/slideMaster" Target="slideMasters/slideMaster6.xml"/><Relationship Id="rId98" Type="http://schemas.openxmlformats.org/officeDocument/2006/relationships/font" Target="fonts/MontserratMedium-italic.fntdata"/><Relationship Id="rId13" Type="http://schemas.openxmlformats.org/officeDocument/2006/relationships/slide" Target="slides/slide2.xml"/><Relationship Id="rId12" Type="http://schemas.openxmlformats.org/officeDocument/2006/relationships/slide" Target="slides/slide1.xml"/><Relationship Id="rId91" Type="http://schemas.openxmlformats.org/officeDocument/2006/relationships/font" Target="fonts/Montserrat-bold.fntdata"/><Relationship Id="rId90" Type="http://schemas.openxmlformats.org/officeDocument/2006/relationships/font" Target="fonts/Montserrat-regular.fntdata"/><Relationship Id="rId93" Type="http://schemas.openxmlformats.org/officeDocument/2006/relationships/font" Target="fonts/Montserrat-boldItalic.fntdata"/><Relationship Id="rId92" Type="http://schemas.openxmlformats.org/officeDocument/2006/relationships/font" Target="fonts/Montserrat-italic.fntdata"/><Relationship Id="rId15" Type="http://schemas.openxmlformats.org/officeDocument/2006/relationships/slide" Target="slides/slide4.xml"/><Relationship Id="rId14" Type="http://schemas.openxmlformats.org/officeDocument/2006/relationships/slide" Target="slides/slide3.xml"/><Relationship Id="rId17" Type="http://schemas.openxmlformats.org/officeDocument/2006/relationships/slide" Target="slides/slide6.xml"/><Relationship Id="rId16" Type="http://schemas.openxmlformats.org/officeDocument/2006/relationships/slide" Target="slides/slide5.xml"/><Relationship Id="rId19" Type="http://schemas.openxmlformats.org/officeDocument/2006/relationships/slide" Target="slides/slide8.xml"/><Relationship Id="rId18" Type="http://schemas.openxmlformats.org/officeDocument/2006/relationships/slide" Target="slides/slide7.xml"/><Relationship Id="rId84" Type="http://schemas.openxmlformats.org/officeDocument/2006/relationships/font" Target="fonts/Raleway-italic.fntdata"/><Relationship Id="rId83" Type="http://schemas.openxmlformats.org/officeDocument/2006/relationships/font" Target="fonts/Raleway-bold.fntdata"/><Relationship Id="rId86" Type="http://schemas.openxmlformats.org/officeDocument/2006/relationships/font" Target="fonts/RalewaySemiBold-regular.fntdata"/><Relationship Id="rId85" Type="http://schemas.openxmlformats.org/officeDocument/2006/relationships/font" Target="fonts/Raleway-boldItalic.fntdata"/><Relationship Id="rId88" Type="http://schemas.openxmlformats.org/officeDocument/2006/relationships/font" Target="fonts/RalewaySemiBold-italic.fntdata"/><Relationship Id="rId87" Type="http://schemas.openxmlformats.org/officeDocument/2006/relationships/font" Target="fonts/RalewaySemiBold-bold.fntdata"/><Relationship Id="rId89" Type="http://schemas.openxmlformats.org/officeDocument/2006/relationships/font" Target="fonts/RalewaySemiBold-boldItalic.fntdata"/><Relationship Id="rId80" Type="http://schemas.openxmlformats.org/officeDocument/2006/relationships/slide" Target="slides/slide69.xml"/><Relationship Id="rId82" Type="http://schemas.openxmlformats.org/officeDocument/2006/relationships/font" Target="fonts/Raleway-regular.fntdata"/><Relationship Id="rId81" Type="http://schemas.openxmlformats.org/officeDocument/2006/relationships/slide" Target="slides/slide70.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Master" Target="slideMasters/slideMaster5.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slide" Target="slides/slide62.xml"/><Relationship Id="rId72" Type="http://schemas.openxmlformats.org/officeDocument/2006/relationships/slide" Target="slides/slide61.xml"/><Relationship Id="rId75" Type="http://schemas.openxmlformats.org/officeDocument/2006/relationships/slide" Target="slides/slide64.xml"/><Relationship Id="rId74" Type="http://schemas.openxmlformats.org/officeDocument/2006/relationships/slide" Target="slides/slide63.xml"/><Relationship Id="rId77" Type="http://schemas.openxmlformats.org/officeDocument/2006/relationships/slide" Target="slides/slide66.xml"/><Relationship Id="rId76" Type="http://schemas.openxmlformats.org/officeDocument/2006/relationships/slide" Target="slides/slide65.xml"/><Relationship Id="rId79" Type="http://schemas.openxmlformats.org/officeDocument/2006/relationships/slide" Target="slides/slide68.xml"/><Relationship Id="rId78" Type="http://schemas.openxmlformats.org/officeDocument/2006/relationships/slide" Target="slides/slide67.xml"/><Relationship Id="rId71" Type="http://schemas.openxmlformats.org/officeDocument/2006/relationships/slide" Target="slides/slide60.xml"/><Relationship Id="rId70" Type="http://schemas.openxmlformats.org/officeDocument/2006/relationships/slide" Target="slides/slide59.xml"/><Relationship Id="rId62" Type="http://schemas.openxmlformats.org/officeDocument/2006/relationships/slide" Target="slides/slide51.xml"/><Relationship Id="rId61" Type="http://schemas.openxmlformats.org/officeDocument/2006/relationships/slide" Target="slides/slide50.xml"/><Relationship Id="rId64" Type="http://schemas.openxmlformats.org/officeDocument/2006/relationships/slide" Target="slides/slide53.xml"/><Relationship Id="rId63" Type="http://schemas.openxmlformats.org/officeDocument/2006/relationships/slide" Target="slides/slide52.xml"/><Relationship Id="rId66" Type="http://schemas.openxmlformats.org/officeDocument/2006/relationships/slide" Target="slides/slide55.xml"/><Relationship Id="rId65" Type="http://schemas.openxmlformats.org/officeDocument/2006/relationships/slide" Target="slides/slide54.xml"/><Relationship Id="rId68" Type="http://schemas.openxmlformats.org/officeDocument/2006/relationships/slide" Target="slides/slide57.xml"/><Relationship Id="rId67" Type="http://schemas.openxmlformats.org/officeDocument/2006/relationships/slide" Target="slides/slide56.xml"/><Relationship Id="rId60" Type="http://schemas.openxmlformats.org/officeDocument/2006/relationships/slide" Target="slides/slide49.xml"/><Relationship Id="rId69" Type="http://schemas.openxmlformats.org/officeDocument/2006/relationships/slide" Target="slides/slide58.xml"/><Relationship Id="rId51" Type="http://schemas.openxmlformats.org/officeDocument/2006/relationships/slide" Target="slides/slide40.xml"/><Relationship Id="rId50" Type="http://schemas.openxmlformats.org/officeDocument/2006/relationships/slide" Target="slides/slide39.xml"/><Relationship Id="rId53" Type="http://schemas.openxmlformats.org/officeDocument/2006/relationships/slide" Target="slides/slide42.xml"/><Relationship Id="rId52" Type="http://schemas.openxmlformats.org/officeDocument/2006/relationships/slide" Target="slides/slide41.xml"/><Relationship Id="rId55" Type="http://schemas.openxmlformats.org/officeDocument/2006/relationships/slide" Target="slides/slide44.xml"/><Relationship Id="rId54" Type="http://schemas.openxmlformats.org/officeDocument/2006/relationships/slide" Target="slides/slide43.xml"/><Relationship Id="rId57" Type="http://schemas.openxmlformats.org/officeDocument/2006/relationships/slide" Target="slides/slide46.xml"/><Relationship Id="rId56" Type="http://schemas.openxmlformats.org/officeDocument/2006/relationships/slide" Target="slides/slide45.xml"/><Relationship Id="rId59" Type="http://schemas.openxmlformats.org/officeDocument/2006/relationships/slide" Target="slides/slide48.xml"/><Relationship Id="rId58" Type="http://schemas.openxmlformats.org/officeDocument/2006/relationships/slide" Target="slides/slide47.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3-23T10:39:31.583">
    <p:pos x="6000" y="0"/>
    <p:text>Design Done mbak @mdwianti@binar.co.id , Saya rapikan &amp; tambahkan sedikit
_Assigned to Mitha Dwianti_</p:text>
    <p:extLst>
      <p:ext uri="{C676402C-5697-4E1C-873F-D02D1690AC5C}">
        <p15:threadingInfo timeZoneBias="0"/>
      </p:ext>
      <p:ext uri="http://customooxmlschemas.google.com/">
        <go:slidesCustomData xmlns:go="http://customooxmlschemas.google.com/" commentPostId="AAAAXEoJSbw"/>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hepafhelper.blogspot.com/2019/02/programming-paradigms-softwear-runtime.html"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hepafhelper.blogspot.com/2019/02/programming-paradigms-softwear-runtime.html"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4" name="Google Shape;50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 name="Google Shape;52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13d69fc308_3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g113d69fc308_3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1" name="Google Shape;57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8" name="Google Shape;58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5" name="Google Shape;60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1" name="Google Shape;62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15feea9046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115feea9046_0_2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113d69fc2c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8" name="Google Shape;638;g113d69fc2cc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4" name="Google Shape;65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113d69fc308_3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0" name="Google Shape;670;g113d69fc308_3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113d69fc308_3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6" name="Google Shape;686;g113d69fc308_3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2" name="Google Shape;70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1" name="Google Shape;721;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113d69fc308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7" name="Google Shape;737;g113d69fc308_1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113d69fc308_3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7" name="Google Shape;757;g113d69fc308_3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0" name="Google Shape;78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6" name="Google Shape;79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15feea9046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g115feea9046_0_2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2" name="Google Shape;812;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9" name="Google Shape;82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6" name="Google Shape;846;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3" name="Google Shape;863;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113d69fc308_3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9" name="Google Shape;879;g113d69fc308_3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5" name="Google Shape;895;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2" name="Google Shape;912;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9" name="Google Shape;929;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5" name="Google Shape;945;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1" name="Google Shape;961;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15feea9046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g115feea9046_0_2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11e0457a256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8" name="Google Shape;978;g11e0457a256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6" name="Google Shape;996;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3" name="Google Shape;1013;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800"/>
              <a:buFont typeface="Arial"/>
              <a:buNone/>
            </a:pPr>
            <a:r>
              <a:rPr lang="en" sz="1400">
                <a:solidFill>
                  <a:schemeClr val="dk1"/>
                </a:solidFill>
                <a:latin typeface="Raleway"/>
                <a:ea typeface="Raleway"/>
                <a:cs typeface="Raleway"/>
                <a:sym typeface="Raleway"/>
              </a:rPr>
              <a:t>Catatan kecil, meskipun tidak dianggap error di Javascript ketika kita memanggil protected secara publik. Namun kita sebagai developer harus memahami bahwa method ini protected, dan sudah semestinya hanya boleh di panggil di dalam class declaration atau sub-classnya.</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0" name="Google Shape;1030;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6" name="Google Shape;1046;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3" name="Google Shape;1063;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0" name="Google Shape;1080;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6" name="Google Shape;1096;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3" name="Google Shape;1113;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113d69fc308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2" name="Google Shape;1132;g113d69fc308_1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9" name="Google Shape;1149;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Gambar dari insert -&gt; image -&gt; search the web (bisa dibuatkan seperti itu atau diganti dgn karakter Sabrina pakai atribut yg mewakili profesi tsb)</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5" name="Google Shape;1165;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2" name="Google Shape;1182;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9" name="Google Shape;1199;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6" name="Google Shape;1216;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3" name="Google Shape;1233;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119fead740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0" name="Google Shape;1250;g119fead740a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1162f7bea4d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6" name="Google Shape;1266;g1162f7bea4d_1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g113d69fc308_3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3" name="Google Shape;1273;g113d69fc308_3_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g113d69fc308_3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9" name="Google Shape;1289;g113d69fc308_3_2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113d69fc308_3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6" name="Google Shape;1306;g113d69fc308_3_2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113d69fc308_3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7" name="Google Shape;1327;g113d69fc308_3_2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113d69fc308_3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9" name="Google Shape;1349;g113d69fc308_3_3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g113d69fc308_3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6" name="Google Shape;1366;g113d69fc308_3_3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116dd404e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4" name="Google Shape;1384;g116dd404e7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116dd404e7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1" name="Google Shape;1401;g116dd404e79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116dd404e7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9" name="Google Shape;1419;g116dd404e79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g116dd404e79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5" name="Google Shape;1435;g116dd404e79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1162f7bea4d_1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2" name="Google Shape;1452;g1162f7bea4d_1_3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1162f7bea4d_1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0" name="Google Shape;1460;g1162f7bea4d_1_3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13d69fc308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g113d69fc308_3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gf3b41c696f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6" name="Google Shape;1476;gf3b41c696f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15feea9046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g115feea9046_0_4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Source image: </a:t>
            </a:r>
            <a:r>
              <a:rPr lang="en" u="sng">
                <a:solidFill>
                  <a:schemeClr val="hlink"/>
                </a:solidFill>
                <a:hlinkClick r:id="rId2"/>
              </a:rPr>
              <a:t>https://thepafhelper.blogspot.com/2019/02/programming-paradigms-softwear-runtime.html</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Source image: </a:t>
            </a:r>
            <a:r>
              <a:rPr lang="en" u="sng">
                <a:solidFill>
                  <a:schemeClr val="hlink"/>
                </a:solidFill>
                <a:hlinkClick r:id="rId2"/>
              </a:rPr>
              <a:t>https://thepafhelper.blogspot.com/2019/02/programming-paradigms-softwear-runtime.html</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6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6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7" name="Shape 67"/>
        <p:cNvGrpSpPr/>
        <p:nvPr/>
      </p:nvGrpSpPr>
      <p:grpSpPr>
        <a:xfrm>
          <a:off x="0" y="0"/>
          <a:ext cx="0" cy="0"/>
          <a:chOff x="0" y="0"/>
          <a:chExt cx="0" cy="0"/>
        </a:xfrm>
      </p:grpSpPr>
      <p:sp>
        <p:nvSpPr>
          <p:cNvPr id="68" name="Google Shape;68;p6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6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70" name="Google Shape;70;p6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1" name="Google Shape;71;p6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72" name="Google Shape;72;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3" name="Shape 73"/>
        <p:cNvGrpSpPr/>
        <p:nvPr/>
      </p:nvGrpSpPr>
      <p:grpSpPr>
        <a:xfrm>
          <a:off x="0" y="0"/>
          <a:ext cx="0" cy="0"/>
          <a:chOff x="0" y="0"/>
          <a:chExt cx="0" cy="0"/>
        </a:xfrm>
      </p:grpSpPr>
      <p:sp>
        <p:nvSpPr>
          <p:cNvPr id="74" name="Google Shape;74;p7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75" name="Google Shape;75;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6" name="Shape 76"/>
        <p:cNvGrpSpPr/>
        <p:nvPr/>
      </p:nvGrpSpPr>
      <p:grpSpPr>
        <a:xfrm>
          <a:off x="0" y="0"/>
          <a:ext cx="0" cy="0"/>
          <a:chOff x="0" y="0"/>
          <a:chExt cx="0" cy="0"/>
        </a:xfrm>
      </p:grpSpPr>
      <p:sp>
        <p:nvSpPr>
          <p:cNvPr id="77" name="Google Shape;77;p7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78" name="Google Shape;78;p7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79" name="Google Shape;79;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bg>
      <p:bgPr>
        <a:solidFill>
          <a:srgbClr val="733572"/>
        </a:solidFill>
      </p:bgPr>
    </p:bg>
    <p:spTree>
      <p:nvGrpSpPr>
        <p:cNvPr id="82" name="Shape 82"/>
        <p:cNvGrpSpPr/>
        <p:nvPr/>
      </p:nvGrpSpPr>
      <p:grpSpPr>
        <a:xfrm>
          <a:off x="0" y="0"/>
          <a:ext cx="0" cy="0"/>
          <a:chOff x="0" y="0"/>
          <a:chExt cx="0" cy="0"/>
        </a:xfrm>
      </p:grpSpPr>
      <p:sp>
        <p:nvSpPr>
          <p:cNvPr id="83" name="Google Shape;83;g115feea9046_0_437"/>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4" name="Google Shape;84;g115feea9046_0_437"/>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5" name="Google Shape;85;g115feea9046_0_437"/>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6" name="Google Shape;86;g115feea9046_0_437"/>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87" name="Google Shape;87;g115feea9046_0_437"/>
          <p:cNvGrpSpPr/>
          <p:nvPr/>
        </p:nvGrpSpPr>
        <p:grpSpPr>
          <a:xfrm>
            <a:off x="283668" y="259895"/>
            <a:ext cx="226001" cy="222980"/>
            <a:chOff x="283668" y="251687"/>
            <a:chExt cx="226001" cy="222980"/>
          </a:xfrm>
        </p:grpSpPr>
        <p:sp>
          <p:nvSpPr>
            <p:cNvPr id="88" name="Google Shape;88;g115feea9046_0_437"/>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9" name="Google Shape;89;g115feea9046_0_437"/>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0" name="Google Shape;90;g115feea9046_0_437"/>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sp>
        <p:nvSpPr>
          <p:cNvPr id="91" name="Google Shape;91;g115feea9046_0_437"/>
          <p:cNvSpPr txBox="1"/>
          <p:nvPr>
            <p:ph type="title"/>
          </p:nvPr>
        </p:nvSpPr>
        <p:spPr>
          <a:xfrm>
            <a:off x="685800" y="246888"/>
            <a:ext cx="4572000" cy="255900"/>
          </a:xfrm>
          <a:prstGeom prst="rect">
            <a:avLst/>
          </a:prstGeom>
          <a:noFill/>
          <a:ln>
            <a:noFill/>
          </a:ln>
        </p:spPr>
        <p:txBody>
          <a:bodyPr anchorCtr="0" anchor="ctr" bIns="91425" lIns="0" spcFirstLastPara="1" rIns="0" wrap="square" tIns="91425">
            <a:noAutofit/>
          </a:bodyPr>
          <a:lstStyle>
            <a:lvl1pPr lvl="0" algn="l">
              <a:lnSpc>
                <a:spcPct val="100000"/>
              </a:lnSpc>
              <a:spcBef>
                <a:spcPts val="0"/>
              </a:spcBef>
              <a:spcAft>
                <a:spcPts val="0"/>
              </a:spcAft>
              <a:buClr>
                <a:schemeClr val="lt1"/>
              </a:buClr>
              <a:buSzPts val="1200"/>
              <a:buFont typeface="Raleway"/>
              <a:buNone/>
              <a:defRPr b="1" sz="1200">
                <a:solidFill>
                  <a:schemeClr val="lt1"/>
                </a:solidFill>
                <a:latin typeface="Raleway"/>
                <a:ea typeface="Raleway"/>
                <a:cs typeface="Raleway"/>
                <a:sym typeface="Raleway"/>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92" name="Google Shape;92;g115feea9046_0_437"/>
          <p:cNvPicPr preferRelativeResize="0"/>
          <p:nvPr/>
        </p:nvPicPr>
        <p:blipFill rotWithShape="1">
          <a:blip r:embed="rId2">
            <a:alphaModFix/>
          </a:blip>
          <a:srcRect b="0" l="0" r="0" t="0"/>
          <a:stretch/>
        </p:blipFill>
        <p:spPr>
          <a:xfrm>
            <a:off x="8535950" y="143933"/>
            <a:ext cx="463928" cy="463928"/>
          </a:xfrm>
          <a:prstGeom prst="rect">
            <a:avLst/>
          </a:prstGeom>
          <a:noFill/>
          <a:ln>
            <a:noFill/>
          </a:ln>
        </p:spPr>
      </p:pic>
      <p:sp>
        <p:nvSpPr>
          <p:cNvPr id="93" name="Google Shape;93;g115feea9046_0_437"/>
          <p:cNvSpPr txBox="1"/>
          <p:nvPr>
            <p:ph idx="12" type="sldNum"/>
          </p:nvPr>
        </p:nvSpPr>
        <p:spPr>
          <a:xfrm>
            <a:off x="8382000" y="464820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Raleway"/>
                <a:ea typeface="Raleway"/>
                <a:cs typeface="Raleway"/>
                <a:sym typeface="Raleway"/>
              </a:defRPr>
            </a:lvl1pPr>
            <a:lvl2pPr indent="0" lvl="1"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Raleway"/>
                <a:ea typeface="Raleway"/>
                <a:cs typeface="Raleway"/>
                <a:sym typeface="Raleway"/>
              </a:defRPr>
            </a:lvl2pPr>
            <a:lvl3pPr indent="0" lvl="2"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Raleway"/>
                <a:ea typeface="Raleway"/>
                <a:cs typeface="Raleway"/>
                <a:sym typeface="Raleway"/>
              </a:defRPr>
            </a:lvl3pPr>
            <a:lvl4pPr indent="0" lvl="3"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Raleway"/>
                <a:ea typeface="Raleway"/>
                <a:cs typeface="Raleway"/>
                <a:sym typeface="Raleway"/>
              </a:defRPr>
            </a:lvl4pPr>
            <a:lvl5pPr indent="0" lvl="4"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Raleway"/>
                <a:ea typeface="Raleway"/>
                <a:cs typeface="Raleway"/>
                <a:sym typeface="Raleway"/>
              </a:defRPr>
            </a:lvl5pPr>
            <a:lvl6pPr indent="0" lvl="5"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Raleway"/>
                <a:ea typeface="Raleway"/>
                <a:cs typeface="Raleway"/>
                <a:sym typeface="Raleway"/>
              </a:defRPr>
            </a:lvl6pPr>
            <a:lvl7pPr indent="0" lvl="6"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Raleway"/>
                <a:ea typeface="Raleway"/>
                <a:cs typeface="Raleway"/>
                <a:sym typeface="Raleway"/>
              </a:defRPr>
            </a:lvl7pPr>
            <a:lvl8pPr indent="0" lvl="7"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Raleway"/>
                <a:ea typeface="Raleway"/>
                <a:cs typeface="Raleway"/>
                <a:sym typeface="Raleway"/>
              </a:defRPr>
            </a:lvl8pPr>
            <a:lvl9pPr indent="0" lvl="8"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98" name="Shape 98"/>
        <p:cNvGrpSpPr/>
        <p:nvPr/>
      </p:nvGrpSpPr>
      <p:grpSpPr>
        <a:xfrm>
          <a:off x="0" y="0"/>
          <a:ext cx="0" cy="0"/>
          <a:chOff x="0" y="0"/>
          <a:chExt cx="0" cy="0"/>
        </a:xfrm>
      </p:grpSpPr>
      <p:sp>
        <p:nvSpPr>
          <p:cNvPr id="99" name="Google Shape;99;g115feea9046_0_25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0" name="Google Shape;100;g115feea9046_0_25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01" name="Google Shape;101;g115feea9046_0_2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733572"/>
        </a:solidFill>
      </p:bgPr>
    </p:bg>
    <p:spTree>
      <p:nvGrpSpPr>
        <p:cNvPr id="102" name="Shape 102"/>
        <p:cNvGrpSpPr/>
        <p:nvPr/>
      </p:nvGrpSpPr>
      <p:grpSpPr>
        <a:xfrm>
          <a:off x="0" y="0"/>
          <a:ext cx="0" cy="0"/>
          <a:chOff x="0" y="0"/>
          <a:chExt cx="0" cy="0"/>
        </a:xfrm>
      </p:grpSpPr>
      <p:sp>
        <p:nvSpPr>
          <p:cNvPr id="103" name="Google Shape;103;g115feea9046_0_2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733572"/>
        </a:solidFill>
      </p:bgPr>
    </p:bg>
    <p:spTree>
      <p:nvGrpSpPr>
        <p:cNvPr id="104" name="Shape 104"/>
        <p:cNvGrpSpPr/>
        <p:nvPr/>
      </p:nvGrpSpPr>
      <p:grpSpPr>
        <a:xfrm>
          <a:off x="0" y="0"/>
          <a:ext cx="0" cy="0"/>
          <a:chOff x="0" y="0"/>
          <a:chExt cx="0" cy="0"/>
        </a:xfrm>
      </p:grpSpPr>
      <p:sp>
        <p:nvSpPr>
          <p:cNvPr id="105" name="Google Shape;105;g115feea9046_0_256"/>
          <p:cNvSpPr txBox="1"/>
          <p:nvPr>
            <p:ph type="title"/>
          </p:nvPr>
        </p:nvSpPr>
        <p:spPr>
          <a:xfrm>
            <a:off x="914400" y="2210700"/>
            <a:ext cx="7315200" cy="722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Raleway"/>
              <a:buNone/>
              <a:defRPr b="1" sz="2400">
                <a:solidFill>
                  <a:schemeClr val="lt1"/>
                </a:solidFill>
                <a:latin typeface="Raleway"/>
                <a:ea typeface="Raleway"/>
                <a:cs typeface="Raleway"/>
                <a:sym typeface="Raleway"/>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06" name="Google Shape;106;g115feea9046_0_256"/>
          <p:cNvSpPr txBox="1"/>
          <p:nvPr>
            <p:ph idx="12" type="sldNum"/>
          </p:nvPr>
        </p:nvSpPr>
        <p:spPr>
          <a:xfrm>
            <a:off x="8382000" y="464820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Raleway"/>
                <a:ea typeface="Raleway"/>
                <a:cs typeface="Raleway"/>
                <a:sym typeface="Raleway"/>
              </a:defRPr>
            </a:lvl1pPr>
            <a:lvl2pPr indent="0" lvl="1"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Raleway"/>
                <a:ea typeface="Raleway"/>
                <a:cs typeface="Raleway"/>
                <a:sym typeface="Raleway"/>
              </a:defRPr>
            </a:lvl2pPr>
            <a:lvl3pPr indent="0" lvl="2"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Raleway"/>
                <a:ea typeface="Raleway"/>
                <a:cs typeface="Raleway"/>
                <a:sym typeface="Raleway"/>
              </a:defRPr>
            </a:lvl3pPr>
            <a:lvl4pPr indent="0" lvl="3"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Raleway"/>
                <a:ea typeface="Raleway"/>
                <a:cs typeface="Raleway"/>
                <a:sym typeface="Raleway"/>
              </a:defRPr>
            </a:lvl4pPr>
            <a:lvl5pPr indent="0" lvl="4"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Raleway"/>
                <a:ea typeface="Raleway"/>
                <a:cs typeface="Raleway"/>
                <a:sym typeface="Raleway"/>
              </a:defRPr>
            </a:lvl5pPr>
            <a:lvl6pPr indent="0" lvl="5"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Raleway"/>
                <a:ea typeface="Raleway"/>
                <a:cs typeface="Raleway"/>
                <a:sym typeface="Raleway"/>
              </a:defRPr>
            </a:lvl6pPr>
            <a:lvl7pPr indent="0" lvl="6"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Raleway"/>
                <a:ea typeface="Raleway"/>
                <a:cs typeface="Raleway"/>
                <a:sym typeface="Raleway"/>
              </a:defRPr>
            </a:lvl7pPr>
            <a:lvl8pPr indent="0" lvl="7"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Raleway"/>
                <a:ea typeface="Raleway"/>
                <a:cs typeface="Raleway"/>
                <a:sym typeface="Raleway"/>
              </a:defRPr>
            </a:lvl8pPr>
            <a:lvl9pPr indent="0" lvl="8"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7" name="Shape 107"/>
        <p:cNvGrpSpPr/>
        <p:nvPr/>
      </p:nvGrpSpPr>
      <p:grpSpPr>
        <a:xfrm>
          <a:off x="0" y="0"/>
          <a:ext cx="0" cy="0"/>
          <a:chOff x="0" y="0"/>
          <a:chExt cx="0" cy="0"/>
        </a:xfrm>
      </p:grpSpPr>
      <p:sp>
        <p:nvSpPr>
          <p:cNvPr id="108" name="Google Shape;108;g115feea9046_0_259"/>
          <p:cNvSpPr/>
          <p:nvPr/>
        </p:nvSpPr>
        <p:spPr>
          <a:xfrm flipH="1" rot="5400000">
            <a:off x="4303949" y="-4204126"/>
            <a:ext cx="536100" cy="9144000"/>
          </a:xfrm>
          <a:prstGeom prst="rect">
            <a:avLst/>
          </a:prstGeom>
          <a:solidFill>
            <a:srgbClr val="9B6D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9" name="Google Shape;109;g115feea9046_0_259"/>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100" u="none" cap="none" strike="noStrike">
                <a:solidFill>
                  <a:srgbClr val="FFFFFF"/>
                </a:solidFill>
                <a:latin typeface="Lato Black"/>
                <a:ea typeface="Lato Black"/>
                <a:cs typeface="Lato Black"/>
                <a:sym typeface="Lato Black"/>
              </a:rPr>
              <a:t>PM 101</a:t>
            </a:r>
            <a:endParaRPr b="0" i="0" sz="1100" u="none" cap="none" strike="noStrike">
              <a:solidFill>
                <a:srgbClr val="FFFFFF"/>
              </a:solidFill>
              <a:latin typeface="Lato Black"/>
              <a:ea typeface="Lato Black"/>
              <a:cs typeface="Lato Black"/>
              <a:sym typeface="Lato Black"/>
            </a:endParaRPr>
          </a:p>
        </p:txBody>
      </p:sp>
      <p:sp>
        <p:nvSpPr>
          <p:cNvPr id="110" name="Google Shape;110;g115feea9046_0_259"/>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1" name="Google Shape;111;g115feea9046_0_259"/>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2" name="Google Shape;112;g115feea9046_0_259"/>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3" name="Google Shape;113;g115feea9046_0_259"/>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4" name="Google Shape;114;g115feea9046_0_259"/>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5" name="Google Shape;115;g115feea9046_0_259"/>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116" name="Google Shape;116;g115feea9046_0_259"/>
          <p:cNvGrpSpPr/>
          <p:nvPr/>
        </p:nvGrpSpPr>
        <p:grpSpPr>
          <a:xfrm>
            <a:off x="283668" y="259895"/>
            <a:ext cx="226001" cy="222980"/>
            <a:chOff x="283668" y="251687"/>
            <a:chExt cx="226001" cy="222980"/>
          </a:xfrm>
        </p:grpSpPr>
        <p:sp>
          <p:nvSpPr>
            <p:cNvPr id="117" name="Google Shape;117;g115feea9046_0_259"/>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18" name="Google Shape;118;g115feea9046_0_259"/>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19" name="Google Shape;119;g115feea9046_0_259"/>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sp>
        <p:nvSpPr>
          <p:cNvPr id="120" name="Google Shape;120;g115feea9046_0_259"/>
          <p:cNvSpPr txBox="1"/>
          <p:nvPr>
            <p:ph idx="12" type="sldNum"/>
          </p:nvPr>
        </p:nvSpPr>
        <p:spPr>
          <a:xfrm>
            <a:off x="8382000" y="464820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1pPr>
            <a:lvl2pPr indent="0" lvl="1"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2pPr>
            <a:lvl3pPr indent="0" lvl="2"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3pPr>
            <a:lvl4pPr indent="0" lvl="3"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4pPr>
            <a:lvl5pPr indent="0" lvl="4"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5pPr>
            <a:lvl6pPr indent="0" lvl="5"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6pPr>
            <a:lvl7pPr indent="0" lvl="6"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7pPr>
            <a:lvl8pPr indent="0" lvl="7"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8pPr>
            <a:lvl9pPr indent="0" lvl="8"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
        <p:nvSpPr>
          <p:cNvPr id="121" name="Google Shape;121;g115feea9046_0_259"/>
          <p:cNvSpPr txBox="1"/>
          <p:nvPr>
            <p:ph type="title"/>
          </p:nvPr>
        </p:nvSpPr>
        <p:spPr>
          <a:xfrm>
            <a:off x="685800" y="246888"/>
            <a:ext cx="4572000" cy="255900"/>
          </a:xfrm>
          <a:prstGeom prst="rect">
            <a:avLst/>
          </a:prstGeom>
          <a:noFill/>
          <a:ln>
            <a:noFill/>
          </a:ln>
        </p:spPr>
        <p:txBody>
          <a:bodyPr anchorCtr="0" anchor="ctr" bIns="91425" lIns="0" spcFirstLastPara="1" rIns="0" wrap="square" tIns="91425">
            <a:noAutofit/>
          </a:bodyPr>
          <a:lstStyle>
            <a:lvl1pPr lvl="0" algn="l">
              <a:lnSpc>
                <a:spcPct val="100000"/>
              </a:lnSpc>
              <a:spcBef>
                <a:spcPts val="0"/>
              </a:spcBef>
              <a:spcAft>
                <a:spcPts val="0"/>
              </a:spcAft>
              <a:buClr>
                <a:schemeClr val="lt1"/>
              </a:buClr>
              <a:buSzPts val="1200"/>
              <a:buFont typeface="Raleway"/>
              <a:buNone/>
              <a:defRPr b="1" sz="1200">
                <a:solidFill>
                  <a:schemeClr val="lt1"/>
                </a:solidFill>
                <a:latin typeface="Raleway"/>
                <a:ea typeface="Raleway"/>
                <a:cs typeface="Raleway"/>
                <a:sym typeface="Raleway"/>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122" name="Google Shape;122;g115feea9046_0_259"/>
          <p:cNvPicPr preferRelativeResize="0"/>
          <p:nvPr/>
        </p:nvPicPr>
        <p:blipFill rotWithShape="1">
          <a:blip r:embed="rId2">
            <a:alphaModFix/>
          </a:blip>
          <a:srcRect b="0" l="0" r="0" t="0"/>
          <a:stretch/>
        </p:blipFill>
        <p:spPr>
          <a:xfrm>
            <a:off x="8535950" y="143933"/>
            <a:ext cx="463928" cy="46392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rgbClr val="733572"/>
        </a:solidFill>
      </p:bgPr>
    </p:bg>
    <p:spTree>
      <p:nvGrpSpPr>
        <p:cNvPr id="123" name="Shape 123"/>
        <p:cNvGrpSpPr/>
        <p:nvPr/>
      </p:nvGrpSpPr>
      <p:grpSpPr>
        <a:xfrm>
          <a:off x="0" y="0"/>
          <a:ext cx="0" cy="0"/>
          <a:chOff x="0" y="0"/>
          <a:chExt cx="0" cy="0"/>
        </a:xfrm>
      </p:grpSpPr>
      <p:sp>
        <p:nvSpPr>
          <p:cNvPr id="124" name="Google Shape;124;g115feea9046_0_275"/>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5" name="Google Shape;125;g115feea9046_0_275"/>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6" name="Google Shape;126;g115feea9046_0_275"/>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7" name="Google Shape;127;g115feea9046_0_275"/>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128" name="Google Shape;128;g115feea9046_0_275"/>
          <p:cNvGrpSpPr/>
          <p:nvPr/>
        </p:nvGrpSpPr>
        <p:grpSpPr>
          <a:xfrm>
            <a:off x="283668" y="259895"/>
            <a:ext cx="226001" cy="222980"/>
            <a:chOff x="283668" y="251687"/>
            <a:chExt cx="226001" cy="222980"/>
          </a:xfrm>
        </p:grpSpPr>
        <p:sp>
          <p:nvSpPr>
            <p:cNvPr id="129" name="Google Shape;129;g115feea9046_0_275"/>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30" name="Google Shape;130;g115feea9046_0_275"/>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31" name="Google Shape;131;g115feea9046_0_275"/>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sp>
        <p:nvSpPr>
          <p:cNvPr id="132" name="Google Shape;132;g115feea9046_0_275"/>
          <p:cNvSpPr txBox="1"/>
          <p:nvPr>
            <p:ph type="title"/>
          </p:nvPr>
        </p:nvSpPr>
        <p:spPr>
          <a:xfrm>
            <a:off x="685800" y="246888"/>
            <a:ext cx="4572000" cy="255900"/>
          </a:xfrm>
          <a:prstGeom prst="rect">
            <a:avLst/>
          </a:prstGeom>
          <a:noFill/>
          <a:ln>
            <a:noFill/>
          </a:ln>
        </p:spPr>
        <p:txBody>
          <a:bodyPr anchorCtr="0" anchor="ctr" bIns="91425" lIns="0" spcFirstLastPara="1" rIns="0" wrap="square" tIns="91425">
            <a:noAutofit/>
          </a:bodyPr>
          <a:lstStyle>
            <a:lvl1pPr lvl="0" algn="l">
              <a:lnSpc>
                <a:spcPct val="100000"/>
              </a:lnSpc>
              <a:spcBef>
                <a:spcPts val="0"/>
              </a:spcBef>
              <a:spcAft>
                <a:spcPts val="0"/>
              </a:spcAft>
              <a:buClr>
                <a:schemeClr val="lt1"/>
              </a:buClr>
              <a:buSzPts val="1200"/>
              <a:buFont typeface="Raleway"/>
              <a:buNone/>
              <a:defRPr b="1" sz="1200">
                <a:solidFill>
                  <a:schemeClr val="lt1"/>
                </a:solidFill>
                <a:latin typeface="Raleway"/>
                <a:ea typeface="Raleway"/>
                <a:cs typeface="Raleway"/>
                <a:sym typeface="Raleway"/>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133" name="Google Shape;133;g115feea9046_0_275"/>
          <p:cNvPicPr preferRelativeResize="0"/>
          <p:nvPr/>
        </p:nvPicPr>
        <p:blipFill rotWithShape="1">
          <a:blip r:embed="rId2">
            <a:alphaModFix/>
          </a:blip>
          <a:srcRect b="0" l="0" r="0" t="0"/>
          <a:stretch/>
        </p:blipFill>
        <p:spPr>
          <a:xfrm>
            <a:off x="8535950" y="143933"/>
            <a:ext cx="463928" cy="463928"/>
          </a:xfrm>
          <a:prstGeom prst="rect">
            <a:avLst/>
          </a:prstGeom>
          <a:noFill/>
          <a:ln>
            <a:noFill/>
          </a:ln>
        </p:spPr>
      </p:pic>
      <p:sp>
        <p:nvSpPr>
          <p:cNvPr id="134" name="Google Shape;134;g115feea9046_0_275"/>
          <p:cNvSpPr txBox="1"/>
          <p:nvPr>
            <p:ph idx="12" type="sldNum"/>
          </p:nvPr>
        </p:nvSpPr>
        <p:spPr>
          <a:xfrm>
            <a:off x="8382000" y="464820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Raleway"/>
                <a:ea typeface="Raleway"/>
                <a:cs typeface="Raleway"/>
                <a:sym typeface="Raleway"/>
              </a:defRPr>
            </a:lvl1pPr>
            <a:lvl2pPr indent="0" lvl="1"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Raleway"/>
                <a:ea typeface="Raleway"/>
                <a:cs typeface="Raleway"/>
                <a:sym typeface="Raleway"/>
              </a:defRPr>
            </a:lvl2pPr>
            <a:lvl3pPr indent="0" lvl="2"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Raleway"/>
                <a:ea typeface="Raleway"/>
                <a:cs typeface="Raleway"/>
                <a:sym typeface="Raleway"/>
              </a:defRPr>
            </a:lvl3pPr>
            <a:lvl4pPr indent="0" lvl="3"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Raleway"/>
                <a:ea typeface="Raleway"/>
                <a:cs typeface="Raleway"/>
                <a:sym typeface="Raleway"/>
              </a:defRPr>
            </a:lvl4pPr>
            <a:lvl5pPr indent="0" lvl="4"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Raleway"/>
                <a:ea typeface="Raleway"/>
                <a:cs typeface="Raleway"/>
                <a:sym typeface="Raleway"/>
              </a:defRPr>
            </a:lvl5pPr>
            <a:lvl6pPr indent="0" lvl="5"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Raleway"/>
                <a:ea typeface="Raleway"/>
                <a:cs typeface="Raleway"/>
                <a:sym typeface="Raleway"/>
              </a:defRPr>
            </a:lvl6pPr>
            <a:lvl7pPr indent="0" lvl="6"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Raleway"/>
                <a:ea typeface="Raleway"/>
                <a:cs typeface="Raleway"/>
                <a:sym typeface="Raleway"/>
              </a:defRPr>
            </a:lvl7pPr>
            <a:lvl8pPr indent="0" lvl="7"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Raleway"/>
                <a:ea typeface="Raleway"/>
                <a:cs typeface="Raleway"/>
                <a:sym typeface="Raleway"/>
              </a:defRPr>
            </a:lvl8pPr>
            <a:lvl9pPr indent="0" lvl="8"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3" name="Shape 13"/>
        <p:cNvGrpSpPr/>
        <p:nvPr/>
      </p:nvGrpSpPr>
      <p:grpSpPr>
        <a:xfrm>
          <a:off x="0" y="0"/>
          <a:ext cx="0" cy="0"/>
          <a:chOff x="0" y="0"/>
          <a:chExt cx="0" cy="0"/>
        </a:xfrm>
      </p:grpSpPr>
      <p:sp>
        <p:nvSpPr>
          <p:cNvPr id="14" name="Google Shape;14;g115feea9046_0_405"/>
          <p:cNvSpPr/>
          <p:nvPr/>
        </p:nvSpPr>
        <p:spPr>
          <a:xfrm flipH="1" rot="5400000">
            <a:off x="4303949" y="-4204126"/>
            <a:ext cx="536100" cy="9144000"/>
          </a:xfrm>
          <a:prstGeom prst="rect">
            <a:avLst/>
          </a:prstGeom>
          <a:solidFill>
            <a:srgbClr val="9B6D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5" name="Google Shape;15;g115feea9046_0_405"/>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100" u="none" cap="none" strike="noStrike">
                <a:solidFill>
                  <a:srgbClr val="FFFFFF"/>
                </a:solidFill>
                <a:latin typeface="Lato Black"/>
                <a:ea typeface="Lato Black"/>
                <a:cs typeface="Lato Black"/>
                <a:sym typeface="Lato Black"/>
              </a:rPr>
              <a:t>PM 101</a:t>
            </a:r>
            <a:endParaRPr b="0" i="0" sz="1100" u="none" cap="none" strike="noStrike">
              <a:solidFill>
                <a:srgbClr val="FFFFFF"/>
              </a:solidFill>
              <a:latin typeface="Lato Black"/>
              <a:ea typeface="Lato Black"/>
              <a:cs typeface="Lato Black"/>
              <a:sym typeface="Lato Black"/>
            </a:endParaRPr>
          </a:p>
        </p:txBody>
      </p:sp>
      <p:sp>
        <p:nvSpPr>
          <p:cNvPr id="16" name="Google Shape;16;g115feea9046_0_405"/>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7" name="Google Shape;17;g115feea9046_0_405"/>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8" name="Google Shape;18;g115feea9046_0_405"/>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9" name="Google Shape;19;g115feea9046_0_405"/>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0" name="Google Shape;20;g115feea9046_0_405"/>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1" name="Google Shape;21;g115feea9046_0_405"/>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22" name="Google Shape;22;g115feea9046_0_405"/>
          <p:cNvGrpSpPr/>
          <p:nvPr/>
        </p:nvGrpSpPr>
        <p:grpSpPr>
          <a:xfrm>
            <a:off x="283668" y="259895"/>
            <a:ext cx="226001" cy="222980"/>
            <a:chOff x="283668" y="251687"/>
            <a:chExt cx="226001" cy="222980"/>
          </a:xfrm>
        </p:grpSpPr>
        <p:sp>
          <p:nvSpPr>
            <p:cNvPr id="23" name="Google Shape;23;g115feea9046_0_405"/>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24" name="Google Shape;24;g115feea9046_0_405"/>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25" name="Google Shape;25;g115feea9046_0_405"/>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sp>
        <p:nvSpPr>
          <p:cNvPr id="26" name="Google Shape;26;g115feea9046_0_405"/>
          <p:cNvSpPr txBox="1"/>
          <p:nvPr>
            <p:ph idx="12" type="sldNum"/>
          </p:nvPr>
        </p:nvSpPr>
        <p:spPr>
          <a:xfrm>
            <a:off x="8382000" y="464820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1pPr>
            <a:lvl2pPr indent="0" lvl="1"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2pPr>
            <a:lvl3pPr indent="0" lvl="2"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3pPr>
            <a:lvl4pPr indent="0" lvl="3"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4pPr>
            <a:lvl5pPr indent="0" lvl="4"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5pPr>
            <a:lvl6pPr indent="0" lvl="5"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6pPr>
            <a:lvl7pPr indent="0" lvl="6"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7pPr>
            <a:lvl8pPr indent="0" lvl="7"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8pPr>
            <a:lvl9pPr indent="0" lvl="8"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
        <p:nvSpPr>
          <p:cNvPr id="27" name="Google Shape;27;g115feea9046_0_405"/>
          <p:cNvSpPr txBox="1"/>
          <p:nvPr>
            <p:ph type="title"/>
          </p:nvPr>
        </p:nvSpPr>
        <p:spPr>
          <a:xfrm>
            <a:off x="685800" y="246888"/>
            <a:ext cx="4572000" cy="255900"/>
          </a:xfrm>
          <a:prstGeom prst="rect">
            <a:avLst/>
          </a:prstGeom>
          <a:noFill/>
          <a:ln>
            <a:noFill/>
          </a:ln>
        </p:spPr>
        <p:txBody>
          <a:bodyPr anchorCtr="0" anchor="ctr" bIns="91425" lIns="0" spcFirstLastPara="1" rIns="0" wrap="square" tIns="91425">
            <a:noAutofit/>
          </a:bodyPr>
          <a:lstStyle>
            <a:lvl1pPr lvl="0" algn="l">
              <a:lnSpc>
                <a:spcPct val="100000"/>
              </a:lnSpc>
              <a:spcBef>
                <a:spcPts val="0"/>
              </a:spcBef>
              <a:spcAft>
                <a:spcPts val="0"/>
              </a:spcAft>
              <a:buClr>
                <a:schemeClr val="lt1"/>
              </a:buClr>
              <a:buSzPts val="1200"/>
              <a:buFont typeface="Raleway"/>
              <a:buNone/>
              <a:defRPr b="1" sz="1200">
                <a:solidFill>
                  <a:schemeClr val="lt1"/>
                </a:solidFill>
                <a:latin typeface="Raleway"/>
                <a:ea typeface="Raleway"/>
                <a:cs typeface="Raleway"/>
                <a:sym typeface="Raleway"/>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28" name="Google Shape;28;g115feea9046_0_405"/>
          <p:cNvPicPr preferRelativeResize="0"/>
          <p:nvPr/>
        </p:nvPicPr>
        <p:blipFill rotWithShape="1">
          <a:blip r:embed="rId2">
            <a:alphaModFix/>
          </a:blip>
          <a:srcRect b="0" l="0" r="0" t="0"/>
          <a:stretch/>
        </p:blipFill>
        <p:spPr>
          <a:xfrm>
            <a:off x="8535950" y="143933"/>
            <a:ext cx="463928" cy="463928"/>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5" name="Shape 135"/>
        <p:cNvGrpSpPr/>
        <p:nvPr/>
      </p:nvGrpSpPr>
      <p:grpSpPr>
        <a:xfrm>
          <a:off x="0" y="0"/>
          <a:ext cx="0" cy="0"/>
          <a:chOff x="0" y="0"/>
          <a:chExt cx="0" cy="0"/>
        </a:xfrm>
      </p:grpSpPr>
      <p:sp>
        <p:nvSpPr>
          <p:cNvPr id="136" name="Google Shape;136;g115feea9046_0_28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7" name="Google Shape;137;g115feea9046_0_28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8" name="Shape 138"/>
        <p:cNvGrpSpPr/>
        <p:nvPr/>
      </p:nvGrpSpPr>
      <p:grpSpPr>
        <a:xfrm>
          <a:off x="0" y="0"/>
          <a:ext cx="0" cy="0"/>
          <a:chOff x="0" y="0"/>
          <a:chExt cx="0" cy="0"/>
        </a:xfrm>
      </p:grpSpPr>
      <p:sp>
        <p:nvSpPr>
          <p:cNvPr id="139" name="Google Shape;139;g115feea9046_0_29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40" name="Google Shape;140;g115feea9046_0_29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41" name="Google Shape;141;g115feea9046_0_29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2" name="Shape 142"/>
        <p:cNvGrpSpPr/>
        <p:nvPr/>
      </p:nvGrpSpPr>
      <p:grpSpPr>
        <a:xfrm>
          <a:off x="0" y="0"/>
          <a:ext cx="0" cy="0"/>
          <a:chOff x="0" y="0"/>
          <a:chExt cx="0" cy="0"/>
        </a:xfrm>
      </p:grpSpPr>
      <p:sp>
        <p:nvSpPr>
          <p:cNvPr id="143" name="Google Shape;143;g115feea9046_0_29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44" name="Google Shape;144;g115feea9046_0_29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5" name="Shape 145"/>
        <p:cNvGrpSpPr/>
        <p:nvPr/>
      </p:nvGrpSpPr>
      <p:grpSpPr>
        <a:xfrm>
          <a:off x="0" y="0"/>
          <a:ext cx="0" cy="0"/>
          <a:chOff x="0" y="0"/>
          <a:chExt cx="0" cy="0"/>
        </a:xfrm>
      </p:grpSpPr>
      <p:sp>
        <p:nvSpPr>
          <p:cNvPr id="146" name="Google Shape;146;g115feea9046_0_29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g115feea9046_0_29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48" name="Google Shape;148;g115feea9046_0_297"/>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49" name="Google Shape;149;g115feea9046_0_297"/>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50" name="Google Shape;150;g115feea9046_0_2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51" name="Shape 151"/>
        <p:cNvGrpSpPr/>
        <p:nvPr/>
      </p:nvGrpSpPr>
      <p:grpSpPr>
        <a:xfrm>
          <a:off x="0" y="0"/>
          <a:ext cx="0" cy="0"/>
          <a:chOff x="0" y="0"/>
          <a:chExt cx="0" cy="0"/>
        </a:xfrm>
      </p:grpSpPr>
      <p:sp>
        <p:nvSpPr>
          <p:cNvPr id="152" name="Google Shape;152;g115feea9046_0_30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53" name="Google Shape;153;g115feea9046_0_3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4" name="Shape 154"/>
        <p:cNvGrpSpPr/>
        <p:nvPr/>
      </p:nvGrpSpPr>
      <p:grpSpPr>
        <a:xfrm>
          <a:off x="0" y="0"/>
          <a:ext cx="0" cy="0"/>
          <a:chOff x="0" y="0"/>
          <a:chExt cx="0" cy="0"/>
        </a:xfrm>
      </p:grpSpPr>
      <p:sp>
        <p:nvSpPr>
          <p:cNvPr id="155" name="Google Shape;155;g115feea9046_0_30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56" name="Google Shape;156;g115feea9046_0_30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57" name="Google Shape;157;g115feea9046_0_3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8" name="Shape 158"/>
        <p:cNvGrpSpPr/>
        <p:nvPr/>
      </p:nvGrpSpPr>
      <p:grpSpPr>
        <a:xfrm>
          <a:off x="0" y="0"/>
          <a:ext cx="0" cy="0"/>
          <a:chOff x="0" y="0"/>
          <a:chExt cx="0" cy="0"/>
        </a:xfrm>
      </p:grpSpPr>
      <p:sp>
        <p:nvSpPr>
          <p:cNvPr id="159" name="Google Shape;159;g115feea9046_0_3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60" name="Shape 160"/>
        <p:cNvGrpSpPr/>
        <p:nvPr/>
      </p:nvGrpSpPr>
      <p:grpSpPr>
        <a:xfrm>
          <a:off x="0" y="0"/>
          <a:ext cx="0" cy="0"/>
          <a:chOff x="0" y="0"/>
          <a:chExt cx="0" cy="0"/>
        </a:xfrm>
      </p:grpSpPr>
      <p:sp>
        <p:nvSpPr>
          <p:cNvPr id="161" name="Google Shape;161;g115feea9046_0_3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2" name="Google Shape;162;g115feea9046_0_3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3" name="Google Shape;163;g115feea9046_0_3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733572"/>
        </a:solidFill>
      </p:bgPr>
    </p:bg>
    <p:spTree>
      <p:nvGrpSpPr>
        <p:cNvPr id="168" name="Shape 168"/>
        <p:cNvGrpSpPr/>
        <p:nvPr/>
      </p:nvGrpSpPr>
      <p:grpSpPr>
        <a:xfrm>
          <a:off x="0" y="0"/>
          <a:ext cx="0" cy="0"/>
          <a:chOff x="0" y="0"/>
          <a:chExt cx="0" cy="0"/>
        </a:xfrm>
      </p:grpSpPr>
      <p:sp>
        <p:nvSpPr>
          <p:cNvPr id="169" name="Google Shape;169;g1162f7bea4d_1_582"/>
          <p:cNvSpPr txBox="1"/>
          <p:nvPr>
            <p:ph type="title"/>
          </p:nvPr>
        </p:nvSpPr>
        <p:spPr>
          <a:xfrm>
            <a:off x="914400" y="2210700"/>
            <a:ext cx="7315200" cy="722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Raleway"/>
              <a:buNone/>
              <a:defRPr b="1" sz="2400">
                <a:solidFill>
                  <a:schemeClr val="lt1"/>
                </a:solidFill>
                <a:latin typeface="Raleway"/>
                <a:ea typeface="Raleway"/>
                <a:cs typeface="Raleway"/>
                <a:sym typeface="Raleway"/>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0" name="Google Shape;170;g1162f7bea4d_1_582"/>
          <p:cNvSpPr txBox="1"/>
          <p:nvPr/>
        </p:nvSpPr>
        <p:spPr>
          <a:xfrm>
            <a:off x="8382000" y="4648200"/>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 sz="1000" u="none" cap="none" strike="noStrike">
                <a:solidFill>
                  <a:srgbClr val="FFFFFF"/>
                </a:solidFill>
                <a:latin typeface="Raleway SemiBold"/>
                <a:ea typeface="Raleway SemiBold"/>
                <a:cs typeface="Raleway SemiBold"/>
                <a:sym typeface="Raleway SemiBold"/>
              </a:rPr>
              <a:t>‹#›</a:t>
            </a:fld>
            <a:endParaRPr b="0" i="0" sz="1000" u="none" cap="none" strike="noStrike">
              <a:solidFill>
                <a:srgbClr val="FFFFFF"/>
              </a:solidFill>
              <a:latin typeface="Raleway SemiBold"/>
              <a:ea typeface="Raleway SemiBold"/>
              <a:cs typeface="Raleway SemiBold"/>
              <a:sym typeface="Raleway SemiBo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71" name="Shape 171"/>
        <p:cNvGrpSpPr/>
        <p:nvPr/>
      </p:nvGrpSpPr>
      <p:grpSpPr>
        <a:xfrm>
          <a:off x="0" y="0"/>
          <a:ext cx="0" cy="0"/>
          <a:chOff x="0" y="0"/>
          <a:chExt cx="0" cy="0"/>
        </a:xfrm>
      </p:grpSpPr>
      <p:sp>
        <p:nvSpPr>
          <p:cNvPr id="172" name="Google Shape;172;g1162f7bea4d_1_6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3" name="Google Shape;173;g1162f7bea4d_1_6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74" name="Google Shape;174;g1162f7bea4d_1_6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29" name="Shape 29"/>
        <p:cNvGrpSpPr/>
        <p:nvPr/>
      </p:nvGrpSpPr>
      <p:grpSpPr>
        <a:xfrm>
          <a:off x="0" y="0"/>
          <a:ext cx="0" cy="0"/>
          <a:chOff x="0" y="0"/>
          <a:chExt cx="0" cy="0"/>
        </a:xfrm>
      </p:grpSpPr>
      <p:sp>
        <p:nvSpPr>
          <p:cNvPr id="30" name="Google Shape;30;g115feea9046_0_421"/>
          <p:cNvSpPr/>
          <p:nvPr/>
        </p:nvSpPr>
        <p:spPr>
          <a:xfrm flipH="1" rot="5400000">
            <a:off x="4303949" y="-4204126"/>
            <a:ext cx="536100" cy="9144000"/>
          </a:xfrm>
          <a:prstGeom prst="rect">
            <a:avLst/>
          </a:prstGeom>
          <a:solidFill>
            <a:srgbClr val="9B6D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1" name="Google Shape;31;g115feea9046_0_421"/>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100" u="none" cap="none" strike="noStrike">
                <a:solidFill>
                  <a:srgbClr val="FFFFFF"/>
                </a:solidFill>
                <a:latin typeface="Lato Black"/>
                <a:ea typeface="Lato Black"/>
                <a:cs typeface="Lato Black"/>
                <a:sym typeface="Lato Black"/>
              </a:rPr>
              <a:t>PM 101</a:t>
            </a:r>
            <a:endParaRPr b="0" i="0" sz="1100" u="none" cap="none" strike="noStrike">
              <a:solidFill>
                <a:srgbClr val="FFFFFF"/>
              </a:solidFill>
              <a:latin typeface="Lato Black"/>
              <a:ea typeface="Lato Black"/>
              <a:cs typeface="Lato Black"/>
              <a:sym typeface="Lato Black"/>
            </a:endParaRPr>
          </a:p>
        </p:txBody>
      </p:sp>
      <p:sp>
        <p:nvSpPr>
          <p:cNvPr id="32" name="Google Shape;32;g115feea9046_0_421"/>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3" name="Google Shape;33;g115feea9046_0_421"/>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4" name="Google Shape;34;g115feea9046_0_421"/>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5" name="Google Shape;35;g115feea9046_0_421"/>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6" name="Google Shape;36;g115feea9046_0_421"/>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7" name="Google Shape;37;g115feea9046_0_421"/>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38" name="Google Shape;38;g115feea9046_0_421"/>
          <p:cNvGrpSpPr/>
          <p:nvPr/>
        </p:nvGrpSpPr>
        <p:grpSpPr>
          <a:xfrm>
            <a:off x="283668" y="259895"/>
            <a:ext cx="226001" cy="222980"/>
            <a:chOff x="283668" y="251687"/>
            <a:chExt cx="226001" cy="222980"/>
          </a:xfrm>
        </p:grpSpPr>
        <p:sp>
          <p:nvSpPr>
            <p:cNvPr id="39" name="Google Shape;39;g115feea9046_0_421"/>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0" name="Google Shape;40;g115feea9046_0_421"/>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1" name="Google Shape;41;g115feea9046_0_421"/>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sp>
        <p:nvSpPr>
          <p:cNvPr id="42" name="Google Shape;42;g115feea9046_0_421"/>
          <p:cNvSpPr txBox="1"/>
          <p:nvPr>
            <p:ph idx="12" type="sldNum"/>
          </p:nvPr>
        </p:nvSpPr>
        <p:spPr>
          <a:xfrm>
            <a:off x="8382000" y="464820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1pPr>
            <a:lvl2pPr indent="0" lvl="1"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2pPr>
            <a:lvl3pPr indent="0" lvl="2"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3pPr>
            <a:lvl4pPr indent="0" lvl="3"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4pPr>
            <a:lvl5pPr indent="0" lvl="4"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5pPr>
            <a:lvl6pPr indent="0" lvl="5"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6pPr>
            <a:lvl7pPr indent="0" lvl="6"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7pPr>
            <a:lvl8pPr indent="0" lvl="7"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8pPr>
            <a:lvl9pPr indent="0" lvl="8"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
        <p:nvSpPr>
          <p:cNvPr id="43" name="Google Shape;43;g115feea9046_0_421"/>
          <p:cNvSpPr txBox="1"/>
          <p:nvPr>
            <p:ph type="title"/>
          </p:nvPr>
        </p:nvSpPr>
        <p:spPr>
          <a:xfrm>
            <a:off x="685800" y="246888"/>
            <a:ext cx="4572000" cy="255900"/>
          </a:xfrm>
          <a:prstGeom prst="rect">
            <a:avLst/>
          </a:prstGeom>
          <a:noFill/>
          <a:ln>
            <a:noFill/>
          </a:ln>
        </p:spPr>
        <p:txBody>
          <a:bodyPr anchorCtr="0" anchor="ctr" bIns="91425" lIns="0" spcFirstLastPara="1" rIns="0" wrap="square" tIns="91425">
            <a:noAutofit/>
          </a:bodyPr>
          <a:lstStyle>
            <a:lvl1pPr lvl="0" algn="l">
              <a:lnSpc>
                <a:spcPct val="100000"/>
              </a:lnSpc>
              <a:spcBef>
                <a:spcPts val="0"/>
              </a:spcBef>
              <a:spcAft>
                <a:spcPts val="0"/>
              </a:spcAft>
              <a:buClr>
                <a:schemeClr val="lt1"/>
              </a:buClr>
              <a:buSzPts val="1200"/>
              <a:buFont typeface="Raleway"/>
              <a:buNone/>
              <a:defRPr b="1" sz="1200">
                <a:solidFill>
                  <a:schemeClr val="lt1"/>
                </a:solidFill>
                <a:latin typeface="Raleway"/>
                <a:ea typeface="Raleway"/>
                <a:cs typeface="Raleway"/>
                <a:sym typeface="Raleway"/>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44" name="Google Shape;44;g115feea9046_0_421"/>
          <p:cNvPicPr preferRelativeResize="0"/>
          <p:nvPr/>
        </p:nvPicPr>
        <p:blipFill rotWithShape="1">
          <a:blip r:embed="rId2">
            <a:alphaModFix/>
          </a:blip>
          <a:srcRect b="0" l="0" r="0" t="0"/>
          <a:stretch/>
        </p:blipFill>
        <p:spPr>
          <a:xfrm>
            <a:off x="8535950" y="143933"/>
            <a:ext cx="463928" cy="463928"/>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733572"/>
        </a:solidFill>
      </p:bgPr>
    </p:bg>
    <p:spTree>
      <p:nvGrpSpPr>
        <p:cNvPr id="175" name="Shape 175"/>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6" name="Shape 176"/>
        <p:cNvGrpSpPr/>
        <p:nvPr/>
      </p:nvGrpSpPr>
      <p:grpSpPr>
        <a:xfrm>
          <a:off x="0" y="0"/>
          <a:ext cx="0" cy="0"/>
          <a:chOff x="0" y="0"/>
          <a:chExt cx="0" cy="0"/>
        </a:xfrm>
      </p:grpSpPr>
      <p:sp>
        <p:nvSpPr>
          <p:cNvPr id="177" name="Google Shape;177;g1162f7bea4d_1_585"/>
          <p:cNvSpPr/>
          <p:nvPr/>
        </p:nvSpPr>
        <p:spPr>
          <a:xfrm flipH="1" rot="5400000">
            <a:off x="4303949" y="-4204126"/>
            <a:ext cx="536100" cy="9144000"/>
          </a:xfrm>
          <a:prstGeom prst="rect">
            <a:avLst/>
          </a:prstGeom>
          <a:solidFill>
            <a:srgbClr val="9B6D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78" name="Google Shape;178;g1162f7bea4d_1_585"/>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100" u="none" cap="none" strike="noStrike">
                <a:solidFill>
                  <a:srgbClr val="FFFFFF"/>
                </a:solidFill>
                <a:latin typeface="Lato Black"/>
                <a:ea typeface="Lato Black"/>
                <a:cs typeface="Lato Black"/>
                <a:sym typeface="Lato Black"/>
              </a:rPr>
              <a:t>PM 101</a:t>
            </a:r>
            <a:endParaRPr b="0" i="0" sz="1100" u="none" cap="none" strike="noStrike">
              <a:solidFill>
                <a:srgbClr val="FFFFFF"/>
              </a:solidFill>
              <a:latin typeface="Lato Black"/>
              <a:ea typeface="Lato Black"/>
              <a:cs typeface="Lato Black"/>
              <a:sym typeface="Lato Black"/>
            </a:endParaRPr>
          </a:p>
        </p:txBody>
      </p:sp>
      <p:sp>
        <p:nvSpPr>
          <p:cNvPr id="179" name="Google Shape;179;g1162f7bea4d_1_585"/>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80" name="Google Shape;180;g1162f7bea4d_1_585"/>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81" name="Google Shape;181;g1162f7bea4d_1_585"/>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82" name="Google Shape;182;g1162f7bea4d_1_585"/>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83" name="Google Shape;183;g1162f7bea4d_1_585"/>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84" name="Google Shape;184;g1162f7bea4d_1_585"/>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185" name="Google Shape;185;g1162f7bea4d_1_585"/>
          <p:cNvGrpSpPr/>
          <p:nvPr/>
        </p:nvGrpSpPr>
        <p:grpSpPr>
          <a:xfrm>
            <a:off x="283668" y="259895"/>
            <a:ext cx="226001" cy="222980"/>
            <a:chOff x="283668" y="251687"/>
            <a:chExt cx="226001" cy="222980"/>
          </a:xfrm>
        </p:grpSpPr>
        <p:sp>
          <p:nvSpPr>
            <p:cNvPr id="186" name="Google Shape;186;g1162f7bea4d_1_585"/>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87" name="Google Shape;187;g1162f7bea4d_1_585"/>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88" name="Google Shape;188;g1162f7bea4d_1_585"/>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sp>
        <p:nvSpPr>
          <p:cNvPr id="189" name="Google Shape;189;g1162f7bea4d_1_585"/>
          <p:cNvSpPr txBox="1"/>
          <p:nvPr>
            <p:ph idx="12" type="sldNum"/>
          </p:nvPr>
        </p:nvSpPr>
        <p:spPr>
          <a:xfrm>
            <a:off x="8382000" y="464820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1pPr>
            <a:lvl2pPr indent="0" lvl="1"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2pPr>
            <a:lvl3pPr indent="0" lvl="2"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3pPr>
            <a:lvl4pPr indent="0" lvl="3"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4pPr>
            <a:lvl5pPr indent="0" lvl="4"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5pPr>
            <a:lvl6pPr indent="0" lvl="5"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6pPr>
            <a:lvl7pPr indent="0" lvl="6"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7pPr>
            <a:lvl8pPr indent="0" lvl="7"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8pPr>
            <a:lvl9pPr indent="0" lvl="8" marL="0" marR="0" algn="r">
              <a:lnSpc>
                <a:spcPct val="100000"/>
              </a:lnSpc>
              <a:spcBef>
                <a:spcPts val="0"/>
              </a:spcBef>
              <a:spcAft>
                <a:spcPts val="0"/>
              </a:spcAft>
              <a:buClr>
                <a:srgbClr val="000000"/>
              </a:buClr>
              <a:buSzPts val="1000"/>
              <a:buFont typeface="Arial"/>
              <a:buNone/>
              <a:defRPr b="1" i="0" sz="1000" u="none" cap="none" strike="noStrike">
                <a:solidFill>
                  <a:srgbClr val="733572"/>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
        <p:nvSpPr>
          <p:cNvPr id="190" name="Google Shape;190;g1162f7bea4d_1_585"/>
          <p:cNvSpPr txBox="1"/>
          <p:nvPr>
            <p:ph type="title"/>
          </p:nvPr>
        </p:nvSpPr>
        <p:spPr>
          <a:xfrm>
            <a:off x="685800" y="246888"/>
            <a:ext cx="4572000" cy="255900"/>
          </a:xfrm>
          <a:prstGeom prst="rect">
            <a:avLst/>
          </a:prstGeom>
          <a:noFill/>
          <a:ln>
            <a:noFill/>
          </a:ln>
        </p:spPr>
        <p:txBody>
          <a:bodyPr anchorCtr="0" anchor="ctr" bIns="91425" lIns="0" spcFirstLastPara="1" rIns="0" wrap="square" tIns="91425">
            <a:noAutofit/>
          </a:bodyPr>
          <a:lstStyle>
            <a:lvl1pPr lvl="0" algn="l">
              <a:lnSpc>
                <a:spcPct val="100000"/>
              </a:lnSpc>
              <a:spcBef>
                <a:spcPts val="0"/>
              </a:spcBef>
              <a:spcAft>
                <a:spcPts val="0"/>
              </a:spcAft>
              <a:buClr>
                <a:schemeClr val="lt1"/>
              </a:buClr>
              <a:buSzPts val="1200"/>
              <a:buFont typeface="Raleway"/>
              <a:buNone/>
              <a:defRPr b="1" sz="1200">
                <a:solidFill>
                  <a:schemeClr val="lt1"/>
                </a:solidFill>
                <a:latin typeface="Raleway"/>
                <a:ea typeface="Raleway"/>
                <a:cs typeface="Raleway"/>
                <a:sym typeface="Raleway"/>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191" name="Google Shape;191;g1162f7bea4d_1_585"/>
          <p:cNvPicPr preferRelativeResize="0"/>
          <p:nvPr/>
        </p:nvPicPr>
        <p:blipFill rotWithShape="1">
          <a:blip r:embed="rId2">
            <a:alphaModFix/>
          </a:blip>
          <a:srcRect b="0" l="0" r="0" t="0"/>
          <a:stretch/>
        </p:blipFill>
        <p:spPr>
          <a:xfrm>
            <a:off x="8535950" y="143933"/>
            <a:ext cx="463928" cy="463928"/>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rgbClr val="733572"/>
        </a:solidFill>
      </p:bgPr>
    </p:bg>
    <p:spTree>
      <p:nvGrpSpPr>
        <p:cNvPr id="192" name="Shape 192"/>
        <p:cNvGrpSpPr/>
        <p:nvPr/>
      </p:nvGrpSpPr>
      <p:grpSpPr>
        <a:xfrm>
          <a:off x="0" y="0"/>
          <a:ext cx="0" cy="0"/>
          <a:chOff x="0" y="0"/>
          <a:chExt cx="0" cy="0"/>
        </a:xfrm>
      </p:grpSpPr>
      <p:sp>
        <p:nvSpPr>
          <p:cNvPr id="193" name="Google Shape;193;g1162f7bea4d_1_601"/>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94" name="Google Shape;194;g1162f7bea4d_1_601"/>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95" name="Google Shape;195;g1162f7bea4d_1_601"/>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96" name="Google Shape;196;g1162f7bea4d_1_601"/>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197" name="Google Shape;197;g1162f7bea4d_1_601"/>
          <p:cNvGrpSpPr/>
          <p:nvPr/>
        </p:nvGrpSpPr>
        <p:grpSpPr>
          <a:xfrm>
            <a:off x="283668" y="259895"/>
            <a:ext cx="226001" cy="222980"/>
            <a:chOff x="283668" y="251687"/>
            <a:chExt cx="226001" cy="222980"/>
          </a:xfrm>
        </p:grpSpPr>
        <p:sp>
          <p:nvSpPr>
            <p:cNvPr id="198" name="Google Shape;198;g1162f7bea4d_1_601"/>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99" name="Google Shape;199;g1162f7bea4d_1_601"/>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200" name="Google Shape;200;g1162f7bea4d_1_601"/>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sp>
        <p:nvSpPr>
          <p:cNvPr id="201" name="Google Shape;201;g1162f7bea4d_1_601"/>
          <p:cNvSpPr txBox="1"/>
          <p:nvPr>
            <p:ph type="title"/>
          </p:nvPr>
        </p:nvSpPr>
        <p:spPr>
          <a:xfrm>
            <a:off x="685800" y="246888"/>
            <a:ext cx="4572000" cy="255900"/>
          </a:xfrm>
          <a:prstGeom prst="rect">
            <a:avLst/>
          </a:prstGeom>
          <a:noFill/>
          <a:ln>
            <a:noFill/>
          </a:ln>
        </p:spPr>
        <p:txBody>
          <a:bodyPr anchorCtr="0" anchor="ctr" bIns="91425" lIns="0" spcFirstLastPara="1" rIns="0" wrap="square" tIns="91425">
            <a:noAutofit/>
          </a:bodyPr>
          <a:lstStyle>
            <a:lvl1pPr lvl="0" algn="l">
              <a:lnSpc>
                <a:spcPct val="100000"/>
              </a:lnSpc>
              <a:spcBef>
                <a:spcPts val="0"/>
              </a:spcBef>
              <a:spcAft>
                <a:spcPts val="0"/>
              </a:spcAft>
              <a:buClr>
                <a:schemeClr val="lt1"/>
              </a:buClr>
              <a:buSzPts val="1200"/>
              <a:buFont typeface="Raleway"/>
              <a:buNone/>
              <a:defRPr b="1" sz="1200">
                <a:solidFill>
                  <a:schemeClr val="lt1"/>
                </a:solidFill>
                <a:latin typeface="Raleway"/>
                <a:ea typeface="Raleway"/>
                <a:cs typeface="Raleway"/>
                <a:sym typeface="Raleway"/>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202" name="Google Shape;202;g1162f7bea4d_1_601"/>
          <p:cNvPicPr preferRelativeResize="0"/>
          <p:nvPr/>
        </p:nvPicPr>
        <p:blipFill rotWithShape="1">
          <a:blip r:embed="rId2">
            <a:alphaModFix/>
          </a:blip>
          <a:srcRect b="0" l="0" r="0" t="0"/>
          <a:stretch/>
        </p:blipFill>
        <p:spPr>
          <a:xfrm>
            <a:off x="8535950" y="143933"/>
            <a:ext cx="463928" cy="463928"/>
          </a:xfrm>
          <a:prstGeom prst="rect">
            <a:avLst/>
          </a:prstGeom>
          <a:noFill/>
          <a:ln>
            <a:noFill/>
          </a:ln>
        </p:spPr>
      </p:pic>
      <p:sp>
        <p:nvSpPr>
          <p:cNvPr id="203" name="Google Shape;203;g1162f7bea4d_1_601"/>
          <p:cNvSpPr txBox="1"/>
          <p:nvPr/>
        </p:nvSpPr>
        <p:spPr>
          <a:xfrm>
            <a:off x="8382000" y="4648200"/>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 sz="1000" u="none" cap="none" strike="noStrike">
                <a:solidFill>
                  <a:srgbClr val="FFFFFF"/>
                </a:solidFill>
                <a:latin typeface="Raleway SemiBold"/>
                <a:ea typeface="Raleway SemiBold"/>
                <a:cs typeface="Raleway SemiBold"/>
                <a:sym typeface="Raleway SemiBold"/>
              </a:rPr>
              <a:t>‹#›</a:t>
            </a:fld>
            <a:endParaRPr b="0" i="0" sz="1000" u="none" cap="none" strike="noStrike">
              <a:solidFill>
                <a:srgbClr val="FFFFFF"/>
              </a:solidFill>
              <a:latin typeface="Raleway SemiBold"/>
              <a:ea typeface="Raleway SemiBold"/>
              <a:cs typeface="Raleway SemiBold"/>
              <a:sym typeface="Raleway SemiBo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4" name="Shape 204"/>
        <p:cNvGrpSpPr/>
        <p:nvPr/>
      </p:nvGrpSpPr>
      <p:grpSpPr>
        <a:xfrm>
          <a:off x="0" y="0"/>
          <a:ext cx="0" cy="0"/>
          <a:chOff x="0" y="0"/>
          <a:chExt cx="0" cy="0"/>
        </a:xfrm>
      </p:grpSpPr>
      <p:sp>
        <p:nvSpPr>
          <p:cNvPr id="205" name="Google Shape;205;g1162f7bea4d_1_6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6" name="Google Shape;206;g1162f7bea4d_1_6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07" name="Shape 207"/>
        <p:cNvGrpSpPr/>
        <p:nvPr/>
      </p:nvGrpSpPr>
      <p:grpSpPr>
        <a:xfrm>
          <a:off x="0" y="0"/>
          <a:ext cx="0" cy="0"/>
          <a:chOff x="0" y="0"/>
          <a:chExt cx="0" cy="0"/>
        </a:xfrm>
      </p:grpSpPr>
      <p:sp>
        <p:nvSpPr>
          <p:cNvPr id="208" name="Google Shape;208;g1162f7bea4d_1_61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09" name="Google Shape;209;g1162f7bea4d_1_61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10" name="Google Shape;210;g1162f7bea4d_1_6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11" name="Shape 211"/>
        <p:cNvGrpSpPr/>
        <p:nvPr/>
      </p:nvGrpSpPr>
      <p:grpSpPr>
        <a:xfrm>
          <a:off x="0" y="0"/>
          <a:ext cx="0" cy="0"/>
          <a:chOff x="0" y="0"/>
          <a:chExt cx="0" cy="0"/>
        </a:xfrm>
      </p:grpSpPr>
      <p:sp>
        <p:nvSpPr>
          <p:cNvPr id="212" name="Google Shape;212;g1162f7bea4d_1_6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13" name="Google Shape;213;g1162f7bea4d_1_6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14" name="Shape 214"/>
        <p:cNvGrpSpPr/>
        <p:nvPr/>
      </p:nvGrpSpPr>
      <p:grpSpPr>
        <a:xfrm>
          <a:off x="0" y="0"/>
          <a:ext cx="0" cy="0"/>
          <a:chOff x="0" y="0"/>
          <a:chExt cx="0" cy="0"/>
        </a:xfrm>
      </p:grpSpPr>
      <p:sp>
        <p:nvSpPr>
          <p:cNvPr id="215" name="Google Shape;215;g1162f7bea4d_1_62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g1162f7bea4d_1_62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17" name="Google Shape;217;g1162f7bea4d_1_62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18" name="Google Shape;218;g1162f7bea4d_1_62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19" name="Google Shape;219;g1162f7bea4d_1_6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0" name="Shape 220"/>
        <p:cNvGrpSpPr/>
        <p:nvPr/>
      </p:nvGrpSpPr>
      <p:grpSpPr>
        <a:xfrm>
          <a:off x="0" y="0"/>
          <a:ext cx="0" cy="0"/>
          <a:chOff x="0" y="0"/>
          <a:chExt cx="0" cy="0"/>
        </a:xfrm>
      </p:grpSpPr>
      <p:sp>
        <p:nvSpPr>
          <p:cNvPr id="221" name="Google Shape;221;g1162f7bea4d_1_62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222" name="Google Shape;222;g1162f7bea4d_1_6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3" name="Shape 223"/>
        <p:cNvGrpSpPr/>
        <p:nvPr/>
      </p:nvGrpSpPr>
      <p:grpSpPr>
        <a:xfrm>
          <a:off x="0" y="0"/>
          <a:ext cx="0" cy="0"/>
          <a:chOff x="0" y="0"/>
          <a:chExt cx="0" cy="0"/>
        </a:xfrm>
      </p:grpSpPr>
      <p:sp>
        <p:nvSpPr>
          <p:cNvPr id="224" name="Google Shape;224;g1162f7bea4d_1_63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25" name="Google Shape;225;g1162f7bea4d_1_63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26" name="Google Shape;226;g1162f7bea4d_1_6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7" name="Shape 227"/>
        <p:cNvGrpSpPr/>
        <p:nvPr/>
      </p:nvGrpSpPr>
      <p:grpSpPr>
        <a:xfrm>
          <a:off x="0" y="0"/>
          <a:ext cx="0" cy="0"/>
          <a:chOff x="0" y="0"/>
          <a:chExt cx="0" cy="0"/>
        </a:xfrm>
      </p:grpSpPr>
      <p:sp>
        <p:nvSpPr>
          <p:cNvPr id="228" name="Google Shape;228;g1162f7bea4d_1_6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5" name="Shape 45"/>
        <p:cNvGrpSpPr/>
        <p:nvPr/>
      </p:nvGrpSpPr>
      <p:grpSpPr>
        <a:xfrm>
          <a:off x="0" y="0"/>
          <a:ext cx="0" cy="0"/>
          <a:chOff x="0" y="0"/>
          <a:chExt cx="0" cy="0"/>
        </a:xfrm>
      </p:grpSpPr>
      <p:sp>
        <p:nvSpPr>
          <p:cNvPr id="46" name="Google Shape;46;p6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7" name="Google Shape;47;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229" name="Shape 229"/>
        <p:cNvGrpSpPr/>
        <p:nvPr/>
      </p:nvGrpSpPr>
      <p:grpSpPr>
        <a:xfrm>
          <a:off x="0" y="0"/>
          <a:ext cx="0" cy="0"/>
          <a:chOff x="0" y="0"/>
          <a:chExt cx="0" cy="0"/>
        </a:xfrm>
      </p:grpSpPr>
      <p:sp>
        <p:nvSpPr>
          <p:cNvPr id="230" name="Google Shape;230;g1162f7bea4d_1_64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31" name="Google Shape;231;g1162f7bea4d_1_64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32" name="Google Shape;232;g1162f7bea4d_1_6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233" name="Shape 233"/>
        <p:cNvGrpSpPr/>
        <p:nvPr/>
      </p:nvGrpSpPr>
      <p:grpSpPr>
        <a:xfrm>
          <a:off x="0" y="0"/>
          <a:ext cx="0" cy="0"/>
          <a:chOff x="0" y="0"/>
          <a:chExt cx="0" cy="0"/>
        </a:xfrm>
      </p:grpSpPr>
      <p:sp>
        <p:nvSpPr>
          <p:cNvPr id="234" name="Google Shape;234;g1162f7bea4d_1_6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5" name="Google Shape;235;g1162f7bea4d_1_64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36" name="Google Shape;236;g1162f7bea4d_1_6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spTree>
      <p:nvGrpSpPr>
        <p:cNvPr id="237" name="Shape 237"/>
        <p:cNvGrpSpPr/>
        <p:nvPr/>
      </p:nvGrpSpPr>
      <p:grpSpPr>
        <a:xfrm>
          <a:off x="0" y="0"/>
          <a:ext cx="0" cy="0"/>
          <a:chOff x="0" y="0"/>
          <a:chExt cx="0" cy="0"/>
        </a:xfrm>
      </p:grpSpPr>
      <p:sp>
        <p:nvSpPr>
          <p:cNvPr id="238" name="Google Shape;238;g1162f7bea4d_1_65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39" name="Google Shape;239;g1162f7bea4d_1_65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40" name="Google Shape;240;g1162f7bea4d_1_6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5" name="Shape 245"/>
        <p:cNvGrpSpPr/>
        <p:nvPr/>
      </p:nvGrpSpPr>
      <p:grpSpPr>
        <a:xfrm>
          <a:off x="0" y="0"/>
          <a:ext cx="0" cy="0"/>
          <a:chOff x="0" y="0"/>
          <a:chExt cx="0" cy="0"/>
        </a:xfrm>
      </p:grpSpPr>
      <p:sp>
        <p:nvSpPr>
          <p:cNvPr id="246" name="Google Shape;246;g113d69fc308_3_21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47" name="Google Shape;247;g113d69fc308_3_21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48" name="Google Shape;248;g113d69fc308_3_2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49" name="Shape 249"/>
        <p:cNvGrpSpPr/>
        <p:nvPr/>
      </p:nvGrpSpPr>
      <p:grpSpPr>
        <a:xfrm>
          <a:off x="0" y="0"/>
          <a:ext cx="0" cy="0"/>
          <a:chOff x="0" y="0"/>
          <a:chExt cx="0" cy="0"/>
        </a:xfrm>
      </p:grpSpPr>
      <p:sp>
        <p:nvSpPr>
          <p:cNvPr id="250" name="Google Shape;250;g113d69fc308_3_21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51" name="Google Shape;251;g113d69fc308_3_2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52" name="Shape 252"/>
        <p:cNvGrpSpPr/>
        <p:nvPr/>
      </p:nvGrpSpPr>
      <p:grpSpPr>
        <a:xfrm>
          <a:off x="0" y="0"/>
          <a:ext cx="0" cy="0"/>
          <a:chOff x="0" y="0"/>
          <a:chExt cx="0" cy="0"/>
        </a:xfrm>
      </p:grpSpPr>
      <p:sp>
        <p:nvSpPr>
          <p:cNvPr id="253" name="Google Shape;253;g113d69fc308_3_21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g113d69fc308_3_21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55" name="Google Shape;255;g113d69fc308_3_21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56" name="Google Shape;256;g113d69fc308_3_21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57" name="Google Shape;257;g113d69fc308_3_2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58" name="Shape 258"/>
        <p:cNvGrpSpPr/>
        <p:nvPr/>
      </p:nvGrpSpPr>
      <p:grpSpPr>
        <a:xfrm>
          <a:off x="0" y="0"/>
          <a:ext cx="0" cy="0"/>
          <a:chOff x="0" y="0"/>
          <a:chExt cx="0" cy="0"/>
        </a:xfrm>
      </p:grpSpPr>
      <p:sp>
        <p:nvSpPr>
          <p:cNvPr id="259" name="Google Shape;259;g113d69fc308_3_22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260" name="Google Shape;260;g113d69fc308_3_2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61" name="Shape 261"/>
        <p:cNvGrpSpPr/>
        <p:nvPr/>
      </p:nvGrpSpPr>
      <p:grpSpPr>
        <a:xfrm>
          <a:off x="0" y="0"/>
          <a:ext cx="0" cy="0"/>
          <a:chOff x="0" y="0"/>
          <a:chExt cx="0" cy="0"/>
        </a:xfrm>
      </p:grpSpPr>
      <p:sp>
        <p:nvSpPr>
          <p:cNvPr id="262" name="Google Shape;262;g113d69fc308_3_22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63" name="Google Shape;263;g113d69fc308_3_22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64" name="Google Shape;264;g113d69fc308_3_2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5" name="Shape 265"/>
        <p:cNvGrpSpPr/>
        <p:nvPr/>
      </p:nvGrpSpPr>
      <p:grpSpPr>
        <a:xfrm>
          <a:off x="0" y="0"/>
          <a:ext cx="0" cy="0"/>
          <a:chOff x="0" y="0"/>
          <a:chExt cx="0" cy="0"/>
        </a:xfrm>
      </p:grpSpPr>
      <p:sp>
        <p:nvSpPr>
          <p:cNvPr id="266" name="Google Shape;266;g113d69fc308_3_2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267" name="Shape 267"/>
        <p:cNvGrpSpPr/>
        <p:nvPr/>
      </p:nvGrpSpPr>
      <p:grpSpPr>
        <a:xfrm>
          <a:off x="0" y="0"/>
          <a:ext cx="0" cy="0"/>
          <a:chOff x="0" y="0"/>
          <a:chExt cx="0" cy="0"/>
        </a:xfrm>
      </p:grpSpPr>
      <p:sp>
        <p:nvSpPr>
          <p:cNvPr id="268" name="Google Shape;268;g113d69fc308_3_2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9" name="Google Shape;269;g113d69fc308_3_2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70" name="Google Shape;270;g113d69fc308_3_2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8" name="Shape 48"/>
        <p:cNvGrpSpPr/>
        <p:nvPr/>
      </p:nvGrpSpPr>
      <p:grpSpPr>
        <a:xfrm>
          <a:off x="0" y="0"/>
          <a:ext cx="0" cy="0"/>
          <a:chOff x="0" y="0"/>
          <a:chExt cx="0" cy="0"/>
        </a:xfrm>
      </p:grpSpPr>
      <p:sp>
        <p:nvSpPr>
          <p:cNvPr id="49" name="Google Shape;49;p6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0" name="Google Shape;50;p6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1" name="Google Shape;51;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2" name="Shape 272"/>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733572"/>
        </a:solidFill>
      </p:bgPr>
    </p:bg>
    <p:spTree>
      <p:nvGrpSpPr>
        <p:cNvPr id="277" name="Shape 277"/>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733572"/>
        </a:solidFill>
      </p:bgPr>
    </p:bg>
    <p:spTree>
      <p:nvGrpSpPr>
        <p:cNvPr id="278" name="Shape 278"/>
        <p:cNvGrpSpPr/>
        <p:nvPr/>
      </p:nvGrpSpPr>
      <p:grpSpPr>
        <a:xfrm>
          <a:off x="0" y="0"/>
          <a:ext cx="0" cy="0"/>
          <a:chOff x="0" y="0"/>
          <a:chExt cx="0" cy="0"/>
        </a:xfrm>
      </p:grpSpPr>
      <p:sp>
        <p:nvSpPr>
          <p:cNvPr id="279" name="Google Shape;279;gf3b41c696f_1_102"/>
          <p:cNvSpPr txBox="1"/>
          <p:nvPr>
            <p:ph type="title"/>
          </p:nvPr>
        </p:nvSpPr>
        <p:spPr>
          <a:xfrm>
            <a:off x="914400" y="2210700"/>
            <a:ext cx="7315200" cy="722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400"/>
              <a:buFont typeface="Raleway"/>
              <a:buNone/>
              <a:defRPr b="1" sz="2400">
                <a:solidFill>
                  <a:schemeClr val="lt1"/>
                </a:solidFill>
                <a:latin typeface="Raleway"/>
                <a:ea typeface="Raleway"/>
                <a:cs typeface="Raleway"/>
                <a:sym typeface="Raleway"/>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80" name="Google Shape;280;gf3b41c696f_1_102"/>
          <p:cNvSpPr txBox="1"/>
          <p:nvPr/>
        </p:nvSpPr>
        <p:spPr>
          <a:xfrm>
            <a:off x="8382000" y="464820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FFFFFF"/>
                </a:solidFill>
                <a:latin typeface="Raleway SemiBold"/>
                <a:ea typeface="Raleway SemiBold"/>
                <a:cs typeface="Raleway SemiBold"/>
                <a:sym typeface="Raleway SemiBold"/>
              </a:rPr>
              <a:t>‹#›</a:t>
            </a:fld>
            <a:endParaRPr sz="1000">
              <a:solidFill>
                <a:srgbClr val="FFFFFF"/>
              </a:solidFill>
              <a:latin typeface="Raleway SemiBold"/>
              <a:ea typeface="Raleway SemiBold"/>
              <a:cs typeface="Raleway SemiBold"/>
              <a:sym typeface="Raleway SemiBo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1" name="Shape 281"/>
        <p:cNvGrpSpPr/>
        <p:nvPr/>
      </p:nvGrpSpPr>
      <p:grpSpPr>
        <a:xfrm>
          <a:off x="0" y="0"/>
          <a:ext cx="0" cy="0"/>
          <a:chOff x="0" y="0"/>
          <a:chExt cx="0" cy="0"/>
        </a:xfrm>
      </p:grpSpPr>
      <p:sp>
        <p:nvSpPr>
          <p:cNvPr id="282" name="Google Shape;282;gf3b41c696f_1_105"/>
          <p:cNvSpPr/>
          <p:nvPr/>
        </p:nvSpPr>
        <p:spPr>
          <a:xfrm flipH="1" rot="5400000">
            <a:off x="4303949" y="-4204126"/>
            <a:ext cx="536100" cy="9144000"/>
          </a:xfrm>
          <a:prstGeom prst="rect">
            <a:avLst/>
          </a:prstGeom>
          <a:solidFill>
            <a:srgbClr val="9B6D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83" name="Google Shape;283;gf3b41c696f_1_105"/>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100" u="none" cap="none" strike="noStrike">
                <a:solidFill>
                  <a:srgbClr val="FFFFFF"/>
                </a:solidFill>
                <a:latin typeface="Lato Black"/>
                <a:ea typeface="Lato Black"/>
                <a:cs typeface="Lato Black"/>
                <a:sym typeface="Lato Black"/>
              </a:rPr>
              <a:t>PM 101</a:t>
            </a:r>
            <a:endParaRPr b="0" i="0" sz="1100" u="none" cap="none" strike="noStrike">
              <a:solidFill>
                <a:srgbClr val="FFFFFF"/>
              </a:solidFill>
              <a:latin typeface="Lato Black"/>
              <a:ea typeface="Lato Black"/>
              <a:cs typeface="Lato Black"/>
              <a:sym typeface="Lato Black"/>
            </a:endParaRPr>
          </a:p>
        </p:txBody>
      </p:sp>
      <p:sp>
        <p:nvSpPr>
          <p:cNvPr id="284" name="Google Shape;284;gf3b41c696f_1_105"/>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85" name="Google Shape;285;gf3b41c696f_1_105"/>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86" name="Google Shape;286;gf3b41c696f_1_105"/>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87" name="Google Shape;287;gf3b41c696f_1_105"/>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88" name="Google Shape;288;gf3b41c696f_1_105"/>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89" name="Google Shape;289;gf3b41c696f_1_105"/>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290" name="Google Shape;290;gf3b41c696f_1_105"/>
          <p:cNvGrpSpPr/>
          <p:nvPr/>
        </p:nvGrpSpPr>
        <p:grpSpPr>
          <a:xfrm>
            <a:off x="283668" y="259895"/>
            <a:ext cx="226001" cy="222980"/>
            <a:chOff x="283668" y="251687"/>
            <a:chExt cx="226001" cy="222980"/>
          </a:xfrm>
        </p:grpSpPr>
        <p:sp>
          <p:nvSpPr>
            <p:cNvPr id="291" name="Google Shape;291;gf3b41c696f_1_105"/>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292" name="Google Shape;292;gf3b41c696f_1_105"/>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293" name="Google Shape;293;gf3b41c696f_1_105"/>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sp>
        <p:nvSpPr>
          <p:cNvPr id="294" name="Google Shape;294;gf3b41c696f_1_105"/>
          <p:cNvSpPr txBox="1"/>
          <p:nvPr>
            <p:ph idx="12" type="sldNum"/>
          </p:nvPr>
        </p:nvSpPr>
        <p:spPr>
          <a:xfrm>
            <a:off x="8382000" y="4648200"/>
            <a:ext cx="548700" cy="393600"/>
          </a:xfrm>
          <a:prstGeom prst="rect">
            <a:avLst/>
          </a:prstGeom>
        </p:spPr>
        <p:txBody>
          <a:bodyPr anchorCtr="0" anchor="ctr" bIns="91425" lIns="91425" spcFirstLastPara="1" rIns="91425" wrap="square" tIns="91425">
            <a:noAutofit/>
          </a:bodyPr>
          <a:lstStyle>
            <a:lvl1pPr lvl="0" rtl="0">
              <a:buNone/>
              <a:defRPr b="1">
                <a:solidFill>
                  <a:srgbClr val="733572"/>
                </a:solidFill>
                <a:latin typeface="Raleway"/>
                <a:ea typeface="Raleway"/>
                <a:cs typeface="Raleway"/>
                <a:sym typeface="Raleway"/>
              </a:defRPr>
            </a:lvl1pPr>
            <a:lvl2pPr lvl="1" rtl="0">
              <a:buNone/>
              <a:defRPr b="1">
                <a:solidFill>
                  <a:srgbClr val="733572"/>
                </a:solidFill>
                <a:latin typeface="Raleway"/>
                <a:ea typeface="Raleway"/>
                <a:cs typeface="Raleway"/>
                <a:sym typeface="Raleway"/>
              </a:defRPr>
            </a:lvl2pPr>
            <a:lvl3pPr lvl="2" rtl="0">
              <a:buNone/>
              <a:defRPr b="1">
                <a:solidFill>
                  <a:srgbClr val="733572"/>
                </a:solidFill>
                <a:latin typeface="Raleway"/>
                <a:ea typeface="Raleway"/>
                <a:cs typeface="Raleway"/>
                <a:sym typeface="Raleway"/>
              </a:defRPr>
            </a:lvl3pPr>
            <a:lvl4pPr lvl="3" rtl="0">
              <a:buNone/>
              <a:defRPr b="1">
                <a:solidFill>
                  <a:srgbClr val="733572"/>
                </a:solidFill>
                <a:latin typeface="Raleway"/>
                <a:ea typeface="Raleway"/>
                <a:cs typeface="Raleway"/>
                <a:sym typeface="Raleway"/>
              </a:defRPr>
            </a:lvl4pPr>
            <a:lvl5pPr lvl="4" rtl="0">
              <a:buNone/>
              <a:defRPr b="1">
                <a:solidFill>
                  <a:srgbClr val="733572"/>
                </a:solidFill>
                <a:latin typeface="Raleway"/>
                <a:ea typeface="Raleway"/>
                <a:cs typeface="Raleway"/>
                <a:sym typeface="Raleway"/>
              </a:defRPr>
            </a:lvl5pPr>
            <a:lvl6pPr lvl="5" rtl="0">
              <a:buNone/>
              <a:defRPr b="1">
                <a:solidFill>
                  <a:srgbClr val="733572"/>
                </a:solidFill>
                <a:latin typeface="Raleway"/>
                <a:ea typeface="Raleway"/>
                <a:cs typeface="Raleway"/>
                <a:sym typeface="Raleway"/>
              </a:defRPr>
            </a:lvl6pPr>
            <a:lvl7pPr lvl="6" rtl="0">
              <a:buNone/>
              <a:defRPr b="1">
                <a:solidFill>
                  <a:srgbClr val="733572"/>
                </a:solidFill>
                <a:latin typeface="Raleway"/>
                <a:ea typeface="Raleway"/>
                <a:cs typeface="Raleway"/>
                <a:sym typeface="Raleway"/>
              </a:defRPr>
            </a:lvl7pPr>
            <a:lvl8pPr lvl="7" rtl="0">
              <a:buNone/>
              <a:defRPr b="1">
                <a:solidFill>
                  <a:srgbClr val="733572"/>
                </a:solidFill>
                <a:latin typeface="Raleway"/>
                <a:ea typeface="Raleway"/>
                <a:cs typeface="Raleway"/>
                <a:sym typeface="Raleway"/>
              </a:defRPr>
            </a:lvl8pPr>
            <a:lvl9pPr lvl="8" rtl="0">
              <a:buNone/>
              <a:defRPr b="1">
                <a:solidFill>
                  <a:srgbClr val="733572"/>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
        <p:nvSpPr>
          <p:cNvPr id="295" name="Google Shape;295;gf3b41c696f_1_105"/>
          <p:cNvSpPr txBox="1"/>
          <p:nvPr>
            <p:ph type="title"/>
          </p:nvPr>
        </p:nvSpPr>
        <p:spPr>
          <a:xfrm>
            <a:off x="685800" y="246888"/>
            <a:ext cx="4572000" cy="255900"/>
          </a:xfrm>
          <a:prstGeom prst="rect">
            <a:avLst/>
          </a:prstGeom>
        </p:spPr>
        <p:txBody>
          <a:bodyPr anchorCtr="0" anchor="ctr" bIns="91425" lIns="0" spcFirstLastPara="1" rIns="0" wrap="square" tIns="91425">
            <a:noAutofit/>
          </a:bodyPr>
          <a:lstStyle>
            <a:lvl1pPr lvl="0" rtl="0">
              <a:spcBef>
                <a:spcPts val="0"/>
              </a:spcBef>
              <a:spcAft>
                <a:spcPts val="0"/>
              </a:spcAft>
              <a:buClr>
                <a:schemeClr val="lt1"/>
              </a:buClr>
              <a:buSzPts val="1200"/>
              <a:buFont typeface="Raleway"/>
              <a:buNone/>
              <a:defRPr b="1" sz="1200">
                <a:solidFill>
                  <a:schemeClr val="lt1"/>
                </a:solidFill>
                <a:latin typeface="Raleway"/>
                <a:ea typeface="Raleway"/>
                <a:cs typeface="Raleway"/>
                <a:sym typeface="Raleway"/>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96" name="Google Shape;296;gf3b41c696f_1_105"/>
          <p:cNvPicPr preferRelativeResize="0"/>
          <p:nvPr/>
        </p:nvPicPr>
        <p:blipFill rotWithShape="1">
          <a:blip r:embed="rId2">
            <a:alphaModFix/>
          </a:blip>
          <a:srcRect b="0" l="0" r="0" t="0"/>
          <a:stretch/>
        </p:blipFill>
        <p:spPr>
          <a:xfrm>
            <a:off x="8535950" y="143933"/>
            <a:ext cx="463928" cy="463928"/>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rgbClr val="733572"/>
        </a:solidFill>
      </p:bgPr>
    </p:bg>
    <p:spTree>
      <p:nvGrpSpPr>
        <p:cNvPr id="297" name="Shape 297"/>
        <p:cNvGrpSpPr/>
        <p:nvPr/>
      </p:nvGrpSpPr>
      <p:grpSpPr>
        <a:xfrm>
          <a:off x="0" y="0"/>
          <a:ext cx="0" cy="0"/>
          <a:chOff x="0" y="0"/>
          <a:chExt cx="0" cy="0"/>
        </a:xfrm>
      </p:grpSpPr>
      <p:sp>
        <p:nvSpPr>
          <p:cNvPr id="298" name="Google Shape;298;gf3b41c696f_1_121"/>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99" name="Google Shape;299;gf3b41c696f_1_121"/>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00" name="Google Shape;300;gf3b41c696f_1_121"/>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01" name="Google Shape;301;gf3b41c696f_1_121"/>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302" name="Google Shape;302;gf3b41c696f_1_121"/>
          <p:cNvGrpSpPr/>
          <p:nvPr/>
        </p:nvGrpSpPr>
        <p:grpSpPr>
          <a:xfrm>
            <a:off x="283668" y="259895"/>
            <a:ext cx="226001" cy="222980"/>
            <a:chOff x="283668" y="251687"/>
            <a:chExt cx="226001" cy="222980"/>
          </a:xfrm>
        </p:grpSpPr>
        <p:sp>
          <p:nvSpPr>
            <p:cNvPr id="303" name="Google Shape;303;gf3b41c696f_1_121"/>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304" name="Google Shape;304;gf3b41c696f_1_121"/>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305" name="Google Shape;305;gf3b41c696f_1_121"/>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sp>
        <p:nvSpPr>
          <p:cNvPr id="306" name="Google Shape;306;gf3b41c696f_1_121"/>
          <p:cNvSpPr txBox="1"/>
          <p:nvPr>
            <p:ph type="title"/>
          </p:nvPr>
        </p:nvSpPr>
        <p:spPr>
          <a:xfrm>
            <a:off x="685800" y="246888"/>
            <a:ext cx="4572000" cy="255900"/>
          </a:xfrm>
          <a:prstGeom prst="rect">
            <a:avLst/>
          </a:prstGeom>
        </p:spPr>
        <p:txBody>
          <a:bodyPr anchorCtr="0" anchor="ctr" bIns="91425" lIns="0" spcFirstLastPara="1" rIns="0" wrap="square" tIns="91425">
            <a:noAutofit/>
          </a:bodyPr>
          <a:lstStyle>
            <a:lvl1pPr lvl="0" rtl="0">
              <a:spcBef>
                <a:spcPts val="0"/>
              </a:spcBef>
              <a:spcAft>
                <a:spcPts val="0"/>
              </a:spcAft>
              <a:buClr>
                <a:schemeClr val="lt1"/>
              </a:buClr>
              <a:buSzPts val="1200"/>
              <a:buFont typeface="Raleway"/>
              <a:buNone/>
              <a:defRPr b="1" sz="1200">
                <a:solidFill>
                  <a:schemeClr val="lt1"/>
                </a:solidFill>
                <a:latin typeface="Raleway"/>
                <a:ea typeface="Raleway"/>
                <a:cs typeface="Raleway"/>
                <a:sym typeface="Raleway"/>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307" name="Google Shape;307;gf3b41c696f_1_121"/>
          <p:cNvPicPr preferRelativeResize="0"/>
          <p:nvPr/>
        </p:nvPicPr>
        <p:blipFill rotWithShape="1">
          <a:blip r:embed="rId2">
            <a:alphaModFix/>
          </a:blip>
          <a:srcRect b="0" l="0" r="0" t="0"/>
          <a:stretch/>
        </p:blipFill>
        <p:spPr>
          <a:xfrm>
            <a:off x="8535950" y="143933"/>
            <a:ext cx="463928" cy="463928"/>
          </a:xfrm>
          <a:prstGeom prst="rect">
            <a:avLst/>
          </a:prstGeom>
          <a:noFill/>
          <a:ln>
            <a:noFill/>
          </a:ln>
        </p:spPr>
      </p:pic>
      <p:sp>
        <p:nvSpPr>
          <p:cNvPr id="308" name="Google Shape;308;gf3b41c696f_1_121"/>
          <p:cNvSpPr txBox="1"/>
          <p:nvPr/>
        </p:nvSpPr>
        <p:spPr>
          <a:xfrm>
            <a:off x="8382000" y="464820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FFFFFF"/>
                </a:solidFill>
                <a:latin typeface="Raleway SemiBold"/>
                <a:ea typeface="Raleway SemiBold"/>
                <a:cs typeface="Raleway SemiBold"/>
                <a:sym typeface="Raleway SemiBold"/>
              </a:rPr>
              <a:t>‹#›</a:t>
            </a:fld>
            <a:endParaRPr sz="1000">
              <a:solidFill>
                <a:srgbClr val="FFFFFF"/>
              </a:solidFill>
              <a:latin typeface="Raleway SemiBold"/>
              <a:ea typeface="Raleway SemiBold"/>
              <a:cs typeface="Raleway SemiBold"/>
              <a:sym typeface="Raleway SemiBo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9" name="Shape 309"/>
        <p:cNvGrpSpPr/>
        <p:nvPr/>
      </p:nvGrpSpPr>
      <p:grpSpPr>
        <a:xfrm>
          <a:off x="0" y="0"/>
          <a:ext cx="0" cy="0"/>
          <a:chOff x="0" y="0"/>
          <a:chExt cx="0" cy="0"/>
        </a:xfrm>
      </p:grpSpPr>
      <p:sp>
        <p:nvSpPr>
          <p:cNvPr id="310" name="Google Shape;310;gf3b41c696f_1_1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1" name="Google Shape;311;gf3b41c696f_1_1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2" name="Shape 312"/>
        <p:cNvGrpSpPr/>
        <p:nvPr/>
      </p:nvGrpSpPr>
      <p:grpSpPr>
        <a:xfrm>
          <a:off x="0" y="0"/>
          <a:ext cx="0" cy="0"/>
          <a:chOff x="0" y="0"/>
          <a:chExt cx="0" cy="0"/>
        </a:xfrm>
      </p:grpSpPr>
      <p:sp>
        <p:nvSpPr>
          <p:cNvPr id="313" name="Google Shape;313;gf3b41c696f_1_13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14" name="Google Shape;314;gf3b41c696f_1_136"/>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5" name="Google Shape;315;gf3b41c696f_1_1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6" name="Shape 316"/>
        <p:cNvGrpSpPr/>
        <p:nvPr/>
      </p:nvGrpSpPr>
      <p:grpSpPr>
        <a:xfrm>
          <a:off x="0" y="0"/>
          <a:ext cx="0" cy="0"/>
          <a:chOff x="0" y="0"/>
          <a:chExt cx="0" cy="0"/>
        </a:xfrm>
      </p:grpSpPr>
      <p:sp>
        <p:nvSpPr>
          <p:cNvPr id="317" name="Google Shape;317;gf3b41c696f_1_14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18" name="Google Shape;318;gf3b41c696f_1_1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19" name="Shape 319"/>
        <p:cNvGrpSpPr/>
        <p:nvPr/>
      </p:nvGrpSpPr>
      <p:grpSpPr>
        <a:xfrm>
          <a:off x="0" y="0"/>
          <a:ext cx="0" cy="0"/>
          <a:chOff x="0" y="0"/>
          <a:chExt cx="0" cy="0"/>
        </a:xfrm>
      </p:grpSpPr>
      <p:sp>
        <p:nvSpPr>
          <p:cNvPr id="320" name="Google Shape;320;gf3b41c696f_1_14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gf3b41c696f_1_14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22" name="Google Shape;322;gf3b41c696f_1_14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23" name="Google Shape;323;gf3b41c696f_1_14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24" name="Google Shape;324;gf3b41c696f_1_1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5" name="Shape 325"/>
        <p:cNvGrpSpPr/>
        <p:nvPr/>
      </p:nvGrpSpPr>
      <p:grpSpPr>
        <a:xfrm>
          <a:off x="0" y="0"/>
          <a:ext cx="0" cy="0"/>
          <a:chOff x="0" y="0"/>
          <a:chExt cx="0" cy="0"/>
        </a:xfrm>
      </p:grpSpPr>
      <p:sp>
        <p:nvSpPr>
          <p:cNvPr id="326" name="Google Shape;326;gf3b41c696f_1_149"/>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327" name="Google Shape;327;gf3b41c696f_1_1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2" name="Shape 52"/>
        <p:cNvGrpSpPr/>
        <p:nvPr/>
      </p:nvGrpSpPr>
      <p:grpSpPr>
        <a:xfrm>
          <a:off x="0" y="0"/>
          <a:ext cx="0" cy="0"/>
          <a:chOff x="0" y="0"/>
          <a:chExt cx="0" cy="0"/>
        </a:xfrm>
      </p:grpSpPr>
      <p:sp>
        <p:nvSpPr>
          <p:cNvPr id="53" name="Google Shape;53;p6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4" name="Google Shape;54;p6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55" name="Google Shape;55;p6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56" name="Google Shape;56;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8" name="Shape 328"/>
        <p:cNvGrpSpPr/>
        <p:nvPr/>
      </p:nvGrpSpPr>
      <p:grpSpPr>
        <a:xfrm>
          <a:off x="0" y="0"/>
          <a:ext cx="0" cy="0"/>
          <a:chOff x="0" y="0"/>
          <a:chExt cx="0" cy="0"/>
        </a:xfrm>
      </p:grpSpPr>
      <p:sp>
        <p:nvSpPr>
          <p:cNvPr id="329" name="Google Shape;329;gf3b41c696f_1_15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30" name="Google Shape;330;gf3b41c696f_1_152"/>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331" name="Google Shape;331;gf3b41c696f_1_1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2" name="Shape 332"/>
        <p:cNvGrpSpPr/>
        <p:nvPr/>
      </p:nvGrpSpPr>
      <p:grpSpPr>
        <a:xfrm>
          <a:off x="0" y="0"/>
          <a:ext cx="0" cy="0"/>
          <a:chOff x="0" y="0"/>
          <a:chExt cx="0" cy="0"/>
        </a:xfrm>
      </p:grpSpPr>
      <p:sp>
        <p:nvSpPr>
          <p:cNvPr id="333" name="Google Shape;333;gf3b41c696f_1_1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334" name="Shape 334"/>
        <p:cNvGrpSpPr/>
        <p:nvPr/>
      </p:nvGrpSpPr>
      <p:grpSpPr>
        <a:xfrm>
          <a:off x="0" y="0"/>
          <a:ext cx="0" cy="0"/>
          <a:chOff x="0" y="0"/>
          <a:chExt cx="0" cy="0"/>
        </a:xfrm>
      </p:grpSpPr>
      <p:sp>
        <p:nvSpPr>
          <p:cNvPr id="335" name="Google Shape;335;gf3b41c696f_1_1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6" name="Google Shape;336;gf3b41c696f_1_1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37" name="Google Shape;337;gf3b41c696f_1_1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338" name="Shape 338"/>
        <p:cNvGrpSpPr/>
        <p:nvPr/>
      </p:nvGrpSpPr>
      <p:grpSpPr>
        <a:xfrm>
          <a:off x="0" y="0"/>
          <a:ext cx="0" cy="0"/>
          <a:chOff x="0" y="0"/>
          <a:chExt cx="0" cy="0"/>
        </a:xfrm>
      </p:grpSpPr>
      <p:sp>
        <p:nvSpPr>
          <p:cNvPr id="339" name="Google Shape;339;gf3b41c696f_1_16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40" name="Google Shape;340;gf3b41c696f_1_16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41" name="Google Shape;341;gf3b41c696f_1_1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342" name="Shape 342"/>
        <p:cNvGrpSpPr/>
        <p:nvPr/>
      </p:nvGrpSpPr>
      <p:grpSpPr>
        <a:xfrm>
          <a:off x="0" y="0"/>
          <a:ext cx="0" cy="0"/>
          <a:chOff x="0" y="0"/>
          <a:chExt cx="0" cy="0"/>
        </a:xfrm>
      </p:grpSpPr>
      <p:sp>
        <p:nvSpPr>
          <p:cNvPr id="343" name="Google Shape;343;gf3b41c696f_1_1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4" name="Google Shape;344;gf3b41c696f_1_1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45" name="Google Shape;345;gf3b41c696f_1_1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spTree>
      <p:nvGrpSpPr>
        <p:cNvPr id="346" name="Shape 346"/>
        <p:cNvGrpSpPr/>
        <p:nvPr/>
      </p:nvGrpSpPr>
      <p:grpSpPr>
        <a:xfrm>
          <a:off x="0" y="0"/>
          <a:ext cx="0" cy="0"/>
          <a:chOff x="0" y="0"/>
          <a:chExt cx="0" cy="0"/>
        </a:xfrm>
      </p:grpSpPr>
      <p:sp>
        <p:nvSpPr>
          <p:cNvPr id="347" name="Google Shape;347;gf3b41c696f_1_17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48" name="Google Shape;348;gf3b41c696f_1_17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49" name="Google Shape;349;gf3b41c696f_1_1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 name="Shape 57"/>
        <p:cNvGrpSpPr/>
        <p:nvPr/>
      </p:nvGrpSpPr>
      <p:grpSpPr>
        <a:xfrm>
          <a:off x="0" y="0"/>
          <a:ext cx="0" cy="0"/>
          <a:chOff x="0" y="0"/>
          <a:chExt cx="0" cy="0"/>
        </a:xfrm>
      </p:grpSpPr>
      <p:sp>
        <p:nvSpPr>
          <p:cNvPr id="58" name="Google Shape;58;p6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9" name="Google Shape;59;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0" name="Shape 60"/>
        <p:cNvGrpSpPr/>
        <p:nvPr/>
      </p:nvGrpSpPr>
      <p:grpSpPr>
        <a:xfrm>
          <a:off x="0" y="0"/>
          <a:ext cx="0" cy="0"/>
          <a:chOff x="0" y="0"/>
          <a:chExt cx="0" cy="0"/>
        </a:xfrm>
      </p:grpSpPr>
      <p:sp>
        <p:nvSpPr>
          <p:cNvPr id="61" name="Google Shape;61;p6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2" name="Google Shape;62;p6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63" name="Google Shape;63;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4" name="Shape 64"/>
        <p:cNvGrpSpPr/>
        <p:nvPr/>
      </p:nvGrpSpPr>
      <p:grpSpPr>
        <a:xfrm>
          <a:off x="0" y="0"/>
          <a:ext cx="0" cy="0"/>
          <a:chOff x="0" y="0"/>
          <a:chExt cx="0" cy="0"/>
        </a:xfrm>
      </p:grpSpPr>
      <p:sp>
        <p:nvSpPr>
          <p:cNvPr id="65" name="Google Shape;65;p6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66" name="Google Shape;66;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4.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6.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5" Type="http://schemas.openxmlformats.org/officeDocument/2006/relationships/slideLayout" Target="../slideLayouts/slideLayout42.xml"/><Relationship Id="rId14" Type="http://schemas.openxmlformats.org/officeDocument/2006/relationships/slideLayout" Target="../slideLayouts/slideLayout41.xml"/><Relationship Id="rId16" Type="http://schemas.openxmlformats.org/officeDocument/2006/relationships/theme" Target="../theme/theme3.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theme" Target="../theme/theme5.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theme" Target="../theme/theme2.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6" Type="http://schemas.openxmlformats.org/officeDocument/2006/relationships/theme" Target="../theme/theme7.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6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4" name="Shape 94"/>
        <p:cNvGrpSpPr/>
        <p:nvPr/>
      </p:nvGrpSpPr>
      <p:grpSpPr>
        <a:xfrm>
          <a:off x="0" y="0"/>
          <a:ext cx="0" cy="0"/>
          <a:chOff x="0" y="0"/>
          <a:chExt cx="0" cy="0"/>
        </a:xfrm>
      </p:grpSpPr>
      <p:sp>
        <p:nvSpPr>
          <p:cNvPr id="95" name="Google Shape;95;g115feea9046_0_2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96" name="Google Shape;96;g115feea9046_0_24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97" name="Google Shape;97;g115feea9046_0_2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4" name="Shape 164"/>
        <p:cNvGrpSpPr/>
        <p:nvPr/>
      </p:nvGrpSpPr>
      <p:grpSpPr>
        <a:xfrm>
          <a:off x="0" y="0"/>
          <a:ext cx="0" cy="0"/>
          <a:chOff x="0" y="0"/>
          <a:chExt cx="0" cy="0"/>
        </a:xfrm>
      </p:grpSpPr>
      <p:sp>
        <p:nvSpPr>
          <p:cNvPr id="165" name="Google Shape;165;g1162f7bea4d_1_57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66" name="Google Shape;166;g1162f7bea4d_1_57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67" name="Google Shape;167;g1162f7bea4d_1_5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41" name="Shape 241"/>
        <p:cNvGrpSpPr/>
        <p:nvPr/>
      </p:nvGrpSpPr>
      <p:grpSpPr>
        <a:xfrm>
          <a:off x="0" y="0"/>
          <a:ext cx="0" cy="0"/>
          <a:chOff x="0" y="0"/>
          <a:chExt cx="0" cy="0"/>
        </a:xfrm>
      </p:grpSpPr>
      <p:sp>
        <p:nvSpPr>
          <p:cNvPr id="242" name="Google Shape;242;g113d69fc308_3_20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43" name="Google Shape;243;g113d69fc308_3_20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44" name="Google Shape;244;g113d69fc308_3_2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4" r:id="rId1"/>
    <p:sldLayoutId id="2147483695" r:id="rId2"/>
    <p:sldLayoutId id="2147483696" r:id="rId3"/>
    <p:sldLayoutId id="2147483697" r:id="rId4"/>
    <p:sldLayoutId id="2147483698" r:id="rId5"/>
    <p:sldLayoutId id="2147483699" r:id="rId6"/>
    <p:sldLayoutId id="2147483700"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2"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73" name="Shape 273"/>
        <p:cNvGrpSpPr/>
        <p:nvPr/>
      </p:nvGrpSpPr>
      <p:grpSpPr>
        <a:xfrm>
          <a:off x="0" y="0"/>
          <a:ext cx="0" cy="0"/>
          <a:chOff x="0" y="0"/>
          <a:chExt cx="0" cy="0"/>
        </a:xfrm>
      </p:grpSpPr>
      <p:sp>
        <p:nvSpPr>
          <p:cNvPr id="274" name="Google Shape;274;gf3b41c696f_1_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75" name="Google Shape;275;gf3b41c696f_1_9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276" name="Google Shape;276;gf3b41c696f_1_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29.png"/><Relationship Id="rId6"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7.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6.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3.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3.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3.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3.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3.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3.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3.png"/><Relationship Id="rId4" Type="http://schemas.openxmlformats.org/officeDocument/2006/relationships/image" Target="../media/image42.png"/><Relationship Id="rId5"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3.png"/><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56.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5.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5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6.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55.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3.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3.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3.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3.pn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9.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3.png"/><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57.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60.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3.png"/><Relationship Id="rId4" Type="http://schemas.openxmlformats.org/officeDocument/2006/relationships/image" Target="../media/image7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3.png"/><Relationship Id="rId4" Type="http://schemas.openxmlformats.org/officeDocument/2006/relationships/image" Target="../media/image74.png"/><Relationship Id="rId5" Type="http://schemas.openxmlformats.org/officeDocument/2006/relationships/image" Target="../media/image5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3.png"/><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3.png"/><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3.png"/><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3.png"/><Relationship Id="rId4" Type="http://schemas.openxmlformats.org/officeDocument/2006/relationships/image" Target="../media/image7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3.png"/><Relationship Id="rId4" Type="http://schemas.openxmlformats.org/officeDocument/2006/relationships/image" Target="../media/image7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3.png"/><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3.png"/><Relationship Id="rId4" Type="http://schemas.openxmlformats.org/officeDocument/2006/relationships/image" Target="../media/image6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33.png"/><Relationship Id="rId4" Type="http://schemas.openxmlformats.org/officeDocument/2006/relationships/image" Target="../media/image63.png"/><Relationship Id="rId5" Type="http://schemas.openxmlformats.org/officeDocument/2006/relationships/image" Target="../media/image6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3.png"/><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33.png"/><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33.png"/><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73.png"/><Relationship Id="rId4" Type="http://schemas.openxmlformats.org/officeDocument/2006/relationships/image" Target="../media/image3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72.png"/><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70.png"/><Relationship Id="rId4" Type="http://schemas.openxmlformats.org/officeDocument/2006/relationships/image" Target="../media/image3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33.png"/><Relationship Id="rId4" Type="http://schemas.openxmlformats.org/officeDocument/2006/relationships/image" Target="../media/image7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33.png"/><Relationship Id="rId4" Type="http://schemas.openxmlformats.org/officeDocument/2006/relationships/hyperlink" Target="https://github.com/fnurhidayat/stunning-tribble" TargetMode="External"/><Relationship Id="rId5" Type="http://schemas.openxmlformats.org/officeDocument/2006/relationships/image" Target="../media/image9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7.xml"/><Relationship Id="rId3" Type="http://schemas.openxmlformats.org/officeDocument/2006/relationships/image" Target="../media/image7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8.xml"/><Relationship Id="rId3" Type="http://schemas.openxmlformats.org/officeDocument/2006/relationships/image" Target="../media/image7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9.xml"/><Relationship Id="rId3" Type="http://schemas.openxmlformats.org/officeDocument/2006/relationships/image" Target="../media/image7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0.xml"/><Relationship Id="rId3" Type="http://schemas.openxmlformats.org/officeDocument/2006/relationships/image" Target="../media/image80.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1.xml"/><Relationship Id="rId3" Type="http://schemas.openxmlformats.org/officeDocument/2006/relationships/image" Target="../media/image80.png"/><Relationship Id="rId4" Type="http://schemas.openxmlformats.org/officeDocument/2006/relationships/image" Target="../media/image89.png"/><Relationship Id="rId5" Type="http://schemas.openxmlformats.org/officeDocument/2006/relationships/image" Target="../media/image87.png"/><Relationship Id="rId6" Type="http://schemas.openxmlformats.org/officeDocument/2006/relationships/image" Target="../media/image8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2.xml"/><Relationship Id="rId3" Type="http://schemas.openxmlformats.org/officeDocument/2006/relationships/image" Target="../media/image80.png"/><Relationship Id="rId4" Type="http://schemas.openxmlformats.org/officeDocument/2006/relationships/image" Target="../media/image8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3.xml"/><Relationship Id="rId3" Type="http://schemas.openxmlformats.org/officeDocument/2006/relationships/image" Target="../media/image80.png"/><Relationship Id="rId4" Type="http://schemas.openxmlformats.org/officeDocument/2006/relationships/image" Target="../media/image8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4.xml"/><Relationship Id="rId3" Type="http://schemas.openxmlformats.org/officeDocument/2006/relationships/image" Target="../media/image80.png"/><Relationship Id="rId4" Type="http://schemas.openxmlformats.org/officeDocument/2006/relationships/image" Target="../media/image8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5.xml"/><Relationship Id="rId3" Type="http://schemas.openxmlformats.org/officeDocument/2006/relationships/image" Target="../media/image80.png"/><Relationship Id="rId4" Type="http://schemas.openxmlformats.org/officeDocument/2006/relationships/image" Target="../media/image9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6.xml"/><Relationship Id="rId3" Type="http://schemas.openxmlformats.org/officeDocument/2006/relationships/image" Target="../media/image8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7.xml"/><Relationship Id="rId3" Type="http://schemas.openxmlformats.org/officeDocument/2006/relationships/image" Target="../media/image8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68.xml"/><Relationship Id="rId3" Type="http://schemas.openxmlformats.org/officeDocument/2006/relationships/image" Target="../media/image9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69.xml"/><Relationship Id="rId3" Type="http://schemas.openxmlformats.org/officeDocument/2006/relationships/image" Target="../media/image93.png"/><Relationship Id="rId4" Type="http://schemas.openxmlformats.org/officeDocument/2006/relationships/image" Target="../media/image9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0.xml"/><Relationship Id="rId3" Type="http://schemas.openxmlformats.org/officeDocument/2006/relationships/image" Target="../media/image96.png"/><Relationship Id="rId4" Type="http://schemas.openxmlformats.org/officeDocument/2006/relationships/image" Target="../media/image95.png"/><Relationship Id="rId5" Type="http://schemas.openxmlformats.org/officeDocument/2006/relationships/image" Target="../media/image92.png"/><Relationship Id="rId6" Type="http://schemas.openxmlformats.org/officeDocument/2006/relationships/image" Target="../media/image9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33572"/>
        </a:solidFill>
      </p:bgPr>
    </p:bg>
    <p:spTree>
      <p:nvGrpSpPr>
        <p:cNvPr id="353" name="Shape 353"/>
        <p:cNvGrpSpPr/>
        <p:nvPr/>
      </p:nvGrpSpPr>
      <p:grpSpPr>
        <a:xfrm>
          <a:off x="0" y="0"/>
          <a:ext cx="0" cy="0"/>
          <a:chOff x="0" y="0"/>
          <a:chExt cx="0" cy="0"/>
        </a:xfrm>
      </p:grpSpPr>
      <p:sp>
        <p:nvSpPr>
          <p:cNvPr id="354" name="Google Shape;354;p1"/>
          <p:cNvSpPr txBox="1"/>
          <p:nvPr/>
        </p:nvSpPr>
        <p:spPr>
          <a:xfrm>
            <a:off x="2463075" y="2507550"/>
            <a:ext cx="5869200" cy="1009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700" u="none" cap="none" strike="noStrike">
                <a:solidFill>
                  <a:srgbClr val="FFFFFF"/>
                </a:solidFill>
                <a:latin typeface="Montserrat"/>
                <a:ea typeface="Montserrat"/>
                <a:cs typeface="Montserrat"/>
                <a:sym typeface="Montserrat"/>
              </a:rPr>
              <a:t>OOP di JavaScript</a:t>
            </a:r>
            <a:endParaRPr b="1" i="0" sz="2700" u="none" cap="none" strike="noStrike">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1" i="0" lang="en" sz="1400" u="none" cap="none" strike="noStrike">
                <a:solidFill>
                  <a:schemeClr val="lt1"/>
                </a:solidFill>
                <a:latin typeface="Montserrat"/>
                <a:ea typeface="Montserrat"/>
                <a:cs typeface="Montserrat"/>
                <a:sym typeface="Montserrat"/>
              </a:rPr>
              <a:t>Gold </a:t>
            </a:r>
            <a:r>
              <a:rPr b="0" i="0" lang="en" sz="1400" u="none" cap="none" strike="noStrike">
                <a:solidFill>
                  <a:schemeClr val="lt1"/>
                </a:solidFill>
                <a:latin typeface="Montserrat"/>
                <a:ea typeface="Montserrat"/>
                <a:cs typeface="Montserrat"/>
                <a:sym typeface="Montserrat"/>
              </a:rPr>
              <a:t>- chapter 4 - Topic 1</a:t>
            </a:r>
            <a:endParaRPr b="0" i="0" sz="1400" u="none" cap="none" strike="noStrike">
              <a:solidFill>
                <a:srgbClr val="FFFFFF"/>
              </a:solidFill>
              <a:latin typeface="Montserrat"/>
              <a:ea typeface="Montserrat"/>
              <a:cs typeface="Montserrat"/>
              <a:sym typeface="Montserrat"/>
            </a:endParaRPr>
          </a:p>
        </p:txBody>
      </p:sp>
      <p:cxnSp>
        <p:nvCxnSpPr>
          <p:cNvPr id="355" name="Google Shape;355;p1"/>
          <p:cNvCxnSpPr/>
          <p:nvPr/>
        </p:nvCxnSpPr>
        <p:spPr>
          <a:xfrm flipH="1" rot="10800000">
            <a:off x="705500" y="3560750"/>
            <a:ext cx="7727400" cy="57300"/>
          </a:xfrm>
          <a:prstGeom prst="straightConnector1">
            <a:avLst/>
          </a:prstGeom>
          <a:noFill/>
          <a:ln cap="flat" cmpd="sng" w="9525">
            <a:solidFill>
              <a:srgbClr val="FFFFFF"/>
            </a:solidFill>
            <a:prstDash val="solid"/>
            <a:round/>
            <a:headEnd len="sm" w="sm" type="none"/>
            <a:tailEnd len="sm" w="sm" type="none"/>
          </a:ln>
        </p:spPr>
      </p:cxnSp>
      <p:sp>
        <p:nvSpPr>
          <p:cNvPr id="356" name="Google Shape;356;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357" name="Google Shape;357;p1"/>
          <p:cNvPicPr preferRelativeResize="0"/>
          <p:nvPr/>
        </p:nvPicPr>
        <p:blipFill rotWithShape="1">
          <a:blip r:embed="rId4">
            <a:alphaModFix/>
          </a:blip>
          <a:srcRect b="0" l="0" r="0" t="0"/>
          <a:stretch/>
        </p:blipFill>
        <p:spPr>
          <a:xfrm>
            <a:off x="1037425" y="1951500"/>
            <a:ext cx="1181925" cy="1439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52F67"/>
        </a:solidFill>
      </p:bgPr>
    </p:bg>
    <p:spTree>
      <p:nvGrpSpPr>
        <p:cNvPr id="471" name="Shape 471"/>
        <p:cNvGrpSpPr/>
        <p:nvPr/>
      </p:nvGrpSpPr>
      <p:grpSpPr>
        <a:xfrm>
          <a:off x="0" y="0"/>
          <a:ext cx="0" cy="0"/>
          <a:chOff x="0" y="0"/>
          <a:chExt cx="0" cy="0"/>
        </a:xfrm>
      </p:grpSpPr>
      <p:sp>
        <p:nvSpPr>
          <p:cNvPr id="472" name="Google Shape;472;p8"/>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73" name="Google Shape;473;p8"/>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74" name="Google Shape;474;p8"/>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75" name="Google Shape;475;p8"/>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76" name="Google Shape;476;p8"/>
          <p:cNvSpPr txBox="1"/>
          <p:nvPr/>
        </p:nvSpPr>
        <p:spPr>
          <a:xfrm>
            <a:off x="573575" y="98975"/>
            <a:ext cx="6381600" cy="5361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Konsep OOP di JavaScript</a:t>
            </a:r>
            <a:endParaRPr b="1" i="0" sz="1200" u="none" cap="none" strike="noStrike">
              <a:solidFill>
                <a:schemeClr val="lt1"/>
              </a:solidFill>
              <a:latin typeface="Montserrat"/>
              <a:ea typeface="Montserrat"/>
              <a:cs typeface="Montserrat"/>
              <a:sym typeface="Montserrat"/>
            </a:endParaRPr>
          </a:p>
        </p:txBody>
      </p:sp>
      <p:sp>
        <p:nvSpPr>
          <p:cNvPr id="477" name="Google Shape;477;p8"/>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78" name="Google Shape;478;p8"/>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479" name="Google Shape;479;p8"/>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480" name="Google Shape;480;p8"/>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81" name="Google Shape;481;p8"/>
          <p:cNvSpPr txBox="1"/>
          <p:nvPr/>
        </p:nvSpPr>
        <p:spPr>
          <a:xfrm>
            <a:off x="590850" y="1060225"/>
            <a:ext cx="4280400" cy="35817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3600"/>
              <a:buFont typeface="Arial"/>
              <a:buNone/>
            </a:pPr>
            <a:r>
              <a:rPr b="1" i="0" lang="en" sz="1400" u="none" cap="none" strike="noStrike">
                <a:solidFill>
                  <a:schemeClr val="lt1"/>
                </a:solidFill>
                <a:latin typeface="Montserrat"/>
                <a:ea typeface="Montserrat"/>
                <a:cs typeface="Montserrat"/>
                <a:sym typeface="Montserrat"/>
              </a:rPr>
              <a:t>Sebelum bahas OOP di Javascript, kita harus tahu dulu cara pake</a:t>
            </a:r>
            <a:r>
              <a:rPr b="1" i="0" lang="en" sz="1400" u="none" cap="none" strike="noStrike">
                <a:solidFill>
                  <a:srgbClr val="F2AB2F"/>
                </a:solidFill>
                <a:latin typeface="Montserrat"/>
                <a:ea typeface="Montserrat"/>
                <a:cs typeface="Montserrat"/>
                <a:sym typeface="Montserrat"/>
              </a:rPr>
              <a:t> function, class </a:t>
            </a:r>
            <a:r>
              <a:rPr b="1" i="0" lang="en" sz="1400" u="none" cap="none" strike="noStrike">
                <a:solidFill>
                  <a:schemeClr val="lt1"/>
                </a:solidFill>
                <a:latin typeface="Montserrat"/>
                <a:ea typeface="Montserrat"/>
                <a:cs typeface="Montserrat"/>
                <a:sym typeface="Montserrat"/>
              </a:rPr>
              <a:t>dan</a:t>
            </a:r>
            <a:r>
              <a:rPr b="1" i="0" lang="en" sz="1400" u="none" cap="none" strike="noStrike">
                <a:solidFill>
                  <a:srgbClr val="F2AB2F"/>
                </a:solidFill>
                <a:latin typeface="Montserrat"/>
                <a:ea typeface="Montserrat"/>
                <a:cs typeface="Montserrat"/>
                <a:sym typeface="Montserrat"/>
              </a:rPr>
              <a:t> method.</a:t>
            </a:r>
            <a:endParaRPr b="1" i="0" sz="1400" u="none" cap="none" strike="noStrike">
              <a:solidFill>
                <a:srgbClr val="F2AB2F"/>
              </a:solidFill>
              <a:latin typeface="Montserrat"/>
              <a:ea typeface="Montserrat"/>
              <a:cs typeface="Montserrat"/>
              <a:sym typeface="Montserrat"/>
            </a:endParaRPr>
          </a:p>
          <a:p>
            <a:pPr indent="0" lvl="0" marL="0" marR="0" rtl="0" algn="just">
              <a:lnSpc>
                <a:spcPct val="100000"/>
              </a:lnSpc>
              <a:spcBef>
                <a:spcPts val="1000"/>
              </a:spcBef>
              <a:spcAft>
                <a:spcPts val="0"/>
              </a:spcAft>
              <a:buClr>
                <a:srgbClr val="000000"/>
              </a:buClr>
              <a:buSzPts val="3600"/>
              <a:buFont typeface="Arial"/>
              <a:buNone/>
            </a:pPr>
            <a:r>
              <a:rPr b="1" i="0" lang="en" sz="1400" u="none" cap="none" strike="noStrike">
                <a:solidFill>
                  <a:schemeClr val="lt1"/>
                </a:solidFill>
                <a:latin typeface="Montserrat"/>
                <a:ea typeface="Montserrat"/>
                <a:cs typeface="Montserrat"/>
                <a:sym typeface="Montserrat"/>
              </a:rPr>
              <a:t>Di topik sebelumnya kita udah bahas gimana cara pake variabel dan object. Kamu masih ingat?</a:t>
            </a:r>
            <a:endParaRPr b="1" i="0" sz="1400" u="none" cap="none" strike="noStrike">
              <a:solidFill>
                <a:schemeClr val="lt1"/>
              </a:solidFill>
              <a:latin typeface="Montserrat"/>
              <a:ea typeface="Montserrat"/>
              <a:cs typeface="Montserrat"/>
              <a:sym typeface="Montserrat"/>
            </a:endParaRPr>
          </a:p>
          <a:p>
            <a:pPr indent="0" lvl="0" marL="0" marR="0" rtl="0" algn="just">
              <a:lnSpc>
                <a:spcPct val="100000"/>
              </a:lnSpc>
              <a:spcBef>
                <a:spcPts val="1000"/>
              </a:spcBef>
              <a:spcAft>
                <a:spcPts val="1000"/>
              </a:spcAft>
              <a:buClr>
                <a:srgbClr val="000000"/>
              </a:buClr>
              <a:buSzPts val="3600"/>
              <a:buFont typeface="Arial"/>
              <a:buNone/>
            </a:pPr>
            <a:r>
              <a:rPr b="1" i="0" lang="en" sz="1400" u="none" cap="none" strike="noStrike">
                <a:solidFill>
                  <a:schemeClr val="lt1"/>
                </a:solidFill>
                <a:latin typeface="Montserrat"/>
                <a:ea typeface="Montserrat"/>
                <a:cs typeface="Montserrat"/>
                <a:sym typeface="Montserrat"/>
              </a:rPr>
              <a:t>Kita ulas tipis-tipis yaaa~</a:t>
            </a:r>
            <a:endParaRPr b="1" i="0" sz="1400" u="none" cap="none" strike="noStrike">
              <a:solidFill>
                <a:srgbClr val="F2AB2F"/>
              </a:solidFill>
              <a:latin typeface="Montserrat"/>
              <a:ea typeface="Montserrat"/>
              <a:cs typeface="Montserrat"/>
              <a:sym typeface="Montserrat"/>
            </a:endParaRPr>
          </a:p>
        </p:txBody>
      </p:sp>
      <p:pic>
        <p:nvPicPr>
          <p:cNvPr id="482" name="Google Shape;482;p8"/>
          <p:cNvPicPr preferRelativeResize="0"/>
          <p:nvPr/>
        </p:nvPicPr>
        <p:blipFill rotWithShape="1">
          <a:blip r:embed="rId4">
            <a:alphaModFix/>
          </a:blip>
          <a:srcRect b="0" l="0" r="0" t="0"/>
          <a:stretch/>
        </p:blipFill>
        <p:spPr>
          <a:xfrm>
            <a:off x="4170225" y="979825"/>
            <a:ext cx="5051628" cy="3852857"/>
          </a:xfrm>
          <a:prstGeom prst="rect">
            <a:avLst/>
          </a:prstGeom>
          <a:noFill/>
          <a:ln>
            <a:noFill/>
          </a:ln>
        </p:spPr>
      </p:pic>
      <p:sp>
        <p:nvSpPr>
          <p:cNvPr id="483" name="Google Shape;48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87" name="Shape 487"/>
        <p:cNvGrpSpPr/>
        <p:nvPr/>
      </p:nvGrpSpPr>
      <p:grpSpPr>
        <a:xfrm>
          <a:off x="0" y="0"/>
          <a:ext cx="0" cy="0"/>
          <a:chOff x="0" y="0"/>
          <a:chExt cx="0" cy="0"/>
        </a:xfrm>
      </p:grpSpPr>
      <p:sp>
        <p:nvSpPr>
          <p:cNvPr id="488" name="Google Shape;488;p10"/>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89" name="Google Shape;489;p10"/>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90" name="Google Shape;490;p10"/>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91" name="Google Shape;491;p10"/>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92" name="Google Shape;492;p10"/>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Penggunaan Function, Class, Method : Function</a:t>
            </a:r>
            <a:endParaRPr b="1" i="0" sz="12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1" i="0" sz="1200" u="none" cap="none" strike="noStrike">
              <a:solidFill>
                <a:schemeClr val="lt1"/>
              </a:solidFill>
              <a:latin typeface="Montserrat"/>
              <a:ea typeface="Montserrat"/>
              <a:cs typeface="Montserrat"/>
              <a:sym typeface="Montserrat"/>
            </a:endParaRPr>
          </a:p>
        </p:txBody>
      </p:sp>
      <p:sp>
        <p:nvSpPr>
          <p:cNvPr id="493" name="Google Shape;493;p10"/>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94" name="Google Shape;494;p10"/>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495" name="Google Shape;495;p10"/>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496" name="Google Shape;496;p10"/>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97" name="Google Shape;497;p10"/>
          <p:cNvSpPr txBox="1"/>
          <p:nvPr/>
        </p:nvSpPr>
        <p:spPr>
          <a:xfrm>
            <a:off x="509675" y="632150"/>
            <a:ext cx="4068600" cy="45114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400"/>
              <a:buFont typeface="Arial"/>
              <a:buNone/>
            </a:pPr>
            <a:r>
              <a:rPr b="1" i="0" lang="en" sz="1600" u="none" cap="none" strike="noStrike">
                <a:solidFill>
                  <a:srgbClr val="743673"/>
                </a:solidFill>
                <a:latin typeface="Montserrat"/>
                <a:ea typeface="Montserrat"/>
                <a:cs typeface="Montserrat"/>
                <a:sym typeface="Montserrat"/>
              </a:rPr>
              <a:t>Masih ingat nggak waktu dulu kita pernah belajar matematika dasar?</a:t>
            </a:r>
            <a:endParaRPr b="0" i="0" sz="1000" u="none" cap="none" strike="noStrike">
              <a:solidFill>
                <a:srgbClr val="434343"/>
              </a:solidFill>
              <a:latin typeface="Montserrat"/>
              <a:ea typeface="Montserrat"/>
              <a:cs typeface="Montserrat"/>
              <a:sym typeface="Montserrat"/>
            </a:endParaRPr>
          </a:p>
          <a:p>
            <a:pPr indent="0" lvl="0" marL="0" marR="0" rtl="0" algn="just">
              <a:lnSpc>
                <a:spcPct val="115000"/>
              </a:lnSpc>
              <a:spcBef>
                <a:spcPts val="1000"/>
              </a:spcBef>
              <a:spcAft>
                <a:spcPts val="0"/>
              </a:spcAft>
              <a:buClr>
                <a:srgbClr val="000000"/>
              </a:buClr>
              <a:buSzPts val="1400"/>
              <a:buFont typeface="Arial"/>
              <a:buNone/>
            </a:pPr>
            <a:r>
              <a:rPr b="0" i="0" lang="en" sz="1000" u="none" cap="none" strike="noStrike">
                <a:solidFill>
                  <a:schemeClr val="dk1"/>
                </a:solidFill>
                <a:latin typeface="Montserrat"/>
                <a:ea typeface="Montserrat"/>
                <a:cs typeface="Montserrat"/>
                <a:sym typeface="Montserrat"/>
              </a:rPr>
              <a:t>Kita udah belajar yang namanya fungsi kan? </a:t>
            </a:r>
            <a:br>
              <a:rPr b="0" i="0" lang="en" sz="1000" u="none" cap="none" strike="noStrike">
                <a:solidFill>
                  <a:schemeClr val="dk1"/>
                </a:solidFill>
                <a:latin typeface="Montserrat"/>
                <a:ea typeface="Montserrat"/>
                <a:cs typeface="Montserrat"/>
                <a:sym typeface="Montserrat"/>
              </a:rPr>
            </a:br>
            <a:r>
              <a:rPr b="0" i="0" lang="en" sz="1000" u="none" cap="none" strike="noStrike">
                <a:solidFill>
                  <a:schemeClr val="dk1"/>
                </a:solidFill>
                <a:latin typeface="Montserrat"/>
                <a:ea typeface="Montserrat"/>
                <a:cs typeface="Montserrat"/>
                <a:sym typeface="Montserrat"/>
              </a:rPr>
              <a:t>Biar kamu ingat, coba lihat contoh fungsi di samping dulu deh~</a:t>
            </a:r>
            <a:endParaRPr b="0" i="0" sz="10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1000"/>
              </a:spcBef>
              <a:spcAft>
                <a:spcPts val="0"/>
              </a:spcAft>
              <a:buClr>
                <a:srgbClr val="000000"/>
              </a:buClr>
              <a:buSzPts val="1400"/>
              <a:buFont typeface="Arial"/>
              <a:buNone/>
            </a:pPr>
            <a:r>
              <a:rPr b="0" i="0" lang="en" sz="1000" u="none" cap="none" strike="noStrike">
                <a:solidFill>
                  <a:schemeClr val="dk1"/>
                </a:solidFill>
                <a:latin typeface="Montserrat"/>
                <a:ea typeface="Montserrat"/>
                <a:cs typeface="Montserrat"/>
                <a:sym typeface="Montserrat"/>
              </a:rPr>
              <a:t>Fungsi di dalam bahasa pemrograman juga nggak jauh beda sama fungsi di pelajaran matematika dasar. </a:t>
            </a:r>
            <a:endParaRPr b="0" i="0" sz="10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1000"/>
              </a:spcBef>
              <a:spcAft>
                <a:spcPts val="0"/>
              </a:spcAft>
              <a:buClr>
                <a:schemeClr val="dk1"/>
              </a:buClr>
              <a:buSzPts val="1100"/>
              <a:buFont typeface="Arial"/>
              <a:buNone/>
            </a:pPr>
            <a:r>
              <a:rPr b="0" i="0" lang="en" sz="1000" u="none" cap="none" strike="noStrike">
                <a:solidFill>
                  <a:schemeClr val="dk1"/>
                </a:solidFill>
                <a:latin typeface="Montserrat"/>
                <a:ea typeface="Montserrat"/>
                <a:cs typeface="Montserrat"/>
                <a:sym typeface="Montserrat"/>
              </a:rPr>
              <a:t>Fungsi terdiri dari 3 hal, yaitu:</a:t>
            </a:r>
            <a:endParaRPr b="0" i="0" sz="1000" u="none" cap="none" strike="noStrike">
              <a:solidFill>
                <a:schemeClr val="dk1"/>
              </a:solidFill>
              <a:latin typeface="Montserrat"/>
              <a:ea typeface="Montserrat"/>
              <a:cs typeface="Montserrat"/>
              <a:sym typeface="Montserrat"/>
            </a:endParaRPr>
          </a:p>
          <a:p>
            <a:pPr indent="-292100" lvl="0" marL="457200" marR="0" rtl="0" algn="just">
              <a:lnSpc>
                <a:spcPct val="115000"/>
              </a:lnSpc>
              <a:spcBef>
                <a:spcPts val="1000"/>
              </a:spcBef>
              <a:spcAft>
                <a:spcPts val="0"/>
              </a:spcAft>
              <a:buClr>
                <a:schemeClr val="dk1"/>
              </a:buClr>
              <a:buSzPts val="1000"/>
              <a:buFont typeface="Montserrat"/>
              <a:buChar char="●"/>
            </a:pPr>
            <a:r>
              <a:rPr b="0" i="0" lang="en" sz="1000" u="none" cap="none" strike="noStrike">
                <a:solidFill>
                  <a:schemeClr val="dk1"/>
                </a:solidFill>
                <a:latin typeface="Montserrat"/>
                <a:ea typeface="Montserrat"/>
                <a:cs typeface="Montserrat"/>
                <a:sym typeface="Montserrat"/>
              </a:rPr>
              <a:t>Parameter</a:t>
            </a:r>
            <a:endParaRPr b="0" i="0" sz="1000" u="none" cap="none" strike="noStrike">
              <a:solidFill>
                <a:schemeClr val="dk1"/>
              </a:solidFill>
              <a:latin typeface="Montserrat"/>
              <a:ea typeface="Montserrat"/>
              <a:cs typeface="Montserrat"/>
              <a:sym typeface="Montserrat"/>
            </a:endParaRPr>
          </a:p>
          <a:p>
            <a:pPr indent="-292100" lvl="0" marL="457200" marR="0" rtl="0" algn="just">
              <a:lnSpc>
                <a:spcPct val="115000"/>
              </a:lnSpc>
              <a:spcBef>
                <a:spcPts val="1000"/>
              </a:spcBef>
              <a:spcAft>
                <a:spcPts val="0"/>
              </a:spcAft>
              <a:buClr>
                <a:schemeClr val="dk1"/>
              </a:buClr>
              <a:buSzPts val="1000"/>
              <a:buFont typeface="Montserrat"/>
              <a:buChar char="●"/>
            </a:pPr>
            <a:r>
              <a:rPr b="0" i="0" lang="en" sz="1000" u="none" cap="none" strike="noStrike">
                <a:solidFill>
                  <a:schemeClr val="dk1"/>
                </a:solidFill>
                <a:latin typeface="Montserrat"/>
                <a:ea typeface="Montserrat"/>
                <a:cs typeface="Montserrat"/>
                <a:sym typeface="Montserrat"/>
              </a:rPr>
              <a:t>Procedure</a:t>
            </a:r>
            <a:endParaRPr b="0" i="0" sz="1000" u="none" cap="none" strike="noStrike">
              <a:solidFill>
                <a:schemeClr val="dk1"/>
              </a:solidFill>
              <a:latin typeface="Montserrat"/>
              <a:ea typeface="Montserrat"/>
              <a:cs typeface="Montserrat"/>
              <a:sym typeface="Montserrat"/>
            </a:endParaRPr>
          </a:p>
          <a:p>
            <a:pPr indent="-292100" lvl="0" marL="457200" marR="0" rtl="0" algn="just">
              <a:lnSpc>
                <a:spcPct val="115000"/>
              </a:lnSpc>
              <a:spcBef>
                <a:spcPts val="1000"/>
              </a:spcBef>
              <a:spcAft>
                <a:spcPts val="1000"/>
              </a:spcAft>
              <a:buClr>
                <a:schemeClr val="dk1"/>
              </a:buClr>
              <a:buSzPts val="1000"/>
              <a:buFont typeface="Montserrat"/>
              <a:buChar char="●"/>
            </a:pPr>
            <a:r>
              <a:rPr b="0" i="0" lang="en" sz="1000" u="none" cap="none" strike="noStrike">
                <a:solidFill>
                  <a:schemeClr val="dk1"/>
                </a:solidFill>
                <a:latin typeface="Montserrat"/>
                <a:ea typeface="Montserrat"/>
                <a:cs typeface="Montserrat"/>
                <a:sym typeface="Montserrat"/>
              </a:rPr>
              <a:t>Return value (hasil)</a:t>
            </a:r>
            <a:endParaRPr b="0" i="0" sz="1000" u="none" cap="none" strike="noStrike">
              <a:solidFill>
                <a:schemeClr val="dk1"/>
              </a:solidFill>
              <a:latin typeface="Montserrat"/>
              <a:ea typeface="Montserrat"/>
              <a:cs typeface="Montserrat"/>
              <a:sym typeface="Montserrat"/>
            </a:endParaRPr>
          </a:p>
        </p:txBody>
      </p:sp>
      <p:pic>
        <p:nvPicPr>
          <p:cNvPr id="498" name="Google Shape;498;p10"/>
          <p:cNvPicPr preferRelativeResize="0"/>
          <p:nvPr/>
        </p:nvPicPr>
        <p:blipFill rotWithShape="1">
          <a:blip r:embed="rId4">
            <a:alphaModFix/>
          </a:blip>
          <a:srcRect b="5400" l="18035" r="14082" t="25943"/>
          <a:stretch/>
        </p:blipFill>
        <p:spPr>
          <a:xfrm>
            <a:off x="9913025" y="4748025"/>
            <a:ext cx="1585300" cy="1603450"/>
          </a:xfrm>
          <a:prstGeom prst="rect">
            <a:avLst/>
          </a:prstGeom>
          <a:noFill/>
          <a:ln>
            <a:noFill/>
          </a:ln>
        </p:spPr>
      </p:pic>
      <p:pic>
        <p:nvPicPr>
          <p:cNvPr id="499" name="Google Shape;499;p10"/>
          <p:cNvPicPr preferRelativeResize="0"/>
          <p:nvPr/>
        </p:nvPicPr>
        <p:blipFill rotWithShape="1">
          <a:blip r:embed="rId5">
            <a:alphaModFix/>
          </a:blip>
          <a:srcRect b="16845" l="13365" r="11967" t="25624"/>
          <a:stretch/>
        </p:blipFill>
        <p:spPr>
          <a:xfrm>
            <a:off x="9657175" y="2886200"/>
            <a:ext cx="2097000" cy="1482600"/>
          </a:xfrm>
          <a:prstGeom prst="rect">
            <a:avLst/>
          </a:prstGeom>
          <a:noFill/>
          <a:ln>
            <a:noFill/>
          </a:ln>
        </p:spPr>
      </p:pic>
      <p:pic>
        <p:nvPicPr>
          <p:cNvPr id="500" name="Google Shape;500;p10"/>
          <p:cNvPicPr preferRelativeResize="0"/>
          <p:nvPr/>
        </p:nvPicPr>
        <p:blipFill rotWithShape="1">
          <a:blip r:embed="rId6">
            <a:alphaModFix/>
          </a:blip>
          <a:srcRect b="0" l="0" r="0" t="0"/>
          <a:stretch/>
        </p:blipFill>
        <p:spPr>
          <a:xfrm>
            <a:off x="4715750" y="1007600"/>
            <a:ext cx="4020751" cy="4020751"/>
          </a:xfrm>
          <a:prstGeom prst="rect">
            <a:avLst/>
          </a:prstGeom>
          <a:noFill/>
          <a:ln>
            <a:noFill/>
          </a:ln>
        </p:spPr>
      </p:pic>
      <p:sp>
        <p:nvSpPr>
          <p:cNvPr id="501" name="Google Shape;501;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5" name="Shape 505"/>
        <p:cNvGrpSpPr/>
        <p:nvPr/>
      </p:nvGrpSpPr>
      <p:grpSpPr>
        <a:xfrm>
          <a:off x="0" y="0"/>
          <a:ext cx="0" cy="0"/>
          <a:chOff x="0" y="0"/>
          <a:chExt cx="0" cy="0"/>
        </a:xfrm>
      </p:grpSpPr>
      <p:sp>
        <p:nvSpPr>
          <p:cNvPr id="506" name="Google Shape;506;p11"/>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07" name="Google Shape;507;p11"/>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08" name="Google Shape;508;p11"/>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09" name="Google Shape;509;p11"/>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10" name="Google Shape;510;p11"/>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Penggunaan Function, Class, Method : Function</a:t>
            </a:r>
            <a:endParaRPr b="1" i="0" sz="12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1" i="0" sz="1200" u="none" cap="none" strike="noStrike">
              <a:solidFill>
                <a:schemeClr val="lt1"/>
              </a:solidFill>
              <a:latin typeface="Montserrat"/>
              <a:ea typeface="Montserrat"/>
              <a:cs typeface="Montserrat"/>
              <a:sym typeface="Montserrat"/>
            </a:endParaRPr>
          </a:p>
        </p:txBody>
      </p:sp>
      <p:sp>
        <p:nvSpPr>
          <p:cNvPr id="511" name="Google Shape;511;p11"/>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12" name="Google Shape;512;p11"/>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513" name="Google Shape;513;p11"/>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514" name="Google Shape;514;p11"/>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15" name="Google Shape;515;p11"/>
          <p:cNvSpPr txBox="1"/>
          <p:nvPr/>
        </p:nvSpPr>
        <p:spPr>
          <a:xfrm>
            <a:off x="509675" y="1060225"/>
            <a:ext cx="4015200" cy="38844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1200"/>
              </a:spcBef>
              <a:spcAft>
                <a:spcPts val="0"/>
              </a:spcAft>
              <a:buClr>
                <a:srgbClr val="000000"/>
              </a:buClr>
              <a:buSzPts val="1400"/>
              <a:buFont typeface="Arial"/>
              <a:buNone/>
            </a:pPr>
            <a:r>
              <a:rPr b="0" i="0" lang="en" sz="1000" u="none" cap="none" strike="noStrike">
                <a:solidFill>
                  <a:schemeClr val="dk1"/>
                </a:solidFill>
                <a:latin typeface="Montserrat"/>
                <a:ea typeface="Montserrat"/>
                <a:cs typeface="Montserrat"/>
                <a:sym typeface="Montserrat"/>
              </a:rPr>
              <a:t>Dari bentuk matematika tadi bisa disimpulkan, kalau f(x) adalah sebuah fungsi yang bakal minta x sebagai parameter. </a:t>
            </a:r>
            <a:endParaRPr b="0" i="0" sz="10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1200"/>
              </a:spcBef>
              <a:spcAft>
                <a:spcPts val="0"/>
              </a:spcAft>
              <a:buClr>
                <a:srgbClr val="000000"/>
              </a:buClr>
              <a:buSzPts val="1400"/>
              <a:buFont typeface="Arial"/>
              <a:buNone/>
            </a:pPr>
            <a:r>
              <a:rPr b="0" i="0" lang="en" sz="1000" u="none" cap="none" strike="noStrike">
                <a:solidFill>
                  <a:schemeClr val="dk1"/>
                </a:solidFill>
                <a:latin typeface="Montserrat"/>
                <a:ea typeface="Montserrat"/>
                <a:cs typeface="Montserrat"/>
                <a:sym typeface="Montserrat"/>
              </a:rPr>
              <a:t>Nah, x ini ditugaskan buat jadi variabel dari parameter. </a:t>
            </a:r>
            <a:endParaRPr b="0" i="0" sz="10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1200"/>
              </a:spcBef>
              <a:spcAft>
                <a:spcPts val="1200"/>
              </a:spcAft>
              <a:buClr>
                <a:srgbClr val="000000"/>
              </a:buClr>
              <a:buSzPts val="1400"/>
              <a:buFont typeface="Arial"/>
              <a:buNone/>
            </a:pPr>
            <a:r>
              <a:rPr b="0" i="0" lang="en" sz="1000" u="none" cap="none" strike="noStrike">
                <a:solidFill>
                  <a:schemeClr val="dk1"/>
                </a:solidFill>
                <a:latin typeface="Montserrat"/>
                <a:ea typeface="Montserrat"/>
                <a:cs typeface="Montserrat"/>
                <a:sym typeface="Montserrat"/>
              </a:rPr>
              <a:t>Maksudnya, pas kita manggil fungsi tersebut, maka nilai x bisa punya nilai berapapun dan bakal dimasukkan ke dalam fungsi sebagai parameter. Sampai akhirnya ngasih hasil berupa nilai tertentu.</a:t>
            </a:r>
            <a:endParaRPr b="0" i="0" sz="1000" u="none" cap="none" strike="noStrike">
              <a:solidFill>
                <a:schemeClr val="dk1"/>
              </a:solidFill>
              <a:latin typeface="Montserrat"/>
              <a:ea typeface="Montserrat"/>
              <a:cs typeface="Montserrat"/>
              <a:sym typeface="Montserrat"/>
            </a:endParaRPr>
          </a:p>
        </p:txBody>
      </p:sp>
      <p:pic>
        <p:nvPicPr>
          <p:cNvPr id="516" name="Google Shape;516;p11"/>
          <p:cNvPicPr preferRelativeResize="0"/>
          <p:nvPr/>
        </p:nvPicPr>
        <p:blipFill rotWithShape="1">
          <a:blip r:embed="rId4">
            <a:alphaModFix/>
          </a:blip>
          <a:srcRect b="0" l="22915" r="18326" t="0"/>
          <a:stretch/>
        </p:blipFill>
        <p:spPr>
          <a:xfrm>
            <a:off x="5412625" y="1049225"/>
            <a:ext cx="2826668" cy="3666800"/>
          </a:xfrm>
          <a:prstGeom prst="rect">
            <a:avLst/>
          </a:prstGeom>
          <a:noFill/>
          <a:ln>
            <a:noFill/>
          </a:ln>
        </p:spPr>
      </p:pic>
      <p:sp>
        <p:nvSpPr>
          <p:cNvPr id="517" name="Google Shape;51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21" name="Shape 521"/>
        <p:cNvGrpSpPr/>
        <p:nvPr/>
      </p:nvGrpSpPr>
      <p:grpSpPr>
        <a:xfrm>
          <a:off x="0" y="0"/>
          <a:ext cx="0" cy="0"/>
          <a:chOff x="0" y="0"/>
          <a:chExt cx="0" cy="0"/>
        </a:xfrm>
      </p:grpSpPr>
      <p:sp>
        <p:nvSpPr>
          <p:cNvPr id="522" name="Google Shape;522;p12"/>
          <p:cNvSpPr txBox="1"/>
          <p:nvPr/>
        </p:nvSpPr>
        <p:spPr>
          <a:xfrm>
            <a:off x="509575" y="951700"/>
            <a:ext cx="4161000" cy="37905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400"/>
              <a:buFont typeface="Arial"/>
              <a:buNone/>
            </a:pPr>
            <a:r>
              <a:rPr b="1" i="0" lang="en" sz="1600" u="none" cap="none" strike="noStrike">
                <a:solidFill>
                  <a:srgbClr val="743673"/>
                </a:solidFill>
                <a:latin typeface="Montserrat"/>
                <a:ea typeface="Montserrat"/>
                <a:cs typeface="Montserrat"/>
                <a:sym typeface="Montserrat"/>
              </a:rPr>
              <a:t>Oke, sekarang kita masuk cara untuk menulis fungsi di JavaScript, ya~</a:t>
            </a:r>
            <a:endParaRPr b="0" i="0" sz="1000" u="none" cap="none" strike="noStrike">
              <a:solidFill>
                <a:srgbClr val="434343"/>
              </a:solidFill>
              <a:latin typeface="Montserrat"/>
              <a:ea typeface="Montserrat"/>
              <a:cs typeface="Montserrat"/>
              <a:sym typeface="Montserrat"/>
            </a:endParaRPr>
          </a:p>
          <a:p>
            <a:pPr indent="0" lvl="0" marL="0" marR="0" rtl="0" algn="just">
              <a:lnSpc>
                <a:spcPct val="115000"/>
              </a:lnSpc>
              <a:spcBef>
                <a:spcPts val="1000"/>
              </a:spcBef>
              <a:spcAft>
                <a:spcPts val="0"/>
              </a:spcAft>
              <a:buClr>
                <a:srgbClr val="000000"/>
              </a:buClr>
              <a:buSzPts val="1400"/>
              <a:buFont typeface="Arial"/>
              <a:buNone/>
            </a:pPr>
            <a:r>
              <a:rPr b="0" i="0" lang="en" sz="1000" u="none" cap="none" strike="noStrike">
                <a:solidFill>
                  <a:schemeClr val="dk1"/>
                </a:solidFill>
                <a:latin typeface="Montserrat"/>
                <a:ea typeface="Montserrat"/>
                <a:cs typeface="Montserrat"/>
                <a:sym typeface="Montserrat"/>
              </a:rPr>
              <a:t>Jadi, bakal ada dua kata kunci yang kita pake, yaitu :</a:t>
            </a:r>
            <a:endParaRPr b="0" i="0" sz="1000" u="none" cap="none" strike="noStrike">
              <a:solidFill>
                <a:schemeClr val="dk1"/>
              </a:solidFill>
              <a:latin typeface="Montserrat"/>
              <a:ea typeface="Montserrat"/>
              <a:cs typeface="Montserrat"/>
              <a:sym typeface="Montserrat"/>
            </a:endParaRPr>
          </a:p>
          <a:p>
            <a:pPr indent="-292100" lvl="0" marL="457200" marR="0" rtl="0" algn="just">
              <a:lnSpc>
                <a:spcPct val="115000"/>
              </a:lnSpc>
              <a:spcBef>
                <a:spcPts val="1000"/>
              </a:spcBef>
              <a:spcAft>
                <a:spcPts val="0"/>
              </a:spcAft>
              <a:buClr>
                <a:srgbClr val="F2AB2F"/>
              </a:buClr>
              <a:buSzPts val="1000"/>
              <a:buFont typeface="Montserrat"/>
              <a:buChar char="●"/>
            </a:pPr>
            <a:r>
              <a:rPr b="1" i="0" lang="en" sz="1000" u="none" cap="none" strike="noStrike">
                <a:solidFill>
                  <a:srgbClr val="F2AB2F"/>
                </a:solidFill>
                <a:latin typeface="Montserrat"/>
                <a:ea typeface="Montserrat"/>
                <a:cs typeface="Montserrat"/>
                <a:sym typeface="Montserrat"/>
              </a:rPr>
              <a:t>Function </a:t>
            </a:r>
            <a:endParaRPr b="1" i="0" sz="1000" u="none" cap="none" strike="noStrike">
              <a:solidFill>
                <a:srgbClr val="F2AB2F"/>
              </a:solidFill>
              <a:latin typeface="Montserrat"/>
              <a:ea typeface="Montserrat"/>
              <a:cs typeface="Montserrat"/>
              <a:sym typeface="Montserrat"/>
            </a:endParaRPr>
          </a:p>
          <a:p>
            <a:pPr indent="0" lvl="0" marL="457200" marR="0" rtl="0" algn="just">
              <a:lnSpc>
                <a:spcPct val="115000"/>
              </a:lnSpc>
              <a:spcBef>
                <a:spcPts val="100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Buat mendeklarasikan fungsi dan di dalam scope function yang pasti bakal ada </a:t>
            </a:r>
            <a:r>
              <a:rPr b="1" i="0" lang="en" sz="1000" u="none" cap="none" strike="noStrike">
                <a:solidFill>
                  <a:schemeClr val="dk1"/>
                </a:solidFill>
                <a:latin typeface="Montserrat"/>
                <a:ea typeface="Montserrat"/>
                <a:cs typeface="Montserrat"/>
                <a:sym typeface="Montserrat"/>
              </a:rPr>
              <a:t>kode/perintah yang bakal dieksekusi</a:t>
            </a:r>
            <a:r>
              <a:rPr b="0" i="0" lang="en" sz="1000" u="none" cap="none" strike="noStrike">
                <a:solidFill>
                  <a:schemeClr val="dk1"/>
                </a:solidFill>
                <a:latin typeface="Montserrat"/>
                <a:ea typeface="Montserrat"/>
                <a:cs typeface="Montserrat"/>
                <a:sym typeface="Montserrat"/>
              </a:rPr>
              <a:t>.</a:t>
            </a:r>
            <a:endParaRPr b="0" i="0" sz="1000" u="none" cap="none" strike="noStrike">
              <a:solidFill>
                <a:schemeClr val="dk1"/>
              </a:solidFill>
              <a:latin typeface="Montserrat"/>
              <a:ea typeface="Montserrat"/>
              <a:cs typeface="Montserrat"/>
              <a:sym typeface="Montserrat"/>
            </a:endParaRPr>
          </a:p>
          <a:p>
            <a:pPr indent="0" lvl="0" marL="457200" marR="0" rtl="0" algn="just">
              <a:lnSpc>
                <a:spcPct val="115000"/>
              </a:lnSpc>
              <a:spcBef>
                <a:spcPts val="1000"/>
              </a:spcBef>
              <a:spcAft>
                <a:spcPts val="100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Kalau di contoh, diskon dijadikan sebagai nama fungsi. Buat kode yang bakal dieksekusi, siap buat ditampung ke dalam variabel let musimPandemik.</a:t>
            </a:r>
            <a:endParaRPr b="0" i="0" sz="1000" u="none" cap="none" strike="noStrike">
              <a:solidFill>
                <a:schemeClr val="dk1"/>
              </a:solidFill>
              <a:latin typeface="Montserrat"/>
              <a:ea typeface="Montserrat"/>
              <a:cs typeface="Montserrat"/>
              <a:sym typeface="Montserrat"/>
            </a:endParaRPr>
          </a:p>
        </p:txBody>
      </p:sp>
      <p:sp>
        <p:nvSpPr>
          <p:cNvPr id="523" name="Google Shape;523;p12"/>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24" name="Google Shape;524;p12"/>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25" name="Google Shape;525;p12"/>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26" name="Google Shape;526;p12"/>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27" name="Google Shape;527;p12"/>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Penggunaan Function, Class, Method : Function</a:t>
            </a:r>
            <a:endParaRPr b="1" i="0" sz="1200" u="none" cap="none" strike="noStrike">
              <a:solidFill>
                <a:schemeClr val="lt1"/>
              </a:solidFill>
              <a:latin typeface="Montserrat"/>
              <a:ea typeface="Montserrat"/>
              <a:cs typeface="Montserrat"/>
              <a:sym typeface="Montserrat"/>
            </a:endParaRPr>
          </a:p>
        </p:txBody>
      </p:sp>
      <p:sp>
        <p:nvSpPr>
          <p:cNvPr id="528" name="Google Shape;528;p12"/>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29" name="Google Shape;529;p12"/>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530" name="Google Shape;530;p12"/>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531" name="Google Shape;531;p12"/>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32" name="Google Shape;532;p12"/>
          <p:cNvSpPr txBox="1"/>
          <p:nvPr/>
        </p:nvSpPr>
        <p:spPr>
          <a:xfrm>
            <a:off x="-3758625" y="1883025"/>
            <a:ext cx="3511800" cy="1780800"/>
          </a:xfrm>
          <a:prstGeom prst="rect">
            <a:avLst/>
          </a:prstGeom>
          <a:solidFill>
            <a:srgbClr val="000000"/>
          </a:solidFill>
          <a:ln>
            <a:noFill/>
          </a:ln>
        </p:spPr>
        <p:txBody>
          <a:bodyPr anchorCtr="0" anchor="t" bIns="91425" lIns="91425" spcFirstLastPara="1" rIns="91425" wrap="square" tIns="91425">
            <a:noAutofit/>
          </a:bodyPr>
          <a:lstStyle/>
          <a:p>
            <a:pPr indent="0" lvl="0" marL="0" marR="0" rtl="0" algn="l">
              <a:lnSpc>
                <a:spcPct val="130434"/>
              </a:lnSpc>
              <a:spcBef>
                <a:spcPts val="0"/>
              </a:spcBef>
              <a:spcAft>
                <a:spcPts val="0"/>
              </a:spcAft>
              <a:buClr>
                <a:srgbClr val="000000"/>
              </a:buClr>
              <a:buSzPts val="1150"/>
              <a:buFont typeface="Arial"/>
              <a:buNone/>
            </a:pPr>
            <a:r>
              <a:rPr b="0" i="0" lang="en" sz="1150" u="none" cap="none" strike="noStrike">
                <a:solidFill>
                  <a:srgbClr val="C678DD"/>
                </a:solidFill>
                <a:highlight>
                  <a:srgbClr val="151515"/>
                </a:highlight>
                <a:latin typeface="Courier New"/>
                <a:ea typeface="Courier New"/>
                <a:cs typeface="Courier New"/>
                <a:sym typeface="Courier New"/>
              </a:rPr>
              <a:t>function</a:t>
            </a: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61AFEF"/>
                </a:solidFill>
                <a:highlight>
                  <a:srgbClr val="151515"/>
                </a:highlight>
                <a:latin typeface="Courier New"/>
                <a:ea typeface="Courier New"/>
                <a:cs typeface="Courier New"/>
                <a:sym typeface="Courier New"/>
              </a:rPr>
              <a:t>diskon</a:t>
            </a:r>
            <a:r>
              <a:rPr b="0" i="0" lang="en" sz="1150" u="none" cap="none" strike="noStrike">
                <a:solidFill>
                  <a:srgbClr val="ABB2BF"/>
                </a:solidFill>
                <a:highlight>
                  <a:srgbClr val="151515"/>
                </a:highlight>
                <a:latin typeface="Courier New"/>
                <a:ea typeface="Courier New"/>
                <a:cs typeface="Courier New"/>
                <a:sym typeface="Courier New"/>
              </a:rPr>
              <a:t>(x)</a:t>
            </a: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ABB2BF"/>
                </a:solidFill>
                <a:highlight>
                  <a:srgbClr val="151515"/>
                </a:highlight>
                <a:latin typeface="Courier New"/>
                <a:ea typeface="Courier New"/>
                <a:cs typeface="Courier New"/>
                <a:sym typeface="Courier New"/>
              </a:rPr>
              <a:t>{</a:t>
            </a:r>
            <a:endParaRPr b="0" i="0" sz="11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150"/>
              <a:buFont typeface="Arial"/>
              <a:buNone/>
            </a:pP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C678DD"/>
                </a:solidFill>
                <a:highlight>
                  <a:srgbClr val="151515"/>
                </a:highlight>
                <a:latin typeface="Courier New"/>
                <a:ea typeface="Courier New"/>
                <a:cs typeface="Courier New"/>
                <a:sym typeface="Courier New"/>
              </a:rPr>
              <a:t>let</a:t>
            </a: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ABB2BF"/>
                </a:solidFill>
                <a:highlight>
                  <a:srgbClr val="151515"/>
                </a:highlight>
                <a:latin typeface="Courier New"/>
                <a:ea typeface="Courier New"/>
                <a:cs typeface="Courier New"/>
                <a:sym typeface="Courier New"/>
              </a:rPr>
              <a:t>musimPandemik</a:t>
            </a: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56B6C2"/>
                </a:solidFill>
                <a:highlight>
                  <a:srgbClr val="151515"/>
                </a:highlight>
                <a:latin typeface="Courier New"/>
                <a:ea typeface="Courier New"/>
                <a:cs typeface="Courier New"/>
                <a:sym typeface="Courier New"/>
              </a:rPr>
              <a:t>=</a:t>
            </a: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ABB2BF"/>
                </a:solidFill>
                <a:highlight>
                  <a:srgbClr val="151515"/>
                </a:highlight>
                <a:latin typeface="Courier New"/>
                <a:ea typeface="Courier New"/>
                <a:cs typeface="Courier New"/>
                <a:sym typeface="Courier New"/>
              </a:rPr>
              <a:t>(x</a:t>
            </a: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56B6C2"/>
                </a:solidFill>
                <a:highlight>
                  <a:srgbClr val="151515"/>
                </a:highlight>
                <a:latin typeface="Courier New"/>
                <a:ea typeface="Courier New"/>
                <a:cs typeface="Courier New"/>
                <a:sym typeface="Courier New"/>
              </a:rPr>
              <a:t>*</a:t>
            </a: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D19A66"/>
                </a:solidFill>
                <a:highlight>
                  <a:srgbClr val="151515"/>
                </a:highlight>
                <a:latin typeface="Courier New"/>
                <a:ea typeface="Courier New"/>
                <a:cs typeface="Courier New"/>
                <a:sym typeface="Courier New"/>
              </a:rPr>
              <a:t>30</a:t>
            </a:r>
            <a:r>
              <a:rPr b="0" i="0" lang="en" sz="1150" u="none" cap="none" strike="noStrike">
                <a:solidFill>
                  <a:srgbClr val="ABB2BF"/>
                </a:solidFill>
                <a:highlight>
                  <a:srgbClr val="151515"/>
                </a:highlight>
                <a:latin typeface="Courier New"/>
                <a:ea typeface="Courier New"/>
                <a:cs typeface="Courier New"/>
                <a:sym typeface="Courier New"/>
              </a:rPr>
              <a:t>)</a:t>
            </a:r>
            <a:r>
              <a:rPr b="0" i="0" lang="en" sz="1150" u="none" cap="none" strike="noStrike">
                <a:solidFill>
                  <a:srgbClr val="56B6C2"/>
                </a:solidFill>
                <a:highlight>
                  <a:srgbClr val="151515"/>
                </a:highlight>
                <a:latin typeface="Courier New"/>
                <a:ea typeface="Courier New"/>
                <a:cs typeface="Courier New"/>
                <a:sym typeface="Courier New"/>
              </a:rPr>
              <a:t>/</a:t>
            </a:r>
            <a:r>
              <a:rPr b="0" i="0" lang="en" sz="1150" u="none" cap="none" strike="noStrike">
                <a:solidFill>
                  <a:srgbClr val="D19A66"/>
                </a:solidFill>
                <a:highlight>
                  <a:srgbClr val="151515"/>
                </a:highlight>
                <a:latin typeface="Courier New"/>
                <a:ea typeface="Courier New"/>
                <a:cs typeface="Courier New"/>
                <a:sym typeface="Courier New"/>
              </a:rPr>
              <a:t>100</a:t>
            </a:r>
            <a:endParaRPr b="0" i="0" sz="1150" u="none" cap="none" strike="noStrike">
              <a:solidFill>
                <a:srgbClr val="D19A66"/>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150"/>
              <a:buFont typeface="Arial"/>
              <a:buNone/>
            </a:pP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C678DD"/>
                </a:solidFill>
                <a:highlight>
                  <a:srgbClr val="151515"/>
                </a:highlight>
                <a:latin typeface="Courier New"/>
                <a:ea typeface="Courier New"/>
                <a:cs typeface="Courier New"/>
                <a:sym typeface="Courier New"/>
              </a:rPr>
              <a:t>return</a:t>
            </a: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ABB2BF"/>
                </a:solidFill>
                <a:highlight>
                  <a:srgbClr val="151515"/>
                </a:highlight>
                <a:latin typeface="Courier New"/>
                <a:ea typeface="Courier New"/>
                <a:cs typeface="Courier New"/>
                <a:sym typeface="Courier New"/>
              </a:rPr>
              <a:t>musimPandemik</a:t>
            </a:r>
            <a:endParaRPr b="0" i="0" sz="11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150"/>
              <a:buFont typeface="Arial"/>
              <a:buNone/>
            </a:pPr>
            <a:r>
              <a:rPr b="0" i="0" lang="en" sz="1150" u="none" cap="none" strike="noStrike">
                <a:solidFill>
                  <a:srgbClr val="ABB2BF"/>
                </a:solidFill>
                <a:highlight>
                  <a:srgbClr val="151515"/>
                </a:highlight>
                <a:latin typeface="Courier New"/>
                <a:ea typeface="Courier New"/>
                <a:cs typeface="Courier New"/>
                <a:sym typeface="Courier New"/>
              </a:rPr>
              <a:t>}</a:t>
            </a:r>
            <a:endParaRPr b="0" i="0" sz="11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150"/>
              <a:buFont typeface="Arial"/>
              <a:buNone/>
            </a:pPr>
            <a:r>
              <a:t/>
            </a:r>
            <a:endParaRPr b="0" i="0" sz="1150" u="none" cap="none" strike="noStrike">
              <a:solidFill>
                <a:srgbClr val="999999"/>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150"/>
              <a:buFont typeface="Arial"/>
              <a:buNone/>
            </a:pPr>
            <a:r>
              <a:rPr b="0" i="0" lang="en" sz="1150" u="none" cap="none" strike="noStrike">
                <a:solidFill>
                  <a:srgbClr val="C678DD"/>
                </a:solidFill>
                <a:highlight>
                  <a:srgbClr val="151515"/>
                </a:highlight>
                <a:latin typeface="Courier New"/>
                <a:ea typeface="Courier New"/>
                <a:cs typeface="Courier New"/>
                <a:sym typeface="Courier New"/>
              </a:rPr>
              <a:t>let</a:t>
            </a: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ABB2BF"/>
                </a:solidFill>
                <a:highlight>
                  <a:srgbClr val="151515"/>
                </a:highlight>
                <a:latin typeface="Courier New"/>
                <a:ea typeface="Courier New"/>
                <a:cs typeface="Courier New"/>
                <a:sym typeface="Courier New"/>
              </a:rPr>
              <a:t>sale</a:t>
            </a: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56B6C2"/>
                </a:solidFill>
                <a:highlight>
                  <a:srgbClr val="151515"/>
                </a:highlight>
                <a:latin typeface="Courier New"/>
                <a:ea typeface="Courier New"/>
                <a:cs typeface="Courier New"/>
                <a:sym typeface="Courier New"/>
              </a:rPr>
              <a:t>=</a:t>
            </a: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61AFEF"/>
                </a:solidFill>
                <a:highlight>
                  <a:srgbClr val="151515"/>
                </a:highlight>
                <a:latin typeface="Courier New"/>
                <a:ea typeface="Courier New"/>
                <a:cs typeface="Courier New"/>
                <a:sym typeface="Courier New"/>
              </a:rPr>
              <a:t>diskon</a:t>
            </a:r>
            <a:r>
              <a:rPr b="0" i="0" lang="en" sz="1150" u="none" cap="none" strike="noStrike">
                <a:solidFill>
                  <a:srgbClr val="ABB2BF"/>
                </a:solidFill>
                <a:highlight>
                  <a:srgbClr val="151515"/>
                </a:highlight>
                <a:latin typeface="Courier New"/>
                <a:ea typeface="Courier New"/>
                <a:cs typeface="Courier New"/>
                <a:sym typeface="Courier New"/>
              </a:rPr>
              <a:t>(</a:t>
            </a:r>
            <a:r>
              <a:rPr b="0" i="0" lang="en" sz="1150" u="none" cap="none" strike="noStrike">
                <a:solidFill>
                  <a:srgbClr val="D19A66"/>
                </a:solidFill>
                <a:highlight>
                  <a:srgbClr val="151515"/>
                </a:highlight>
                <a:latin typeface="Courier New"/>
                <a:ea typeface="Courier New"/>
                <a:cs typeface="Courier New"/>
                <a:sym typeface="Courier New"/>
              </a:rPr>
              <a:t>20000</a:t>
            </a:r>
            <a:r>
              <a:rPr b="0" i="0" lang="en" sz="1150" u="none" cap="none" strike="noStrike">
                <a:solidFill>
                  <a:srgbClr val="ABB2BF"/>
                </a:solidFill>
                <a:highlight>
                  <a:srgbClr val="151515"/>
                </a:highlight>
                <a:latin typeface="Courier New"/>
                <a:ea typeface="Courier New"/>
                <a:cs typeface="Courier New"/>
                <a:sym typeface="Courier New"/>
              </a:rPr>
              <a:t>)</a:t>
            </a:r>
            <a:endParaRPr b="0" i="0" sz="11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150"/>
              <a:buFont typeface="Arial"/>
              <a:buNone/>
            </a:pPr>
            <a:r>
              <a:rPr b="0" i="0" lang="en" sz="1150" u="none" cap="none" strike="noStrike">
                <a:solidFill>
                  <a:srgbClr val="E5C07B"/>
                </a:solidFill>
                <a:highlight>
                  <a:srgbClr val="151515"/>
                </a:highlight>
                <a:latin typeface="Courier New"/>
                <a:ea typeface="Courier New"/>
                <a:cs typeface="Courier New"/>
                <a:sym typeface="Courier New"/>
              </a:rPr>
              <a:t>console</a:t>
            </a:r>
            <a:r>
              <a:rPr b="0" i="0" lang="en" sz="1150" u="none" cap="none" strike="noStrike">
                <a:solidFill>
                  <a:srgbClr val="ABB2BF"/>
                </a:solidFill>
                <a:highlight>
                  <a:srgbClr val="151515"/>
                </a:highlight>
                <a:latin typeface="Courier New"/>
                <a:ea typeface="Courier New"/>
                <a:cs typeface="Courier New"/>
                <a:sym typeface="Courier New"/>
              </a:rPr>
              <a:t>.</a:t>
            </a:r>
            <a:r>
              <a:rPr b="0" i="0" lang="en" sz="1150" u="none" cap="none" strike="noStrike">
                <a:solidFill>
                  <a:srgbClr val="56B6C2"/>
                </a:solidFill>
                <a:highlight>
                  <a:srgbClr val="151515"/>
                </a:highlight>
                <a:latin typeface="Courier New"/>
                <a:ea typeface="Courier New"/>
                <a:cs typeface="Courier New"/>
                <a:sym typeface="Courier New"/>
              </a:rPr>
              <a:t>log</a:t>
            </a:r>
            <a:r>
              <a:rPr b="0" i="0" lang="en" sz="1150" u="none" cap="none" strike="noStrike">
                <a:solidFill>
                  <a:srgbClr val="ABB2BF"/>
                </a:solidFill>
                <a:highlight>
                  <a:srgbClr val="151515"/>
                </a:highlight>
                <a:latin typeface="Courier New"/>
                <a:ea typeface="Courier New"/>
                <a:cs typeface="Courier New"/>
                <a:sym typeface="Courier New"/>
              </a:rPr>
              <a:t>(sale)</a:t>
            </a:r>
            <a:r>
              <a:rPr b="0" i="0" lang="en" sz="1150" u="none" cap="none" strike="noStrike">
                <a:solidFill>
                  <a:srgbClr val="999999"/>
                </a:solidFill>
                <a:highlight>
                  <a:srgbClr val="151515"/>
                </a:highlight>
                <a:latin typeface="Courier New"/>
                <a:ea typeface="Courier New"/>
                <a:cs typeface="Courier New"/>
                <a:sym typeface="Courier New"/>
              </a:rPr>
              <a:t> </a:t>
            </a:r>
            <a:r>
              <a:rPr b="0" i="1" lang="en" sz="1150" u="none" cap="none" strike="noStrike">
                <a:solidFill>
                  <a:srgbClr val="5C6370"/>
                </a:solidFill>
                <a:highlight>
                  <a:srgbClr val="151515"/>
                </a:highlight>
                <a:latin typeface="Courier New"/>
                <a:ea typeface="Courier New"/>
                <a:cs typeface="Courier New"/>
                <a:sym typeface="Courier New"/>
              </a:rPr>
              <a:t>// Output: 6000</a:t>
            </a:r>
            <a:endParaRPr b="0" i="1" sz="115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150"/>
              <a:buFont typeface="Arial"/>
              <a:buNone/>
            </a:pPr>
            <a:r>
              <a:t/>
            </a:r>
            <a:endParaRPr b="0" i="0" sz="1150" u="none" cap="none" strike="noStrike">
              <a:solidFill>
                <a:srgbClr val="999999"/>
              </a:solidFill>
              <a:highlight>
                <a:srgbClr val="151515"/>
              </a:highlight>
              <a:latin typeface="Courier New"/>
              <a:ea typeface="Courier New"/>
              <a:cs typeface="Courier New"/>
              <a:sym typeface="Courier New"/>
            </a:endParaRPr>
          </a:p>
        </p:txBody>
      </p:sp>
      <p:pic>
        <p:nvPicPr>
          <p:cNvPr id="533" name="Google Shape;533;p12"/>
          <p:cNvPicPr preferRelativeResize="0"/>
          <p:nvPr/>
        </p:nvPicPr>
        <p:blipFill rotWithShape="1">
          <a:blip r:embed="rId4">
            <a:alphaModFix/>
          </a:blip>
          <a:srcRect b="0" l="0" r="0" t="0"/>
          <a:stretch/>
        </p:blipFill>
        <p:spPr>
          <a:xfrm>
            <a:off x="4775483" y="1806825"/>
            <a:ext cx="4115341" cy="2291400"/>
          </a:xfrm>
          <a:prstGeom prst="rect">
            <a:avLst/>
          </a:prstGeom>
          <a:noFill/>
          <a:ln>
            <a:noFill/>
          </a:ln>
        </p:spPr>
      </p:pic>
      <p:sp>
        <p:nvSpPr>
          <p:cNvPr id="534" name="Google Shape;534;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38" name="Shape 538"/>
        <p:cNvGrpSpPr/>
        <p:nvPr/>
      </p:nvGrpSpPr>
      <p:grpSpPr>
        <a:xfrm>
          <a:off x="0" y="0"/>
          <a:ext cx="0" cy="0"/>
          <a:chOff x="0" y="0"/>
          <a:chExt cx="0" cy="0"/>
        </a:xfrm>
      </p:grpSpPr>
      <p:sp>
        <p:nvSpPr>
          <p:cNvPr id="539" name="Google Shape;539;g113d69fc308_3_58"/>
          <p:cNvSpPr txBox="1"/>
          <p:nvPr/>
        </p:nvSpPr>
        <p:spPr>
          <a:xfrm>
            <a:off x="283675" y="951700"/>
            <a:ext cx="4386900" cy="3790500"/>
          </a:xfrm>
          <a:prstGeom prst="rect">
            <a:avLst/>
          </a:prstGeom>
          <a:noFill/>
          <a:ln>
            <a:noFill/>
          </a:ln>
        </p:spPr>
        <p:txBody>
          <a:bodyPr anchorCtr="0" anchor="ctr" bIns="91425" lIns="91425" spcFirstLastPara="1" rIns="91425" wrap="square" tIns="91425">
            <a:noAutofit/>
          </a:bodyPr>
          <a:lstStyle/>
          <a:p>
            <a:pPr indent="-292100" lvl="0" marL="457200" marR="0" rtl="0" algn="just">
              <a:lnSpc>
                <a:spcPct val="115000"/>
              </a:lnSpc>
              <a:spcBef>
                <a:spcPts val="0"/>
              </a:spcBef>
              <a:spcAft>
                <a:spcPts val="0"/>
              </a:spcAft>
              <a:buClr>
                <a:srgbClr val="F2AB2F"/>
              </a:buClr>
              <a:buSzPts val="1000"/>
              <a:buFont typeface="Montserrat"/>
              <a:buChar char="●"/>
            </a:pPr>
            <a:r>
              <a:rPr b="1" i="0" lang="en" sz="1000" u="none" cap="none" strike="noStrike">
                <a:solidFill>
                  <a:srgbClr val="F2AB2F"/>
                </a:solidFill>
                <a:latin typeface="Montserrat"/>
                <a:ea typeface="Montserrat"/>
                <a:cs typeface="Montserrat"/>
                <a:sym typeface="Montserrat"/>
              </a:rPr>
              <a:t>Return</a:t>
            </a:r>
            <a:endParaRPr b="1" i="0" sz="1000" u="none" cap="none" strike="noStrike">
              <a:solidFill>
                <a:srgbClr val="F2AB2F"/>
              </a:solidFill>
              <a:latin typeface="Montserrat"/>
              <a:ea typeface="Montserrat"/>
              <a:cs typeface="Montserrat"/>
              <a:sym typeface="Montserrat"/>
            </a:endParaRPr>
          </a:p>
          <a:p>
            <a:pPr indent="0" lvl="0" marL="457200" marR="0" rtl="0" algn="just">
              <a:lnSpc>
                <a:spcPct val="115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Buat </a:t>
            </a:r>
            <a:r>
              <a:rPr b="1" i="0" lang="en" sz="1000" u="none" cap="none" strike="noStrike">
                <a:solidFill>
                  <a:schemeClr val="dk1"/>
                </a:solidFill>
                <a:latin typeface="Montserrat"/>
                <a:ea typeface="Montserrat"/>
                <a:cs typeface="Montserrat"/>
                <a:sym typeface="Montserrat"/>
              </a:rPr>
              <a:t>memberikan/mengembalikan hasil dari fungsi </a:t>
            </a:r>
            <a:r>
              <a:rPr b="0" i="0" lang="en" sz="1000" u="none" cap="none" strike="noStrike">
                <a:solidFill>
                  <a:schemeClr val="dk1"/>
                </a:solidFill>
                <a:latin typeface="Montserrat"/>
                <a:ea typeface="Montserrat"/>
                <a:cs typeface="Montserrat"/>
                <a:sym typeface="Montserrat"/>
              </a:rPr>
              <a:t>tersebut. </a:t>
            </a:r>
            <a:endParaRPr b="0" i="0" sz="1000" u="none" cap="none" strike="noStrike">
              <a:solidFill>
                <a:schemeClr val="dk1"/>
              </a:solidFill>
              <a:latin typeface="Montserrat"/>
              <a:ea typeface="Montserrat"/>
              <a:cs typeface="Montserrat"/>
              <a:sym typeface="Montserrat"/>
            </a:endParaRPr>
          </a:p>
          <a:p>
            <a:pPr indent="0" lvl="0" marL="457200" marR="0" rtl="0" algn="just">
              <a:lnSpc>
                <a:spcPct val="115000"/>
              </a:lnSpc>
              <a:spcBef>
                <a:spcPts val="100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Kalau setelah keyword return kosong, berarti hasil dari fungsi tersebut bakal dianggep undefined.</a:t>
            </a:r>
            <a:endParaRPr b="1" i="0" sz="1000" u="none" cap="none" strike="noStrike">
              <a:solidFill>
                <a:schemeClr val="dk1"/>
              </a:solidFill>
              <a:latin typeface="Montserrat"/>
              <a:ea typeface="Montserrat"/>
              <a:cs typeface="Montserrat"/>
              <a:sym typeface="Montserrat"/>
            </a:endParaRPr>
          </a:p>
          <a:p>
            <a:pPr indent="0" lvl="0" marL="457200" marR="0" rtl="0" algn="just">
              <a:lnSpc>
                <a:spcPct val="115000"/>
              </a:lnSpc>
              <a:spcBef>
                <a:spcPts val="1000"/>
              </a:spcBef>
              <a:spcAft>
                <a:spcPts val="1000"/>
              </a:spcAft>
              <a:buClr>
                <a:srgbClr val="000000"/>
              </a:buClr>
              <a:buSzPts val="1000"/>
              <a:buFont typeface="Arial"/>
              <a:buNone/>
            </a:pPr>
            <a:r>
              <a:t/>
            </a:r>
            <a:endParaRPr b="0" i="0" sz="1000" u="none" cap="none" strike="noStrike">
              <a:solidFill>
                <a:srgbClr val="434343"/>
              </a:solidFill>
              <a:latin typeface="Montserrat"/>
              <a:ea typeface="Montserrat"/>
              <a:cs typeface="Montserrat"/>
              <a:sym typeface="Montserrat"/>
            </a:endParaRPr>
          </a:p>
        </p:txBody>
      </p:sp>
      <p:sp>
        <p:nvSpPr>
          <p:cNvPr id="540" name="Google Shape;540;g113d69fc308_3_58"/>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41" name="Google Shape;541;g113d69fc308_3_58"/>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42" name="Google Shape;542;g113d69fc308_3_58"/>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43" name="Google Shape;543;g113d69fc308_3_58"/>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44" name="Google Shape;544;g113d69fc308_3_58"/>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Penggunaan Function, Class, Method : Function</a:t>
            </a:r>
            <a:endParaRPr b="1" i="0" sz="1200" u="none" cap="none" strike="noStrike">
              <a:solidFill>
                <a:schemeClr val="lt1"/>
              </a:solidFill>
              <a:latin typeface="Montserrat"/>
              <a:ea typeface="Montserrat"/>
              <a:cs typeface="Montserrat"/>
              <a:sym typeface="Montserrat"/>
            </a:endParaRPr>
          </a:p>
        </p:txBody>
      </p:sp>
      <p:sp>
        <p:nvSpPr>
          <p:cNvPr id="545" name="Google Shape;545;g113d69fc308_3_58"/>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46" name="Google Shape;546;g113d69fc308_3_58"/>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547" name="Google Shape;547;g113d69fc308_3_58"/>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548" name="Google Shape;548;g113d69fc308_3_58"/>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49" name="Google Shape;549;g113d69fc308_3_58"/>
          <p:cNvSpPr txBox="1"/>
          <p:nvPr/>
        </p:nvSpPr>
        <p:spPr>
          <a:xfrm>
            <a:off x="-3758625" y="1883025"/>
            <a:ext cx="3511800" cy="1780800"/>
          </a:xfrm>
          <a:prstGeom prst="rect">
            <a:avLst/>
          </a:prstGeom>
          <a:solidFill>
            <a:srgbClr val="000000"/>
          </a:solidFill>
          <a:ln>
            <a:noFill/>
          </a:ln>
        </p:spPr>
        <p:txBody>
          <a:bodyPr anchorCtr="0" anchor="t" bIns="91425" lIns="91425" spcFirstLastPara="1" rIns="91425" wrap="square" tIns="91425">
            <a:noAutofit/>
          </a:bodyPr>
          <a:lstStyle/>
          <a:p>
            <a:pPr indent="0" lvl="0" marL="0" marR="0" rtl="0" algn="l">
              <a:lnSpc>
                <a:spcPct val="130434"/>
              </a:lnSpc>
              <a:spcBef>
                <a:spcPts val="0"/>
              </a:spcBef>
              <a:spcAft>
                <a:spcPts val="0"/>
              </a:spcAft>
              <a:buClr>
                <a:srgbClr val="000000"/>
              </a:buClr>
              <a:buSzPts val="1150"/>
              <a:buFont typeface="Arial"/>
              <a:buNone/>
            </a:pPr>
            <a:r>
              <a:rPr b="0" i="0" lang="en" sz="1150" u="none" cap="none" strike="noStrike">
                <a:solidFill>
                  <a:srgbClr val="C678DD"/>
                </a:solidFill>
                <a:highlight>
                  <a:srgbClr val="151515"/>
                </a:highlight>
                <a:latin typeface="Courier New"/>
                <a:ea typeface="Courier New"/>
                <a:cs typeface="Courier New"/>
                <a:sym typeface="Courier New"/>
              </a:rPr>
              <a:t>function</a:t>
            </a: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61AFEF"/>
                </a:solidFill>
                <a:highlight>
                  <a:srgbClr val="151515"/>
                </a:highlight>
                <a:latin typeface="Courier New"/>
                <a:ea typeface="Courier New"/>
                <a:cs typeface="Courier New"/>
                <a:sym typeface="Courier New"/>
              </a:rPr>
              <a:t>diskon</a:t>
            </a:r>
            <a:r>
              <a:rPr b="0" i="0" lang="en" sz="1150" u="none" cap="none" strike="noStrike">
                <a:solidFill>
                  <a:srgbClr val="ABB2BF"/>
                </a:solidFill>
                <a:highlight>
                  <a:srgbClr val="151515"/>
                </a:highlight>
                <a:latin typeface="Courier New"/>
                <a:ea typeface="Courier New"/>
                <a:cs typeface="Courier New"/>
                <a:sym typeface="Courier New"/>
              </a:rPr>
              <a:t>(x)</a:t>
            </a: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ABB2BF"/>
                </a:solidFill>
                <a:highlight>
                  <a:srgbClr val="151515"/>
                </a:highlight>
                <a:latin typeface="Courier New"/>
                <a:ea typeface="Courier New"/>
                <a:cs typeface="Courier New"/>
                <a:sym typeface="Courier New"/>
              </a:rPr>
              <a:t>{</a:t>
            </a:r>
            <a:endParaRPr b="0" i="0" sz="11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150"/>
              <a:buFont typeface="Arial"/>
              <a:buNone/>
            </a:pP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C678DD"/>
                </a:solidFill>
                <a:highlight>
                  <a:srgbClr val="151515"/>
                </a:highlight>
                <a:latin typeface="Courier New"/>
                <a:ea typeface="Courier New"/>
                <a:cs typeface="Courier New"/>
                <a:sym typeface="Courier New"/>
              </a:rPr>
              <a:t>let</a:t>
            </a: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ABB2BF"/>
                </a:solidFill>
                <a:highlight>
                  <a:srgbClr val="151515"/>
                </a:highlight>
                <a:latin typeface="Courier New"/>
                <a:ea typeface="Courier New"/>
                <a:cs typeface="Courier New"/>
                <a:sym typeface="Courier New"/>
              </a:rPr>
              <a:t>musimPandemik</a:t>
            </a: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56B6C2"/>
                </a:solidFill>
                <a:highlight>
                  <a:srgbClr val="151515"/>
                </a:highlight>
                <a:latin typeface="Courier New"/>
                <a:ea typeface="Courier New"/>
                <a:cs typeface="Courier New"/>
                <a:sym typeface="Courier New"/>
              </a:rPr>
              <a:t>=</a:t>
            </a: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ABB2BF"/>
                </a:solidFill>
                <a:highlight>
                  <a:srgbClr val="151515"/>
                </a:highlight>
                <a:latin typeface="Courier New"/>
                <a:ea typeface="Courier New"/>
                <a:cs typeface="Courier New"/>
                <a:sym typeface="Courier New"/>
              </a:rPr>
              <a:t>(x</a:t>
            </a: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56B6C2"/>
                </a:solidFill>
                <a:highlight>
                  <a:srgbClr val="151515"/>
                </a:highlight>
                <a:latin typeface="Courier New"/>
                <a:ea typeface="Courier New"/>
                <a:cs typeface="Courier New"/>
                <a:sym typeface="Courier New"/>
              </a:rPr>
              <a:t>*</a:t>
            </a: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D19A66"/>
                </a:solidFill>
                <a:highlight>
                  <a:srgbClr val="151515"/>
                </a:highlight>
                <a:latin typeface="Courier New"/>
                <a:ea typeface="Courier New"/>
                <a:cs typeface="Courier New"/>
                <a:sym typeface="Courier New"/>
              </a:rPr>
              <a:t>30</a:t>
            </a:r>
            <a:r>
              <a:rPr b="0" i="0" lang="en" sz="1150" u="none" cap="none" strike="noStrike">
                <a:solidFill>
                  <a:srgbClr val="ABB2BF"/>
                </a:solidFill>
                <a:highlight>
                  <a:srgbClr val="151515"/>
                </a:highlight>
                <a:latin typeface="Courier New"/>
                <a:ea typeface="Courier New"/>
                <a:cs typeface="Courier New"/>
                <a:sym typeface="Courier New"/>
              </a:rPr>
              <a:t>)</a:t>
            </a:r>
            <a:r>
              <a:rPr b="0" i="0" lang="en" sz="1150" u="none" cap="none" strike="noStrike">
                <a:solidFill>
                  <a:srgbClr val="56B6C2"/>
                </a:solidFill>
                <a:highlight>
                  <a:srgbClr val="151515"/>
                </a:highlight>
                <a:latin typeface="Courier New"/>
                <a:ea typeface="Courier New"/>
                <a:cs typeface="Courier New"/>
                <a:sym typeface="Courier New"/>
              </a:rPr>
              <a:t>/</a:t>
            </a:r>
            <a:r>
              <a:rPr b="0" i="0" lang="en" sz="1150" u="none" cap="none" strike="noStrike">
                <a:solidFill>
                  <a:srgbClr val="D19A66"/>
                </a:solidFill>
                <a:highlight>
                  <a:srgbClr val="151515"/>
                </a:highlight>
                <a:latin typeface="Courier New"/>
                <a:ea typeface="Courier New"/>
                <a:cs typeface="Courier New"/>
                <a:sym typeface="Courier New"/>
              </a:rPr>
              <a:t>100</a:t>
            </a:r>
            <a:endParaRPr b="0" i="0" sz="1150" u="none" cap="none" strike="noStrike">
              <a:solidFill>
                <a:srgbClr val="D19A66"/>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150"/>
              <a:buFont typeface="Arial"/>
              <a:buNone/>
            </a:pP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C678DD"/>
                </a:solidFill>
                <a:highlight>
                  <a:srgbClr val="151515"/>
                </a:highlight>
                <a:latin typeface="Courier New"/>
                <a:ea typeface="Courier New"/>
                <a:cs typeface="Courier New"/>
                <a:sym typeface="Courier New"/>
              </a:rPr>
              <a:t>return</a:t>
            </a: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ABB2BF"/>
                </a:solidFill>
                <a:highlight>
                  <a:srgbClr val="151515"/>
                </a:highlight>
                <a:latin typeface="Courier New"/>
                <a:ea typeface="Courier New"/>
                <a:cs typeface="Courier New"/>
                <a:sym typeface="Courier New"/>
              </a:rPr>
              <a:t>musimPandemik</a:t>
            </a:r>
            <a:endParaRPr b="0" i="0" sz="11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150"/>
              <a:buFont typeface="Arial"/>
              <a:buNone/>
            </a:pPr>
            <a:r>
              <a:rPr b="0" i="0" lang="en" sz="1150" u="none" cap="none" strike="noStrike">
                <a:solidFill>
                  <a:srgbClr val="ABB2BF"/>
                </a:solidFill>
                <a:highlight>
                  <a:srgbClr val="151515"/>
                </a:highlight>
                <a:latin typeface="Courier New"/>
                <a:ea typeface="Courier New"/>
                <a:cs typeface="Courier New"/>
                <a:sym typeface="Courier New"/>
              </a:rPr>
              <a:t>}</a:t>
            </a:r>
            <a:endParaRPr b="0" i="0" sz="11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150"/>
              <a:buFont typeface="Arial"/>
              <a:buNone/>
            </a:pPr>
            <a:r>
              <a:t/>
            </a:r>
            <a:endParaRPr b="0" i="0" sz="1150" u="none" cap="none" strike="noStrike">
              <a:solidFill>
                <a:srgbClr val="999999"/>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150"/>
              <a:buFont typeface="Arial"/>
              <a:buNone/>
            </a:pPr>
            <a:r>
              <a:rPr b="0" i="0" lang="en" sz="1150" u="none" cap="none" strike="noStrike">
                <a:solidFill>
                  <a:srgbClr val="C678DD"/>
                </a:solidFill>
                <a:highlight>
                  <a:srgbClr val="151515"/>
                </a:highlight>
                <a:latin typeface="Courier New"/>
                <a:ea typeface="Courier New"/>
                <a:cs typeface="Courier New"/>
                <a:sym typeface="Courier New"/>
              </a:rPr>
              <a:t>let</a:t>
            </a: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ABB2BF"/>
                </a:solidFill>
                <a:highlight>
                  <a:srgbClr val="151515"/>
                </a:highlight>
                <a:latin typeface="Courier New"/>
                <a:ea typeface="Courier New"/>
                <a:cs typeface="Courier New"/>
                <a:sym typeface="Courier New"/>
              </a:rPr>
              <a:t>sale</a:t>
            </a: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56B6C2"/>
                </a:solidFill>
                <a:highlight>
                  <a:srgbClr val="151515"/>
                </a:highlight>
                <a:latin typeface="Courier New"/>
                <a:ea typeface="Courier New"/>
                <a:cs typeface="Courier New"/>
                <a:sym typeface="Courier New"/>
              </a:rPr>
              <a:t>=</a:t>
            </a: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61AFEF"/>
                </a:solidFill>
                <a:highlight>
                  <a:srgbClr val="151515"/>
                </a:highlight>
                <a:latin typeface="Courier New"/>
                <a:ea typeface="Courier New"/>
                <a:cs typeface="Courier New"/>
                <a:sym typeface="Courier New"/>
              </a:rPr>
              <a:t>diskon</a:t>
            </a:r>
            <a:r>
              <a:rPr b="0" i="0" lang="en" sz="1150" u="none" cap="none" strike="noStrike">
                <a:solidFill>
                  <a:srgbClr val="ABB2BF"/>
                </a:solidFill>
                <a:highlight>
                  <a:srgbClr val="151515"/>
                </a:highlight>
                <a:latin typeface="Courier New"/>
                <a:ea typeface="Courier New"/>
                <a:cs typeface="Courier New"/>
                <a:sym typeface="Courier New"/>
              </a:rPr>
              <a:t>(</a:t>
            </a:r>
            <a:r>
              <a:rPr b="0" i="0" lang="en" sz="1150" u="none" cap="none" strike="noStrike">
                <a:solidFill>
                  <a:srgbClr val="D19A66"/>
                </a:solidFill>
                <a:highlight>
                  <a:srgbClr val="151515"/>
                </a:highlight>
                <a:latin typeface="Courier New"/>
                <a:ea typeface="Courier New"/>
                <a:cs typeface="Courier New"/>
                <a:sym typeface="Courier New"/>
              </a:rPr>
              <a:t>20000</a:t>
            </a:r>
            <a:r>
              <a:rPr b="0" i="0" lang="en" sz="1150" u="none" cap="none" strike="noStrike">
                <a:solidFill>
                  <a:srgbClr val="ABB2BF"/>
                </a:solidFill>
                <a:highlight>
                  <a:srgbClr val="151515"/>
                </a:highlight>
                <a:latin typeface="Courier New"/>
                <a:ea typeface="Courier New"/>
                <a:cs typeface="Courier New"/>
                <a:sym typeface="Courier New"/>
              </a:rPr>
              <a:t>)</a:t>
            </a:r>
            <a:endParaRPr b="0" i="0" sz="11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150"/>
              <a:buFont typeface="Arial"/>
              <a:buNone/>
            </a:pPr>
            <a:r>
              <a:rPr b="0" i="0" lang="en" sz="1150" u="none" cap="none" strike="noStrike">
                <a:solidFill>
                  <a:srgbClr val="E5C07B"/>
                </a:solidFill>
                <a:highlight>
                  <a:srgbClr val="151515"/>
                </a:highlight>
                <a:latin typeface="Courier New"/>
                <a:ea typeface="Courier New"/>
                <a:cs typeface="Courier New"/>
                <a:sym typeface="Courier New"/>
              </a:rPr>
              <a:t>console</a:t>
            </a:r>
            <a:r>
              <a:rPr b="0" i="0" lang="en" sz="1150" u="none" cap="none" strike="noStrike">
                <a:solidFill>
                  <a:srgbClr val="ABB2BF"/>
                </a:solidFill>
                <a:highlight>
                  <a:srgbClr val="151515"/>
                </a:highlight>
                <a:latin typeface="Courier New"/>
                <a:ea typeface="Courier New"/>
                <a:cs typeface="Courier New"/>
                <a:sym typeface="Courier New"/>
              </a:rPr>
              <a:t>.</a:t>
            </a:r>
            <a:r>
              <a:rPr b="0" i="0" lang="en" sz="1150" u="none" cap="none" strike="noStrike">
                <a:solidFill>
                  <a:srgbClr val="56B6C2"/>
                </a:solidFill>
                <a:highlight>
                  <a:srgbClr val="151515"/>
                </a:highlight>
                <a:latin typeface="Courier New"/>
                <a:ea typeface="Courier New"/>
                <a:cs typeface="Courier New"/>
                <a:sym typeface="Courier New"/>
              </a:rPr>
              <a:t>log</a:t>
            </a:r>
            <a:r>
              <a:rPr b="0" i="0" lang="en" sz="1150" u="none" cap="none" strike="noStrike">
                <a:solidFill>
                  <a:srgbClr val="ABB2BF"/>
                </a:solidFill>
                <a:highlight>
                  <a:srgbClr val="151515"/>
                </a:highlight>
                <a:latin typeface="Courier New"/>
                <a:ea typeface="Courier New"/>
                <a:cs typeface="Courier New"/>
                <a:sym typeface="Courier New"/>
              </a:rPr>
              <a:t>(sale)</a:t>
            </a:r>
            <a:r>
              <a:rPr b="0" i="0" lang="en" sz="1150" u="none" cap="none" strike="noStrike">
                <a:solidFill>
                  <a:srgbClr val="999999"/>
                </a:solidFill>
                <a:highlight>
                  <a:srgbClr val="151515"/>
                </a:highlight>
                <a:latin typeface="Courier New"/>
                <a:ea typeface="Courier New"/>
                <a:cs typeface="Courier New"/>
                <a:sym typeface="Courier New"/>
              </a:rPr>
              <a:t> </a:t>
            </a:r>
            <a:r>
              <a:rPr b="0" i="1" lang="en" sz="1150" u="none" cap="none" strike="noStrike">
                <a:solidFill>
                  <a:srgbClr val="5C6370"/>
                </a:solidFill>
                <a:highlight>
                  <a:srgbClr val="151515"/>
                </a:highlight>
                <a:latin typeface="Courier New"/>
                <a:ea typeface="Courier New"/>
                <a:cs typeface="Courier New"/>
                <a:sym typeface="Courier New"/>
              </a:rPr>
              <a:t>// Output: 6000</a:t>
            </a:r>
            <a:endParaRPr b="0" i="1" sz="115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150"/>
              <a:buFont typeface="Arial"/>
              <a:buNone/>
            </a:pPr>
            <a:r>
              <a:t/>
            </a:r>
            <a:endParaRPr b="0" i="0" sz="1150" u="none" cap="none" strike="noStrike">
              <a:solidFill>
                <a:srgbClr val="999999"/>
              </a:solidFill>
              <a:highlight>
                <a:srgbClr val="151515"/>
              </a:highlight>
              <a:latin typeface="Courier New"/>
              <a:ea typeface="Courier New"/>
              <a:cs typeface="Courier New"/>
              <a:sym typeface="Courier New"/>
            </a:endParaRPr>
          </a:p>
        </p:txBody>
      </p:sp>
      <p:pic>
        <p:nvPicPr>
          <p:cNvPr id="550" name="Google Shape;550;g113d69fc308_3_58"/>
          <p:cNvPicPr preferRelativeResize="0"/>
          <p:nvPr/>
        </p:nvPicPr>
        <p:blipFill rotWithShape="1">
          <a:blip r:embed="rId4">
            <a:alphaModFix/>
          </a:blip>
          <a:srcRect b="0" l="0" r="0" t="0"/>
          <a:stretch/>
        </p:blipFill>
        <p:spPr>
          <a:xfrm>
            <a:off x="4775483" y="1806825"/>
            <a:ext cx="4115341" cy="2291400"/>
          </a:xfrm>
          <a:prstGeom prst="rect">
            <a:avLst/>
          </a:prstGeom>
          <a:noFill/>
          <a:ln>
            <a:noFill/>
          </a:ln>
        </p:spPr>
      </p:pic>
      <p:sp>
        <p:nvSpPr>
          <p:cNvPr id="551" name="Google Shape;551;g113d69fc308_3_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55" name="Shape 555"/>
        <p:cNvGrpSpPr/>
        <p:nvPr/>
      </p:nvGrpSpPr>
      <p:grpSpPr>
        <a:xfrm>
          <a:off x="0" y="0"/>
          <a:ext cx="0" cy="0"/>
          <a:chOff x="0" y="0"/>
          <a:chExt cx="0" cy="0"/>
        </a:xfrm>
      </p:grpSpPr>
      <p:sp>
        <p:nvSpPr>
          <p:cNvPr id="556" name="Google Shape;556;p13"/>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57" name="Google Shape;557;p13"/>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58" name="Google Shape;558;p13"/>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59" name="Google Shape;559;p13"/>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60" name="Google Shape;560;p13"/>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Penggunaan Function, Class, Method : Function</a:t>
            </a:r>
            <a:endParaRPr b="1" i="0" sz="1200" u="none" cap="none" strike="noStrike">
              <a:solidFill>
                <a:schemeClr val="lt1"/>
              </a:solidFill>
              <a:latin typeface="Montserrat"/>
              <a:ea typeface="Montserrat"/>
              <a:cs typeface="Montserrat"/>
              <a:sym typeface="Montserrat"/>
            </a:endParaRPr>
          </a:p>
        </p:txBody>
      </p:sp>
      <p:sp>
        <p:nvSpPr>
          <p:cNvPr id="561" name="Google Shape;561;p13"/>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62" name="Google Shape;562;p13"/>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563" name="Google Shape;563;p13"/>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564" name="Google Shape;564;p13"/>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65" name="Google Shape;565;p13"/>
          <p:cNvSpPr txBox="1"/>
          <p:nvPr/>
        </p:nvSpPr>
        <p:spPr>
          <a:xfrm>
            <a:off x="512275" y="951700"/>
            <a:ext cx="4069800" cy="37905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400"/>
              <a:buFont typeface="Arial"/>
              <a:buNone/>
            </a:pPr>
            <a:r>
              <a:rPr b="0" i="0" lang="en" sz="1000" u="none" cap="none" strike="noStrike">
                <a:solidFill>
                  <a:schemeClr val="dk1"/>
                </a:solidFill>
                <a:latin typeface="Montserrat"/>
                <a:ea typeface="Montserrat"/>
                <a:cs typeface="Montserrat"/>
                <a:sym typeface="Montserrat"/>
              </a:rPr>
              <a:t>Ada hal yang harus kita perhatikan nih tentang </a:t>
            </a:r>
            <a:r>
              <a:rPr b="1" i="0" lang="en" sz="1000" u="none" cap="none" strike="noStrike">
                <a:solidFill>
                  <a:schemeClr val="dk1"/>
                </a:solidFill>
                <a:latin typeface="Montserrat"/>
                <a:ea typeface="Montserrat"/>
                <a:cs typeface="Montserrat"/>
                <a:sym typeface="Montserrat"/>
              </a:rPr>
              <a:t>penulisan parameter</a:t>
            </a:r>
            <a:r>
              <a:rPr b="0" i="0" lang="en" sz="1000" u="none" cap="none" strike="noStrike">
                <a:solidFill>
                  <a:schemeClr val="dk1"/>
                </a:solidFill>
                <a:latin typeface="Montserrat"/>
                <a:ea typeface="Montserrat"/>
                <a:cs typeface="Montserrat"/>
                <a:sym typeface="Montserrat"/>
              </a:rPr>
              <a:t>. Kita </a:t>
            </a:r>
            <a:r>
              <a:rPr b="1" i="0" lang="en" sz="1000" u="none" cap="none" strike="noStrike">
                <a:solidFill>
                  <a:schemeClr val="dk1"/>
                </a:solidFill>
                <a:latin typeface="Montserrat"/>
                <a:ea typeface="Montserrat"/>
                <a:cs typeface="Montserrat"/>
                <a:sym typeface="Montserrat"/>
              </a:rPr>
              <a:t>bisa input tipe data apapun, tapi syaratnya data yang kita pake harus relevan sama fungsinya</a:t>
            </a:r>
            <a:r>
              <a:rPr b="0" i="0" lang="en" sz="1000" u="none" cap="none" strike="noStrike">
                <a:solidFill>
                  <a:schemeClr val="dk1"/>
                </a:solidFill>
                <a:latin typeface="Montserrat"/>
                <a:ea typeface="Montserrat"/>
                <a:cs typeface="Montserrat"/>
                <a:sym typeface="Montserrat"/>
              </a:rPr>
              <a:t>. </a:t>
            </a:r>
            <a:endParaRPr b="0" i="0" sz="10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1000"/>
              </a:spcBef>
              <a:spcAft>
                <a:spcPts val="0"/>
              </a:spcAft>
              <a:buClr>
                <a:srgbClr val="000000"/>
              </a:buClr>
              <a:buSzPts val="1400"/>
              <a:buFont typeface="Arial"/>
              <a:buNone/>
            </a:pPr>
            <a:r>
              <a:rPr b="0" i="0" lang="en" sz="1000" u="none" cap="none" strike="noStrike">
                <a:solidFill>
                  <a:schemeClr val="dk1"/>
                </a:solidFill>
                <a:latin typeface="Montserrat"/>
                <a:ea typeface="Montserrat"/>
                <a:cs typeface="Montserrat"/>
                <a:sym typeface="Montserrat"/>
              </a:rPr>
              <a:t>Misalnya, prosedur fungsi kita bakal memproses parameter yang dianggap sebagai String, jadi kita wajib masukin nilai dengan tipe data String juga. </a:t>
            </a:r>
            <a:endParaRPr b="0" i="0" sz="10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1000"/>
              </a:spcBef>
              <a:spcAft>
                <a:spcPts val="1000"/>
              </a:spcAft>
              <a:buClr>
                <a:srgbClr val="000000"/>
              </a:buClr>
              <a:buSzPts val="1400"/>
              <a:buFont typeface="Arial"/>
              <a:buNone/>
            </a:pPr>
            <a:r>
              <a:rPr b="0" i="0" lang="en" sz="1000" u="none" cap="none" strike="noStrike">
                <a:solidFill>
                  <a:schemeClr val="dk1"/>
                </a:solidFill>
                <a:latin typeface="Montserrat"/>
                <a:ea typeface="Montserrat"/>
                <a:cs typeface="Montserrat"/>
                <a:sym typeface="Montserrat"/>
              </a:rPr>
              <a:t>Tapiii, kalau nilai yang kita input tipe datanya nggak sama, yaaa jadinya bakalan error. So, hati-hati ya!</a:t>
            </a:r>
            <a:endParaRPr b="0" i="0" sz="1000" u="none" cap="none" strike="noStrike">
              <a:solidFill>
                <a:schemeClr val="dk1"/>
              </a:solidFill>
              <a:latin typeface="Montserrat"/>
              <a:ea typeface="Montserrat"/>
              <a:cs typeface="Montserrat"/>
              <a:sym typeface="Montserrat"/>
            </a:endParaRPr>
          </a:p>
        </p:txBody>
      </p:sp>
      <p:sp>
        <p:nvSpPr>
          <p:cNvPr id="566" name="Google Shape;566;p13"/>
          <p:cNvSpPr txBox="1"/>
          <p:nvPr/>
        </p:nvSpPr>
        <p:spPr>
          <a:xfrm>
            <a:off x="-4222525" y="1425825"/>
            <a:ext cx="3850200" cy="2901900"/>
          </a:xfrm>
          <a:prstGeom prst="rect">
            <a:avLst/>
          </a:prstGeom>
          <a:solidFill>
            <a:srgbClr val="000000"/>
          </a:solidFill>
          <a:ln>
            <a:noFill/>
          </a:ln>
        </p:spPr>
        <p:txBody>
          <a:bodyPr anchorCtr="0" anchor="t" bIns="91425" lIns="91425" spcFirstLastPara="1" rIns="91425" wrap="square" tIns="91425">
            <a:noAutofit/>
          </a:bodyPr>
          <a:lstStyle/>
          <a:p>
            <a:pPr indent="0" lvl="0" marL="0" marR="0" rtl="0" algn="l">
              <a:lnSpc>
                <a:spcPct val="130434"/>
              </a:lnSpc>
              <a:spcBef>
                <a:spcPts val="0"/>
              </a:spcBef>
              <a:spcAft>
                <a:spcPts val="0"/>
              </a:spcAft>
              <a:buClr>
                <a:srgbClr val="000000"/>
              </a:buClr>
              <a:buSzPts val="1150"/>
              <a:buFont typeface="Arial"/>
              <a:buNone/>
            </a:pPr>
            <a:r>
              <a:rPr b="0" i="0" lang="en" sz="1150" u="none" cap="none" strike="noStrike">
                <a:solidFill>
                  <a:srgbClr val="C678DD"/>
                </a:solidFill>
                <a:highlight>
                  <a:srgbClr val="151515"/>
                </a:highlight>
                <a:latin typeface="Courier New"/>
                <a:ea typeface="Courier New"/>
                <a:cs typeface="Courier New"/>
                <a:sym typeface="Courier New"/>
              </a:rPr>
              <a:t>function</a:t>
            </a: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61AFEF"/>
                </a:solidFill>
                <a:highlight>
                  <a:srgbClr val="151515"/>
                </a:highlight>
                <a:latin typeface="Courier New"/>
                <a:ea typeface="Courier New"/>
                <a:cs typeface="Courier New"/>
                <a:sym typeface="Courier New"/>
              </a:rPr>
              <a:t>sayHiTo</a:t>
            </a:r>
            <a:r>
              <a:rPr b="0" i="0" lang="en" sz="1150" u="none" cap="none" strike="noStrike">
                <a:solidFill>
                  <a:srgbClr val="ABB2BF"/>
                </a:solidFill>
                <a:highlight>
                  <a:srgbClr val="151515"/>
                </a:highlight>
                <a:latin typeface="Courier New"/>
                <a:ea typeface="Courier New"/>
                <a:cs typeface="Courier New"/>
                <a:sym typeface="Courier New"/>
              </a:rPr>
              <a:t>(name)</a:t>
            </a: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ABB2BF"/>
                </a:solidFill>
                <a:highlight>
                  <a:srgbClr val="151515"/>
                </a:highlight>
                <a:latin typeface="Courier New"/>
                <a:ea typeface="Courier New"/>
                <a:cs typeface="Courier New"/>
                <a:sym typeface="Courier New"/>
              </a:rPr>
              <a:t>{</a:t>
            </a:r>
            <a:endParaRPr b="0" i="0" sz="11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150"/>
              <a:buFont typeface="Arial"/>
              <a:buNone/>
            </a:pP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C678DD"/>
                </a:solidFill>
                <a:highlight>
                  <a:srgbClr val="151515"/>
                </a:highlight>
                <a:latin typeface="Courier New"/>
                <a:ea typeface="Courier New"/>
                <a:cs typeface="Courier New"/>
                <a:sym typeface="Courier New"/>
              </a:rPr>
              <a:t>let</a:t>
            </a: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ABB2BF"/>
                </a:solidFill>
                <a:highlight>
                  <a:srgbClr val="151515"/>
                </a:highlight>
                <a:latin typeface="Courier New"/>
                <a:ea typeface="Courier New"/>
                <a:cs typeface="Courier New"/>
                <a:sym typeface="Courier New"/>
              </a:rPr>
              <a:t>halo</a:t>
            </a: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56B6C2"/>
                </a:solidFill>
                <a:highlight>
                  <a:srgbClr val="151515"/>
                </a:highlight>
                <a:latin typeface="Courier New"/>
                <a:ea typeface="Courier New"/>
                <a:cs typeface="Courier New"/>
                <a:sym typeface="Courier New"/>
              </a:rPr>
              <a:t>=</a:t>
            </a: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98C379"/>
                </a:solidFill>
                <a:highlight>
                  <a:srgbClr val="151515"/>
                </a:highlight>
                <a:latin typeface="Courier New"/>
                <a:ea typeface="Courier New"/>
                <a:cs typeface="Courier New"/>
                <a:sym typeface="Courier New"/>
              </a:rPr>
              <a:t>`Hai </a:t>
            </a:r>
            <a:r>
              <a:rPr b="0" i="0" lang="en" sz="1150" u="none" cap="none" strike="noStrike">
                <a:solidFill>
                  <a:srgbClr val="BE5046"/>
                </a:solidFill>
                <a:highlight>
                  <a:srgbClr val="151515"/>
                </a:highlight>
                <a:latin typeface="Courier New"/>
                <a:ea typeface="Courier New"/>
                <a:cs typeface="Courier New"/>
                <a:sym typeface="Courier New"/>
              </a:rPr>
              <a:t>${</a:t>
            </a:r>
            <a:r>
              <a:rPr b="0" i="0" lang="en" sz="1150" u="none" cap="none" strike="noStrike">
                <a:solidFill>
                  <a:srgbClr val="E06C75"/>
                </a:solidFill>
                <a:highlight>
                  <a:srgbClr val="151515"/>
                </a:highlight>
                <a:latin typeface="Courier New"/>
                <a:ea typeface="Courier New"/>
                <a:cs typeface="Courier New"/>
                <a:sym typeface="Courier New"/>
              </a:rPr>
              <a:t>name</a:t>
            </a:r>
            <a:r>
              <a:rPr b="0" i="0" lang="en" sz="1150" u="none" cap="none" strike="noStrike">
                <a:solidFill>
                  <a:srgbClr val="98C379"/>
                </a:solidFill>
                <a:highlight>
                  <a:srgbClr val="151515"/>
                </a:highlight>
                <a:latin typeface="Courier New"/>
                <a:ea typeface="Courier New"/>
                <a:cs typeface="Courier New"/>
                <a:sym typeface="Courier New"/>
              </a:rPr>
              <a:t>.</a:t>
            </a:r>
            <a:r>
              <a:rPr b="0" i="0" lang="en" sz="1150" u="none" cap="none" strike="noStrike">
                <a:solidFill>
                  <a:srgbClr val="61AFEF"/>
                </a:solidFill>
                <a:highlight>
                  <a:srgbClr val="151515"/>
                </a:highlight>
                <a:latin typeface="Courier New"/>
                <a:ea typeface="Courier New"/>
                <a:cs typeface="Courier New"/>
                <a:sym typeface="Courier New"/>
              </a:rPr>
              <a:t>toUpperCase</a:t>
            </a:r>
            <a:r>
              <a:rPr b="0" i="0" lang="en" sz="1150" u="none" cap="none" strike="noStrike">
                <a:solidFill>
                  <a:srgbClr val="ABB2BF"/>
                </a:solidFill>
                <a:highlight>
                  <a:srgbClr val="151515"/>
                </a:highlight>
                <a:latin typeface="Courier New"/>
                <a:ea typeface="Courier New"/>
                <a:cs typeface="Courier New"/>
                <a:sym typeface="Courier New"/>
              </a:rPr>
              <a:t>()</a:t>
            </a:r>
            <a:r>
              <a:rPr b="0" i="0" lang="en" sz="1150" u="none" cap="none" strike="noStrike">
                <a:solidFill>
                  <a:srgbClr val="BE5046"/>
                </a:solidFill>
                <a:highlight>
                  <a:srgbClr val="151515"/>
                </a:highlight>
                <a:latin typeface="Courier New"/>
                <a:ea typeface="Courier New"/>
                <a:cs typeface="Courier New"/>
                <a:sym typeface="Courier New"/>
              </a:rPr>
              <a:t>}</a:t>
            </a:r>
            <a:r>
              <a:rPr b="0" i="0" lang="en" sz="1150" u="none" cap="none" strike="noStrike">
                <a:solidFill>
                  <a:srgbClr val="98C379"/>
                </a:solidFill>
                <a:highlight>
                  <a:srgbClr val="151515"/>
                </a:highlight>
                <a:latin typeface="Courier New"/>
                <a:ea typeface="Courier New"/>
                <a:cs typeface="Courier New"/>
                <a:sym typeface="Courier New"/>
              </a:rPr>
              <a:t>!`</a:t>
            </a:r>
            <a:endParaRPr b="0" i="0" sz="1150" u="none" cap="none" strike="noStrike">
              <a:solidFill>
                <a:srgbClr val="98C379"/>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150"/>
              <a:buFont typeface="Arial"/>
              <a:buNone/>
            </a:pP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C678DD"/>
                </a:solidFill>
                <a:highlight>
                  <a:srgbClr val="151515"/>
                </a:highlight>
                <a:latin typeface="Courier New"/>
                <a:ea typeface="Courier New"/>
                <a:cs typeface="Courier New"/>
                <a:sym typeface="Courier New"/>
              </a:rPr>
              <a:t>return</a:t>
            </a: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ABB2BF"/>
                </a:solidFill>
                <a:highlight>
                  <a:srgbClr val="151515"/>
                </a:highlight>
                <a:latin typeface="Courier New"/>
                <a:ea typeface="Courier New"/>
                <a:cs typeface="Courier New"/>
                <a:sym typeface="Courier New"/>
              </a:rPr>
              <a:t>halo</a:t>
            </a:r>
            <a:endParaRPr b="0" i="0" sz="11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150"/>
              <a:buFont typeface="Arial"/>
              <a:buNone/>
            </a:pPr>
            <a:r>
              <a:rPr b="0" i="0" lang="en" sz="1150" u="none" cap="none" strike="noStrike">
                <a:solidFill>
                  <a:srgbClr val="ABB2BF"/>
                </a:solidFill>
                <a:highlight>
                  <a:srgbClr val="151515"/>
                </a:highlight>
                <a:latin typeface="Courier New"/>
                <a:ea typeface="Courier New"/>
                <a:cs typeface="Courier New"/>
                <a:sym typeface="Courier New"/>
              </a:rPr>
              <a:t>}</a:t>
            </a:r>
            <a:endParaRPr b="0" i="0" sz="11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150"/>
              <a:buFont typeface="Arial"/>
              <a:buNone/>
            </a:pPr>
            <a:r>
              <a:t/>
            </a:r>
            <a:endParaRPr b="0" i="0" sz="1150" u="none" cap="none" strike="noStrike">
              <a:solidFill>
                <a:srgbClr val="999999"/>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150"/>
              <a:buFont typeface="Arial"/>
              <a:buNone/>
            </a:pPr>
            <a:r>
              <a:rPr b="0" i="0" lang="en" sz="1150" u="none" cap="none" strike="noStrike">
                <a:solidFill>
                  <a:srgbClr val="C678DD"/>
                </a:solidFill>
                <a:highlight>
                  <a:srgbClr val="151515"/>
                </a:highlight>
                <a:latin typeface="Courier New"/>
                <a:ea typeface="Courier New"/>
                <a:cs typeface="Courier New"/>
                <a:sym typeface="Courier New"/>
              </a:rPr>
              <a:t>let</a:t>
            </a: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ABB2BF"/>
                </a:solidFill>
                <a:highlight>
                  <a:srgbClr val="151515"/>
                </a:highlight>
                <a:latin typeface="Courier New"/>
                <a:ea typeface="Courier New"/>
                <a:cs typeface="Courier New"/>
                <a:sym typeface="Courier New"/>
              </a:rPr>
              <a:t>test1</a:t>
            </a: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56B6C2"/>
                </a:solidFill>
                <a:highlight>
                  <a:srgbClr val="151515"/>
                </a:highlight>
                <a:latin typeface="Courier New"/>
                <a:ea typeface="Courier New"/>
                <a:cs typeface="Courier New"/>
                <a:sym typeface="Courier New"/>
              </a:rPr>
              <a:t>=</a:t>
            </a: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61AFEF"/>
                </a:solidFill>
                <a:highlight>
                  <a:srgbClr val="151515"/>
                </a:highlight>
                <a:latin typeface="Courier New"/>
                <a:ea typeface="Courier New"/>
                <a:cs typeface="Courier New"/>
                <a:sym typeface="Courier New"/>
              </a:rPr>
              <a:t>sayHiTo</a:t>
            </a:r>
            <a:r>
              <a:rPr b="0" i="0" lang="en" sz="1150" u="none" cap="none" strike="noStrike">
                <a:solidFill>
                  <a:srgbClr val="ABB2BF"/>
                </a:solidFill>
                <a:highlight>
                  <a:srgbClr val="151515"/>
                </a:highlight>
                <a:latin typeface="Courier New"/>
                <a:ea typeface="Courier New"/>
                <a:cs typeface="Courier New"/>
                <a:sym typeface="Courier New"/>
              </a:rPr>
              <a:t>(</a:t>
            </a:r>
            <a:r>
              <a:rPr b="0" i="0" lang="en" sz="1150" u="none" cap="none" strike="noStrike">
                <a:solidFill>
                  <a:srgbClr val="98C379"/>
                </a:solidFill>
                <a:highlight>
                  <a:srgbClr val="151515"/>
                </a:highlight>
                <a:latin typeface="Courier New"/>
                <a:ea typeface="Courier New"/>
                <a:cs typeface="Courier New"/>
                <a:sym typeface="Courier New"/>
              </a:rPr>
              <a:t>"everything"</a:t>
            </a:r>
            <a:r>
              <a:rPr b="0" i="0" lang="en" sz="1150" u="none" cap="none" strike="noStrike">
                <a:solidFill>
                  <a:srgbClr val="ABB2BF"/>
                </a:solidFill>
                <a:highlight>
                  <a:srgbClr val="151515"/>
                </a:highlight>
                <a:latin typeface="Courier New"/>
                <a:ea typeface="Courier New"/>
                <a:cs typeface="Courier New"/>
                <a:sym typeface="Courier New"/>
              </a:rPr>
              <a:t>)</a:t>
            </a:r>
            <a:endParaRPr b="0" i="0" sz="11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150"/>
              <a:buFont typeface="Arial"/>
              <a:buNone/>
            </a:pPr>
            <a:r>
              <a:rPr b="0" i="0" lang="en" sz="1150" u="none" cap="none" strike="noStrike">
                <a:solidFill>
                  <a:srgbClr val="E5C07B"/>
                </a:solidFill>
                <a:highlight>
                  <a:srgbClr val="151515"/>
                </a:highlight>
                <a:latin typeface="Courier New"/>
                <a:ea typeface="Courier New"/>
                <a:cs typeface="Courier New"/>
                <a:sym typeface="Courier New"/>
              </a:rPr>
              <a:t>console</a:t>
            </a:r>
            <a:r>
              <a:rPr b="0" i="0" lang="en" sz="1150" u="none" cap="none" strike="noStrike">
                <a:solidFill>
                  <a:srgbClr val="ABB2BF"/>
                </a:solidFill>
                <a:highlight>
                  <a:srgbClr val="151515"/>
                </a:highlight>
                <a:latin typeface="Courier New"/>
                <a:ea typeface="Courier New"/>
                <a:cs typeface="Courier New"/>
                <a:sym typeface="Courier New"/>
              </a:rPr>
              <a:t>.</a:t>
            </a:r>
            <a:r>
              <a:rPr b="0" i="0" lang="en" sz="1150" u="none" cap="none" strike="noStrike">
                <a:solidFill>
                  <a:srgbClr val="56B6C2"/>
                </a:solidFill>
                <a:highlight>
                  <a:srgbClr val="151515"/>
                </a:highlight>
                <a:latin typeface="Courier New"/>
                <a:ea typeface="Courier New"/>
                <a:cs typeface="Courier New"/>
                <a:sym typeface="Courier New"/>
              </a:rPr>
              <a:t>log</a:t>
            </a:r>
            <a:r>
              <a:rPr b="0" i="0" lang="en" sz="1150" u="none" cap="none" strike="noStrike">
                <a:solidFill>
                  <a:srgbClr val="ABB2BF"/>
                </a:solidFill>
                <a:highlight>
                  <a:srgbClr val="151515"/>
                </a:highlight>
                <a:latin typeface="Courier New"/>
                <a:ea typeface="Courier New"/>
                <a:cs typeface="Courier New"/>
                <a:sym typeface="Courier New"/>
              </a:rPr>
              <a:t>(test1)</a:t>
            </a:r>
            <a:r>
              <a:rPr b="0" i="0" lang="en" sz="1150" u="none" cap="none" strike="noStrike">
                <a:solidFill>
                  <a:srgbClr val="999999"/>
                </a:solidFill>
                <a:highlight>
                  <a:srgbClr val="151515"/>
                </a:highlight>
                <a:latin typeface="Courier New"/>
                <a:ea typeface="Courier New"/>
                <a:cs typeface="Courier New"/>
                <a:sym typeface="Courier New"/>
              </a:rPr>
              <a:t> </a:t>
            </a:r>
            <a:br>
              <a:rPr b="0" i="0" lang="en" sz="1150" u="none" cap="none" strike="noStrike">
                <a:solidFill>
                  <a:srgbClr val="999999"/>
                </a:solidFill>
                <a:highlight>
                  <a:srgbClr val="151515"/>
                </a:highlight>
                <a:latin typeface="Courier New"/>
                <a:ea typeface="Courier New"/>
                <a:cs typeface="Courier New"/>
                <a:sym typeface="Courier New"/>
              </a:rPr>
            </a:br>
            <a:r>
              <a:rPr b="0" i="1" lang="en" sz="1150" u="none" cap="none" strike="noStrike">
                <a:solidFill>
                  <a:srgbClr val="5C6370"/>
                </a:solidFill>
                <a:highlight>
                  <a:srgbClr val="151515"/>
                </a:highlight>
                <a:latin typeface="Courier New"/>
                <a:ea typeface="Courier New"/>
                <a:cs typeface="Courier New"/>
                <a:sym typeface="Courier New"/>
              </a:rPr>
              <a:t>// Output: Hai EVERYTHING!</a:t>
            </a:r>
            <a:endParaRPr b="0" i="1" sz="115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150"/>
              <a:buFont typeface="Arial"/>
              <a:buNone/>
            </a:pPr>
            <a:r>
              <a:rPr b="0" i="0" lang="en" sz="1150" u="none" cap="none" strike="noStrike">
                <a:solidFill>
                  <a:srgbClr val="C678DD"/>
                </a:solidFill>
                <a:highlight>
                  <a:srgbClr val="151515"/>
                </a:highlight>
                <a:latin typeface="Courier New"/>
                <a:ea typeface="Courier New"/>
                <a:cs typeface="Courier New"/>
                <a:sym typeface="Courier New"/>
              </a:rPr>
              <a:t>let</a:t>
            </a: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ABB2BF"/>
                </a:solidFill>
                <a:highlight>
                  <a:srgbClr val="151515"/>
                </a:highlight>
                <a:latin typeface="Courier New"/>
                <a:ea typeface="Courier New"/>
                <a:cs typeface="Courier New"/>
                <a:sym typeface="Courier New"/>
              </a:rPr>
              <a:t>test2</a:t>
            </a: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56B6C2"/>
                </a:solidFill>
                <a:highlight>
                  <a:srgbClr val="151515"/>
                </a:highlight>
                <a:latin typeface="Courier New"/>
                <a:ea typeface="Courier New"/>
                <a:cs typeface="Courier New"/>
                <a:sym typeface="Courier New"/>
              </a:rPr>
              <a:t>=</a:t>
            </a: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61AFEF"/>
                </a:solidFill>
                <a:highlight>
                  <a:srgbClr val="151515"/>
                </a:highlight>
                <a:latin typeface="Courier New"/>
                <a:ea typeface="Courier New"/>
                <a:cs typeface="Courier New"/>
                <a:sym typeface="Courier New"/>
              </a:rPr>
              <a:t>sayHiTo</a:t>
            </a:r>
            <a:r>
              <a:rPr b="0" i="0" lang="en" sz="1150" u="none" cap="none" strike="noStrike">
                <a:solidFill>
                  <a:srgbClr val="ABB2BF"/>
                </a:solidFill>
                <a:highlight>
                  <a:srgbClr val="151515"/>
                </a:highlight>
                <a:latin typeface="Courier New"/>
                <a:ea typeface="Courier New"/>
                <a:cs typeface="Courier New"/>
                <a:sym typeface="Courier New"/>
              </a:rPr>
              <a:t>(</a:t>
            </a:r>
            <a:r>
              <a:rPr b="0" i="0" lang="en" sz="1150" u="none" cap="none" strike="noStrike">
                <a:solidFill>
                  <a:srgbClr val="D19A66"/>
                </a:solidFill>
                <a:highlight>
                  <a:srgbClr val="151515"/>
                </a:highlight>
                <a:latin typeface="Courier New"/>
                <a:ea typeface="Courier New"/>
                <a:cs typeface="Courier New"/>
                <a:sym typeface="Courier New"/>
              </a:rPr>
              <a:t>100</a:t>
            </a:r>
            <a:r>
              <a:rPr b="0" i="0" lang="en" sz="1150" u="none" cap="none" strike="noStrike">
                <a:solidFill>
                  <a:srgbClr val="ABB2BF"/>
                </a:solidFill>
                <a:highlight>
                  <a:srgbClr val="151515"/>
                </a:highlight>
                <a:latin typeface="Courier New"/>
                <a:ea typeface="Courier New"/>
                <a:cs typeface="Courier New"/>
                <a:sym typeface="Courier New"/>
              </a:rPr>
              <a:t>)</a:t>
            </a:r>
            <a:endParaRPr b="0" i="0" sz="11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150"/>
              <a:buFont typeface="Arial"/>
              <a:buNone/>
            </a:pPr>
            <a:r>
              <a:rPr b="0" i="0" lang="en" sz="1150" u="none" cap="none" strike="noStrike">
                <a:solidFill>
                  <a:srgbClr val="E5C07B"/>
                </a:solidFill>
                <a:highlight>
                  <a:srgbClr val="151515"/>
                </a:highlight>
                <a:latin typeface="Courier New"/>
                <a:ea typeface="Courier New"/>
                <a:cs typeface="Courier New"/>
                <a:sym typeface="Courier New"/>
              </a:rPr>
              <a:t>console</a:t>
            </a:r>
            <a:r>
              <a:rPr b="0" i="0" lang="en" sz="1150" u="none" cap="none" strike="noStrike">
                <a:solidFill>
                  <a:srgbClr val="ABB2BF"/>
                </a:solidFill>
                <a:highlight>
                  <a:srgbClr val="151515"/>
                </a:highlight>
                <a:latin typeface="Courier New"/>
                <a:ea typeface="Courier New"/>
                <a:cs typeface="Courier New"/>
                <a:sym typeface="Courier New"/>
              </a:rPr>
              <a:t>.</a:t>
            </a:r>
            <a:r>
              <a:rPr b="0" i="0" lang="en" sz="1150" u="none" cap="none" strike="noStrike">
                <a:solidFill>
                  <a:srgbClr val="56B6C2"/>
                </a:solidFill>
                <a:highlight>
                  <a:srgbClr val="151515"/>
                </a:highlight>
                <a:latin typeface="Courier New"/>
                <a:ea typeface="Courier New"/>
                <a:cs typeface="Courier New"/>
                <a:sym typeface="Courier New"/>
              </a:rPr>
              <a:t>log</a:t>
            </a:r>
            <a:r>
              <a:rPr b="0" i="0" lang="en" sz="1150" u="none" cap="none" strike="noStrike">
                <a:solidFill>
                  <a:srgbClr val="ABB2BF"/>
                </a:solidFill>
                <a:highlight>
                  <a:srgbClr val="151515"/>
                </a:highlight>
                <a:latin typeface="Courier New"/>
                <a:ea typeface="Courier New"/>
                <a:cs typeface="Courier New"/>
                <a:sym typeface="Courier New"/>
              </a:rPr>
              <a:t>(test2)</a:t>
            </a:r>
            <a:endParaRPr b="0" i="0" sz="11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150"/>
              <a:buFont typeface="Arial"/>
              <a:buNone/>
            </a:pPr>
            <a:r>
              <a:rPr b="0" i="1" lang="en" sz="1150" u="none" cap="none" strike="noStrike">
                <a:solidFill>
                  <a:srgbClr val="5C6370"/>
                </a:solidFill>
                <a:highlight>
                  <a:srgbClr val="151515"/>
                </a:highlight>
                <a:latin typeface="Courier New"/>
                <a:ea typeface="Courier New"/>
                <a:cs typeface="Courier New"/>
                <a:sym typeface="Courier New"/>
              </a:rPr>
              <a:t>// Output: </a:t>
            </a:r>
            <a:r>
              <a:rPr b="0" i="1" lang="en" sz="1150" u="none" cap="none" strike="noStrike">
                <a:solidFill>
                  <a:srgbClr val="FF0000"/>
                </a:solidFill>
                <a:highlight>
                  <a:srgbClr val="151515"/>
                </a:highlight>
                <a:latin typeface="Courier New"/>
                <a:ea typeface="Courier New"/>
                <a:cs typeface="Courier New"/>
                <a:sym typeface="Courier New"/>
              </a:rPr>
              <a:t>TypeError: name.toUpperCase is not a function</a:t>
            </a:r>
            <a:endParaRPr b="0" i="1" sz="1150" u="none" cap="none" strike="noStrike">
              <a:solidFill>
                <a:srgbClr val="FF000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150"/>
              <a:buFont typeface="Arial"/>
              <a:buNone/>
            </a:pPr>
            <a:r>
              <a:t/>
            </a:r>
            <a:endParaRPr b="0" i="1" sz="115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150"/>
              <a:buFont typeface="Arial"/>
              <a:buNone/>
            </a:pPr>
            <a:r>
              <a:t/>
            </a:r>
            <a:endParaRPr b="0" i="0" sz="1150" u="none" cap="none" strike="noStrike">
              <a:solidFill>
                <a:srgbClr val="C678DD"/>
              </a:solidFill>
              <a:highlight>
                <a:srgbClr val="151515"/>
              </a:highlight>
              <a:latin typeface="Courier New"/>
              <a:ea typeface="Courier New"/>
              <a:cs typeface="Courier New"/>
              <a:sym typeface="Courier New"/>
            </a:endParaRPr>
          </a:p>
        </p:txBody>
      </p:sp>
      <p:pic>
        <p:nvPicPr>
          <p:cNvPr id="567" name="Google Shape;567;p13"/>
          <p:cNvPicPr preferRelativeResize="0"/>
          <p:nvPr/>
        </p:nvPicPr>
        <p:blipFill rotWithShape="1">
          <a:blip r:embed="rId4">
            <a:alphaModFix/>
          </a:blip>
          <a:srcRect b="0" l="0" r="0" t="0"/>
          <a:stretch/>
        </p:blipFill>
        <p:spPr>
          <a:xfrm>
            <a:off x="4498875" y="1065675"/>
            <a:ext cx="4492725" cy="3622199"/>
          </a:xfrm>
          <a:prstGeom prst="rect">
            <a:avLst/>
          </a:prstGeom>
          <a:noFill/>
          <a:ln>
            <a:noFill/>
          </a:ln>
        </p:spPr>
      </p:pic>
      <p:sp>
        <p:nvSpPr>
          <p:cNvPr id="568" name="Google Shape;568;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72" name="Shape 572"/>
        <p:cNvGrpSpPr/>
        <p:nvPr/>
      </p:nvGrpSpPr>
      <p:grpSpPr>
        <a:xfrm>
          <a:off x="0" y="0"/>
          <a:ext cx="0" cy="0"/>
          <a:chOff x="0" y="0"/>
          <a:chExt cx="0" cy="0"/>
        </a:xfrm>
      </p:grpSpPr>
      <p:pic>
        <p:nvPicPr>
          <p:cNvPr id="573" name="Google Shape;573;p14"/>
          <p:cNvPicPr preferRelativeResize="0"/>
          <p:nvPr/>
        </p:nvPicPr>
        <p:blipFill rotWithShape="1">
          <a:blip r:embed="rId3">
            <a:alphaModFix/>
          </a:blip>
          <a:srcRect b="0" l="0" r="0" t="0"/>
          <a:stretch/>
        </p:blipFill>
        <p:spPr>
          <a:xfrm>
            <a:off x="4652870" y="982200"/>
            <a:ext cx="4227606" cy="3780899"/>
          </a:xfrm>
          <a:prstGeom prst="rect">
            <a:avLst/>
          </a:prstGeom>
          <a:noFill/>
          <a:ln>
            <a:noFill/>
          </a:ln>
        </p:spPr>
      </p:pic>
      <p:sp>
        <p:nvSpPr>
          <p:cNvPr id="574" name="Google Shape;574;p14"/>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75" name="Google Shape;575;p14"/>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76" name="Google Shape;576;p14"/>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77" name="Google Shape;577;p14"/>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78" name="Google Shape;578;p14"/>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Penggunaan Function, Class, Method : Function</a:t>
            </a:r>
            <a:endParaRPr b="1" i="0" sz="1200" u="none" cap="none" strike="noStrike">
              <a:solidFill>
                <a:schemeClr val="lt1"/>
              </a:solidFill>
              <a:latin typeface="Montserrat"/>
              <a:ea typeface="Montserrat"/>
              <a:cs typeface="Montserrat"/>
              <a:sym typeface="Montserrat"/>
            </a:endParaRPr>
          </a:p>
        </p:txBody>
      </p:sp>
      <p:sp>
        <p:nvSpPr>
          <p:cNvPr id="579" name="Google Shape;579;p14"/>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80" name="Google Shape;580;p14"/>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581" name="Google Shape;581;p14"/>
          <p:cNvPicPr preferRelativeResize="0"/>
          <p:nvPr/>
        </p:nvPicPr>
        <p:blipFill rotWithShape="1">
          <a:blip r:embed="rId4">
            <a:alphaModFix/>
          </a:blip>
          <a:srcRect b="0" l="0" r="0" t="0"/>
          <a:stretch/>
        </p:blipFill>
        <p:spPr>
          <a:xfrm>
            <a:off x="8535950" y="105991"/>
            <a:ext cx="463928" cy="463928"/>
          </a:xfrm>
          <a:prstGeom prst="rect">
            <a:avLst/>
          </a:prstGeom>
          <a:noFill/>
          <a:ln>
            <a:noFill/>
          </a:ln>
        </p:spPr>
      </p:pic>
      <p:sp>
        <p:nvSpPr>
          <p:cNvPr id="582" name="Google Shape;582;p14"/>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83" name="Google Shape;583;p14"/>
          <p:cNvSpPr txBox="1"/>
          <p:nvPr/>
        </p:nvSpPr>
        <p:spPr>
          <a:xfrm>
            <a:off x="509575" y="914400"/>
            <a:ext cx="4295700" cy="39165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400"/>
              <a:buFont typeface="Arial"/>
              <a:buNone/>
            </a:pPr>
            <a:r>
              <a:rPr b="0" i="0" lang="en" sz="1000" u="none" cap="none" strike="noStrike">
                <a:solidFill>
                  <a:schemeClr val="dk1"/>
                </a:solidFill>
                <a:latin typeface="Montserrat"/>
                <a:ea typeface="Montserrat"/>
                <a:cs typeface="Montserrat"/>
                <a:sym typeface="Montserrat"/>
              </a:rPr>
              <a:t>Ohya, kita bisa mendeklarasikan fungsi pake cara yang berbeda lho! </a:t>
            </a:r>
            <a:endParaRPr b="0" i="0" sz="10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1000"/>
              </a:spcBef>
              <a:spcAft>
                <a:spcPts val="0"/>
              </a:spcAft>
              <a:buClr>
                <a:srgbClr val="000000"/>
              </a:buClr>
              <a:buSzPts val="1400"/>
              <a:buFont typeface="Arial"/>
              <a:buNone/>
            </a:pPr>
            <a:r>
              <a:rPr b="0" i="0" lang="en" sz="1000" u="none" cap="none" strike="noStrike">
                <a:solidFill>
                  <a:schemeClr val="dk1"/>
                </a:solidFill>
                <a:latin typeface="Montserrat"/>
                <a:ea typeface="Montserrat"/>
                <a:cs typeface="Montserrat"/>
                <a:sym typeface="Montserrat"/>
              </a:rPr>
              <a:t>Biasanya kan kita mendeklarasikan sebuah fungsi pake keyword function (</a:t>
            </a:r>
            <a:r>
              <a:rPr b="1" i="0" lang="en" sz="1000" u="none" cap="none" strike="noStrike">
                <a:solidFill>
                  <a:schemeClr val="dk1"/>
                </a:solidFill>
                <a:latin typeface="Montserrat"/>
                <a:ea typeface="Montserrat"/>
                <a:cs typeface="Montserrat"/>
                <a:sym typeface="Montserrat"/>
              </a:rPr>
              <a:t>function declaration</a:t>
            </a:r>
            <a:r>
              <a:rPr b="0" i="0" lang="en" sz="1000" u="none" cap="none" strike="noStrike">
                <a:solidFill>
                  <a:schemeClr val="dk1"/>
                </a:solidFill>
                <a:latin typeface="Montserrat"/>
                <a:ea typeface="Montserrat"/>
                <a:cs typeface="Montserrat"/>
                <a:sym typeface="Montserrat"/>
              </a:rPr>
              <a:t>), ternyata keyword function juga bisa dipake buat mendefinisikan fungsi di dalam ekspresi, artinya fungsi bakal disimpan di dalam sebuah variabel. Fungsi ini disebut sebagai fungsi anonim (</a:t>
            </a:r>
            <a:r>
              <a:rPr b="1" i="0" lang="en" sz="1000" u="none" cap="none" strike="noStrike">
                <a:solidFill>
                  <a:schemeClr val="dk1"/>
                </a:solidFill>
                <a:latin typeface="Montserrat"/>
                <a:ea typeface="Montserrat"/>
                <a:cs typeface="Montserrat"/>
                <a:sym typeface="Montserrat"/>
              </a:rPr>
              <a:t>anonymous function</a:t>
            </a:r>
            <a:r>
              <a:rPr b="0" i="0" lang="en" sz="1000" u="none" cap="none" strike="noStrike">
                <a:solidFill>
                  <a:schemeClr val="dk1"/>
                </a:solidFill>
                <a:latin typeface="Montserrat"/>
                <a:ea typeface="Montserrat"/>
                <a:cs typeface="Montserrat"/>
                <a:sym typeface="Montserrat"/>
              </a:rPr>
              <a:t>). </a:t>
            </a:r>
            <a:endParaRPr b="0" i="0" sz="10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1000"/>
              </a:spcBef>
              <a:spcAft>
                <a:spcPts val="1000"/>
              </a:spcAft>
              <a:buClr>
                <a:srgbClr val="000000"/>
              </a:buClr>
              <a:buSzPts val="1400"/>
              <a:buFont typeface="Arial"/>
              <a:buNone/>
            </a:pPr>
            <a:r>
              <a:rPr b="0" i="0" lang="en" sz="1000" u="none" cap="none" strike="noStrike">
                <a:solidFill>
                  <a:schemeClr val="dk1"/>
                </a:solidFill>
                <a:latin typeface="Montserrat"/>
                <a:ea typeface="Montserrat"/>
                <a:cs typeface="Montserrat"/>
                <a:sym typeface="Montserrat"/>
              </a:rPr>
              <a:t>Kita juga bisa pake syntax ES6 yaitu </a:t>
            </a:r>
            <a:r>
              <a:rPr b="1" i="0" lang="en" sz="1000" u="none" cap="none" strike="noStrike">
                <a:solidFill>
                  <a:schemeClr val="dk1"/>
                </a:solidFill>
                <a:latin typeface="Montserrat"/>
                <a:ea typeface="Montserrat"/>
                <a:cs typeface="Montserrat"/>
                <a:sym typeface="Montserrat"/>
              </a:rPr>
              <a:t>arrow function</a:t>
            </a:r>
            <a:r>
              <a:rPr b="0" i="0" lang="en" sz="1000" u="none" cap="none" strike="noStrike">
                <a:solidFill>
                  <a:schemeClr val="dk1"/>
                </a:solidFill>
                <a:latin typeface="Montserrat"/>
                <a:ea typeface="Montserrat"/>
                <a:cs typeface="Montserrat"/>
                <a:sym typeface="Montserrat"/>
              </a:rPr>
              <a:t> biar fungsi jadi lebih sederhana. Terutama kalau cuma satu baris, jadi kita nggak perlu nulis keyword return.</a:t>
            </a:r>
            <a:endParaRPr b="0" i="0" sz="1000" u="none" cap="none" strike="noStrike">
              <a:solidFill>
                <a:schemeClr val="dk1"/>
              </a:solidFill>
              <a:latin typeface="Montserrat"/>
              <a:ea typeface="Montserrat"/>
              <a:cs typeface="Montserrat"/>
              <a:sym typeface="Montserrat"/>
            </a:endParaRPr>
          </a:p>
        </p:txBody>
      </p:sp>
      <p:sp>
        <p:nvSpPr>
          <p:cNvPr id="584" name="Google Shape;584;p14"/>
          <p:cNvSpPr txBox="1"/>
          <p:nvPr/>
        </p:nvSpPr>
        <p:spPr>
          <a:xfrm>
            <a:off x="-4744575" y="973700"/>
            <a:ext cx="3850200" cy="3780900"/>
          </a:xfrm>
          <a:prstGeom prst="rect">
            <a:avLst/>
          </a:prstGeom>
          <a:solidFill>
            <a:srgbClr val="000000"/>
          </a:solidFill>
          <a:ln>
            <a:noFill/>
          </a:ln>
        </p:spPr>
        <p:txBody>
          <a:bodyPr anchorCtr="0" anchor="t" bIns="91425" lIns="91425" spcFirstLastPara="1" rIns="91425" wrap="square" tIns="91425">
            <a:noAutofit/>
          </a:bodyPr>
          <a:lstStyle/>
          <a:p>
            <a:pPr indent="0" lvl="0" marL="0" marR="0" rtl="0" algn="l">
              <a:lnSpc>
                <a:spcPct val="130434"/>
              </a:lnSpc>
              <a:spcBef>
                <a:spcPts val="0"/>
              </a:spcBef>
              <a:spcAft>
                <a:spcPts val="0"/>
              </a:spcAft>
              <a:buClr>
                <a:srgbClr val="000000"/>
              </a:buClr>
              <a:buSzPts val="1000"/>
              <a:buFont typeface="Arial"/>
              <a:buNone/>
            </a:pPr>
            <a:r>
              <a:rPr b="0" i="1" lang="en" sz="1000" u="none" cap="none" strike="noStrike">
                <a:solidFill>
                  <a:srgbClr val="5C6370"/>
                </a:solidFill>
                <a:highlight>
                  <a:srgbClr val="151515"/>
                </a:highlight>
                <a:latin typeface="Courier New"/>
                <a:ea typeface="Courier New"/>
                <a:cs typeface="Courier New"/>
                <a:sym typeface="Courier New"/>
              </a:rPr>
              <a:t>// Function Declaration (ES5)</a:t>
            </a:r>
            <a:endParaRPr b="0" i="0" sz="1000" u="none" cap="none" strike="noStrike">
              <a:solidFill>
                <a:srgbClr val="C678DD"/>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000"/>
              <a:buFont typeface="Arial"/>
              <a:buNone/>
            </a:pPr>
            <a:r>
              <a:rPr b="0" i="0" lang="en" sz="1000" u="none" cap="none" strike="noStrike">
                <a:solidFill>
                  <a:srgbClr val="C678DD"/>
                </a:solidFill>
                <a:highlight>
                  <a:srgbClr val="151515"/>
                </a:highlight>
                <a:latin typeface="Courier New"/>
                <a:ea typeface="Courier New"/>
                <a:cs typeface="Courier New"/>
                <a:sym typeface="Courier New"/>
              </a:rPr>
              <a:t>function</a:t>
            </a:r>
            <a:r>
              <a:rPr b="0" i="0" lang="en" sz="1000" u="none" cap="none" strike="noStrike">
                <a:solidFill>
                  <a:srgbClr val="999999"/>
                </a:solidFill>
                <a:highlight>
                  <a:srgbClr val="151515"/>
                </a:highlight>
                <a:latin typeface="Courier New"/>
                <a:ea typeface="Courier New"/>
                <a:cs typeface="Courier New"/>
                <a:sym typeface="Courier New"/>
              </a:rPr>
              <a:t> </a:t>
            </a:r>
            <a:r>
              <a:rPr b="0" i="0" lang="en" sz="1000" u="none" cap="none" strike="noStrike">
                <a:solidFill>
                  <a:srgbClr val="61AFEF"/>
                </a:solidFill>
                <a:highlight>
                  <a:srgbClr val="151515"/>
                </a:highlight>
                <a:latin typeface="Courier New"/>
                <a:ea typeface="Courier New"/>
                <a:cs typeface="Courier New"/>
                <a:sym typeface="Courier New"/>
              </a:rPr>
              <a:t>volTabung</a:t>
            </a:r>
            <a:r>
              <a:rPr b="0" i="0" lang="en" sz="1000" u="none" cap="none" strike="noStrike">
                <a:solidFill>
                  <a:srgbClr val="ABB2BF"/>
                </a:solidFill>
                <a:highlight>
                  <a:srgbClr val="151515"/>
                </a:highlight>
                <a:latin typeface="Courier New"/>
                <a:ea typeface="Courier New"/>
                <a:cs typeface="Courier New"/>
                <a:sym typeface="Courier New"/>
              </a:rPr>
              <a:t>(r,</a:t>
            </a:r>
            <a:r>
              <a:rPr b="0" i="0" lang="en" sz="1000" u="none" cap="none" strike="noStrike">
                <a:solidFill>
                  <a:srgbClr val="999999"/>
                </a:solidFill>
                <a:highlight>
                  <a:srgbClr val="151515"/>
                </a:highlight>
                <a:latin typeface="Courier New"/>
                <a:ea typeface="Courier New"/>
                <a:cs typeface="Courier New"/>
                <a:sym typeface="Courier New"/>
              </a:rPr>
              <a:t> </a:t>
            </a:r>
            <a:r>
              <a:rPr b="0" i="0" lang="en" sz="1000" u="none" cap="none" strike="noStrike">
                <a:solidFill>
                  <a:srgbClr val="ABB2BF"/>
                </a:solidFill>
                <a:highlight>
                  <a:srgbClr val="151515"/>
                </a:highlight>
                <a:latin typeface="Courier New"/>
                <a:ea typeface="Courier New"/>
                <a:cs typeface="Courier New"/>
                <a:sym typeface="Courier New"/>
              </a:rPr>
              <a:t>t)</a:t>
            </a:r>
            <a:r>
              <a:rPr b="0" i="0" lang="en" sz="1000" u="none" cap="none" strike="noStrike">
                <a:solidFill>
                  <a:srgbClr val="999999"/>
                </a:solidFill>
                <a:highlight>
                  <a:srgbClr val="151515"/>
                </a:highlight>
                <a:latin typeface="Courier New"/>
                <a:ea typeface="Courier New"/>
                <a:cs typeface="Courier New"/>
                <a:sym typeface="Courier New"/>
              </a:rPr>
              <a:t> </a:t>
            </a:r>
            <a:r>
              <a:rPr b="0" i="0" lang="en" sz="1000" u="none" cap="none" strike="noStrike">
                <a:solidFill>
                  <a:srgbClr val="ABB2BF"/>
                </a:solidFill>
                <a:highlight>
                  <a:srgbClr val="151515"/>
                </a:highlight>
                <a:latin typeface="Courier New"/>
                <a:ea typeface="Courier New"/>
                <a:cs typeface="Courier New"/>
                <a:sym typeface="Courier New"/>
              </a:rPr>
              <a:t>{</a:t>
            </a:r>
            <a:endParaRPr b="0" i="0" sz="1000" u="none" cap="none" strike="noStrike">
              <a:solidFill>
                <a:srgbClr val="D19A66"/>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000"/>
              <a:buFont typeface="Arial"/>
              <a:buNone/>
            </a:pPr>
            <a:r>
              <a:rPr b="0" i="0" lang="en" sz="1000" u="none" cap="none" strike="noStrike">
                <a:solidFill>
                  <a:srgbClr val="999999"/>
                </a:solidFill>
                <a:highlight>
                  <a:srgbClr val="151515"/>
                </a:highlight>
                <a:latin typeface="Courier New"/>
                <a:ea typeface="Courier New"/>
                <a:cs typeface="Courier New"/>
                <a:sym typeface="Courier New"/>
              </a:rPr>
              <a:t> </a:t>
            </a:r>
            <a:r>
              <a:rPr b="0" i="0" lang="en" sz="1000" u="none" cap="none" strike="noStrike">
                <a:solidFill>
                  <a:srgbClr val="C678DD"/>
                </a:solidFill>
                <a:highlight>
                  <a:srgbClr val="151515"/>
                </a:highlight>
                <a:latin typeface="Courier New"/>
                <a:ea typeface="Courier New"/>
                <a:cs typeface="Courier New"/>
                <a:sym typeface="Courier New"/>
              </a:rPr>
              <a:t>return</a:t>
            </a:r>
            <a:r>
              <a:rPr b="0" i="0" lang="en" sz="1000" u="none" cap="none" strike="noStrike">
                <a:solidFill>
                  <a:srgbClr val="999999"/>
                </a:solidFill>
                <a:highlight>
                  <a:srgbClr val="151515"/>
                </a:highlight>
                <a:latin typeface="Courier New"/>
                <a:ea typeface="Courier New"/>
                <a:cs typeface="Courier New"/>
                <a:sym typeface="Courier New"/>
              </a:rPr>
              <a:t> </a:t>
            </a:r>
            <a:r>
              <a:rPr b="0" i="0" lang="en" sz="1000" u="none" cap="none" strike="noStrike">
                <a:solidFill>
                  <a:srgbClr val="D19A66"/>
                </a:solidFill>
                <a:highlight>
                  <a:srgbClr val="151515"/>
                </a:highlight>
                <a:latin typeface="Courier New"/>
                <a:ea typeface="Courier New"/>
                <a:cs typeface="Courier New"/>
                <a:sym typeface="Courier New"/>
              </a:rPr>
              <a:t>3.14</a:t>
            </a:r>
            <a:r>
              <a:rPr b="0" i="0" lang="en" sz="1000" u="none" cap="none" strike="noStrike">
                <a:solidFill>
                  <a:srgbClr val="999999"/>
                </a:solidFill>
                <a:highlight>
                  <a:srgbClr val="151515"/>
                </a:highlight>
                <a:latin typeface="Courier New"/>
                <a:ea typeface="Courier New"/>
                <a:cs typeface="Courier New"/>
                <a:sym typeface="Courier New"/>
              </a:rPr>
              <a:t> </a:t>
            </a:r>
            <a:r>
              <a:rPr b="0" i="0" lang="en" sz="1000" u="none" cap="none" strike="noStrike">
                <a:solidFill>
                  <a:srgbClr val="56B6C2"/>
                </a:solidFill>
                <a:highlight>
                  <a:srgbClr val="151515"/>
                </a:highlight>
                <a:latin typeface="Courier New"/>
                <a:ea typeface="Courier New"/>
                <a:cs typeface="Courier New"/>
                <a:sym typeface="Courier New"/>
              </a:rPr>
              <a:t>*</a:t>
            </a:r>
            <a:r>
              <a:rPr b="0" i="0" lang="en" sz="1000" u="none" cap="none" strike="noStrike">
                <a:solidFill>
                  <a:srgbClr val="999999"/>
                </a:solidFill>
                <a:highlight>
                  <a:srgbClr val="151515"/>
                </a:highlight>
                <a:latin typeface="Courier New"/>
                <a:ea typeface="Courier New"/>
                <a:cs typeface="Courier New"/>
                <a:sym typeface="Courier New"/>
              </a:rPr>
              <a:t> </a:t>
            </a:r>
            <a:r>
              <a:rPr b="0" i="0" lang="en" sz="1000" u="none" cap="none" strike="noStrike">
                <a:solidFill>
                  <a:srgbClr val="ABB2BF"/>
                </a:solidFill>
                <a:highlight>
                  <a:srgbClr val="151515"/>
                </a:highlight>
                <a:latin typeface="Courier New"/>
                <a:ea typeface="Courier New"/>
                <a:cs typeface="Courier New"/>
                <a:sym typeface="Courier New"/>
              </a:rPr>
              <a:t>r</a:t>
            </a:r>
            <a:r>
              <a:rPr b="0" i="0" lang="en" sz="1000" u="none" cap="none" strike="noStrike">
                <a:solidFill>
                  <a:srgbClr val="56B6C2"/>
                </a:solidFill>
                <a:highlight>
                  <a:srgbClr val="151515"/>
                </a:highlight>
                <a:latin typeface="Courier New"/>
                <a:ea typeface="Courier New"/>
                <a:cs typeface="Courier New"/>
                <a:sym typeface="Courier New"/>
              </a:rPr>
              <a:t>**</a:t>
            </a:r>
            <a:r>
              <a:rPr b="0" i="0" lang="en" sz="1000" u="none" cap="none" strike="noStrike">
                <a:solidFill>
                  <a:srgbClr val="D19A66"/>
                </a:solidFill>
                <a:highlight>
                  <a:srgbClr val="151515"/>
                </a:highlight>
                <a:latin typeface="Courier New"/>
                <a:ea typeface="Courier New"/>
                <a:cs typeface="Courier New"/>
                <a:sym typeface="Courier New"/>
              </a:rPr>
              <a:t>2 </a:t>
            </a:r>
            <a:r>
              <a:rPr b="0" i="0" lang="en" sz="1000" u="none" cap="none" strike="noStrike">
                <a:solidFill>
                  <a:srgbClr val="56B6C2"/>
                </a:solidFill>
                <a:highlight>
                  <a:srgbClr val="151515"/>
                </a:highlight>
                <a:latin typeface="Courier New"/>
                <a:ea typeface="Courier New"/>
                <a:cs typeface="Courier New"/>
                <a:sym typeface="Courier New"/>
              </a:rPr>
              <a:t>*</a:t>
            </a:r>
            <a:r>
              <a:rPr b="0" i="0" lang="en" sz="1000" u="none" cap="none" strike="noStrike">
                <a:solidFill>
                  <a:srgbClr val="999999"/>
                </a:solidFill>
                <a:highlight>
                  <a:srgbClr val="151515"/>
                </a:highlight>
                <a:latin typeface="Courier New"/>
                <a:ea typeface="Courier New"/>
                <a:cs typeface="Courier New"/>
                <a:sym typeface="Courier New"/>
              </a:rPr>
              <a:t> </a:t>
            </a:r>
            <a:r>
              <a:rPr b="0" i="0" lang="en" sz="1000" u="none" cap="none" strike="noStrike">
                <a:solidFill>
                  <a:srgbClr val="ABB2BF"/>
                </a:solidFill>
                <a:highlight>
                  <a:srgbClr val="151515"/>
                </a:highlight>
                <a:latin typeface="Courier New"/>
                <a:ea typeface="Courier New"/>
                <a:cs typeface="Courier New"/>
                <a:sym typeface="Courier New"/>
              </a:rPr>
              <a:t>t</a:t>
            </a:r>
            <a:endParaRPr b="0" i="0" sz="10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000"/>
              <a:buFont typeface="Arial"/>
              <a:buNone/>
            </a:pPr>
            <a:r>
              <a:rPr b="0" i="0" lang="en" sz="1000" u="none" cap="none" strike="noStrike">
                <a:solidFill>
                  <a:srgbClr val="ABB2BF"/>
                </a:solidFill>
                <a:highlight>
                  <a:srgbClr val="151515"/>
                </a:highlight>
                <a:latin typeface="Courier New"/>
                <a:ea typeface="Courier New"/>
                <a:cs typeface="Courier New"/>
                <a:sym typeface="Courier New"/>
              </a:rPr>
              <a:t>}</a:t>
            </a:r>
            <a:endParaRPr b="0" i="0" sz="10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000"/>
              <a:buFont typeface="Arial"/>
              <a:buNone/>
            </a:pPr>
            <a:r>
              <a:rPr b="0" i="0" lang="en" sz="1000" u="none" cap="none" strike="noStrike">
                <a:solidFill>
                  <a:srgbClr val="E5C07B"/>
                </a:solidFill>
                <a:highlight>
                  <a:srgbClr val="151515"/>
                </a:highlight>
                <a:latin typeface="Courier New"/>
                <a:ea typeface="Courier New"/>
                <a:cs typeface="Courier New"/>
                <a:sym typeface="Courier New"/>
              </a:rPr>
              <a:t>console</a:t>
            </a:r>
            <a:r>
              <a:rPr b="0" i="0" lang="en" sz="1000" u="none" cap="none" strike="noStrike">
                <a:solidFill>
                  <a:srgbClr val="ABB2BF"/>
                </a:solidFill>
                <a:highlight>
                  <a:srgbClr val="151515"/>
                </a:highlight>
                <a:latin typeface="Courier New"/>
                <a:ea typeface="Courier New"/>
                <a:cs typeface="Courier New"/>
                <a:sym typeface="Courier New"/>
              </a:rPr>
              <a:t>.</a:t>
            </a:r>
            <a:r>
              <a:rPr b="0" i="0" lang="en" sz="1000" u="none" cap="none" strike="noStrike">
                <a:solidFill>
                  <a:srgbClr val="56B6C2"/>
                </a:solidFill>
                <a:highlight>
                  <a:srgbClr val="151515"/>
                </a:highlight>
                <a:latin typeface="Courier New"/>
                <a:ea typeface="Courier New"/>
                <a:cs typeface="Courier New"/>
                <a:sym typeface="Courier New"/>
              </a:rPr>
              <a:t>log</a:t>
            </a:r>
            <a:r>
              <a:rPr b="0" i="0" lang="en" sz="1000" u="none" cap="none" strike="noStrike">
                <a:solidFill>
                  <a:srgbClr val="ABB2BF"/>
                </a:solidFill>
                <a:highlight>
                  <a:srgbClr val="151515"/>
                </a:highlight>
                <a:latin typeface="Courier New"/>
                <a:ea typeface="Courier New"/>
                <a:cs typeface="Courier New"/>
                <a:sym typeface="Courier New"/>
              </a:rPr>
              <a:t>(</a:t>
            </a:r>
            <a:r>
              <a:rPr b="0" i="0" lang="en" sz="1000" u="none" cap="none" strike="noStrike">
                <a:solidFill>
                  <a:srgbClr val="98C379"/>
                </a:solidFill>
                <a:highlight>
                  <a:srgbClr val="151515"/>
                </a:highlight>
                <a:latin typeface="Courier New"/>
                <a:ea typeface="Courier New"/>
                <a:cs typeface="Courier New"/>
                <a:sym typeface="Courier New"/>
              </a:rPr>
              <a:t>'Volume Tabung:'</a:t>
            </a:r>
            <a:r>
              <a:rPr b="0" i="0" lang="en" sz="1000" u="none" cap="none" strike="noStrike">
                <a:solidFill>
                  <a:srgbClr val="ABB2BF"/>
                </a:solidFill>
                <a:highlight>
                  <a:srgbClr val="151515"/>
                </a:highlight>
                <a:latin typeface="Courier New"/>
                <a:ea typeface="Courier New"/>
                <a:cs typeface="Courier New"/>
                <a:sym typeface="Courier New"/>
              </a:rPr>
              <a:t>,</a:t>
            </a:r>
            <a:r>
              <a:rPr b="0" i="0" lang="en" sz="1000" u="none" cap="none" strike="noStrike">
                <a:solidFill>
                  <a:srgbClr val="999999"/>
                </a:solidFill>
                <a:highlight>
                  <a:srgbClr val="151515"/>
                </a:highlight>
                <a:latin typeface="Courier New"/>
                <a:ea typeface="Courier New"/>
                <a:cs typeface="Courier New"/>
                <a:sym typeface="Courier New"/>
              </a:rPr>
              <a:t> </a:t>
            </a:r>
            <a:r>
              <a:rPr b="0" i="0" lang="en" sz="1000" u="none" cap="none" strike="noStrike">
                <a:solidFill>
                  <a:srgbClr val="61AFEF"/>
                </a:solidFill>
                <a:highlight>
                  <a:srgbClr val="151515"/>
                </a:highlight>
                <a:latin typeface="Courier New"/>
                <a:ea typeface="Courier New"/>
                <a:cs typeface="Courier New"/>
                <a:sym typeface="Courier New"/>
              </a:rPr>
              <a:t>volTabung</a:t>
            </a:r>
            <a:r>
              <a:rPr b="0" i="0" lang="en" sz="1000" u="none" cap="none" strike="noStrike">
                <a:solidFill>
                  <a:srgbClr val="ABB2BF"/>
                </a:solidFill>
                <a:highlight>
                  <a:srgbClr val="151515"/>
                </a:highlight>
                <a:latin typeface="Courier New"/>
                <a:ea typeface="Courier New"/>
                <a:cs typeface="Courier New"/>
                <a:sym typeface="Courier New"/>
              </a:rPr>
              <a:t>(</a:t>
            </a:r>
            <a:r>
              <a:rPr b="0" i="0" lang="en" sz="1000" u="none" cap="none" strike="noStrike">
                <a:solidFill>
                  <a:srgbClr val="D19A66"/>
                </a:solidFill>
                <a:highlight>
                  <a:srgbClr val="151515"/>
                </a:highlight>
                <a:latin typeface="Courier New"/>
                <a:ea typeface="Courier New"/>
                <a:cs typeface="Courier New"/>
                <a:sym typeface="Courier New"/>
              </a:rPr>
              <a:t>10</a:t>
            </a:r>
            <a:r>
              <a:rPr b="0" i="0" lang="en" sz="1000" u="none" cap="none" strike="noStrike">
                <a:solidFill>
                  <a:srgbClr val="ABB2BF"/>
                </a:solidFill>
                <a:highlight>
                  <a:srgbClr val="151515"/>
                </a:highlight>
                <a:latin typeface="Courier New"/>
                <a:ea typeface="Courier New"/>
                <a:cs typeface="Courier New"/>
                <a:sym typeface="Courier New"/>
              </a:rPr>
              <a:t>,</a:t>
            </a:r>
            <a:r>
              <a:rPr b="0" i="0" lang="en" sz="1000" u="none" cap="none" strike="noStrike">
                <a:solidFill>
                  <a:srgbClr val="999999"/>
                </a:solidFill>
                <a:highlight>
                  <a:srgbClr val="151515"/>
                </a:highlight>
                <a:latin typeface="Courier New"/>
                <a:ea typeface="Courier New"/>
                <a:cs typeface="Courier New"/>
                <a:sym typeface="Courier New"/>
              </a:rPr>
              <a:t> </a:t>
            </a:r>
            <a:r>
              <a:rPr b="0" i="0" lang="en" sz="1000" u="none" cap="none" strike="noStrike">
                <a:solidFill>
                  <a:srgbClr val="D19A66"/>
                </a:solidFill>
                <a:highlight>
                  <a:srgbClr val="151515"/>
                </a:highlight>
                <a:latin typeface="Courier New"/>
                <a:ea typeface="Courier New"/>
                <a:cs typeface="Courier New"/>
                <a:sym typeface="Courier New"/>
              </a:rPr>
              <a:t>4</a:t>
            </a:r>
            <a:r>
              <a:rPr b="0" i="0" lang="en" sz="1000" u="none" cap="none" strike="noStrike">
                <a:solidFill>
                  <a:srgbClr val="ABB2BF"/>
                </a:solidFill>
                <a:highlight>
                  <a:srgbClr val="151515"/>
                </a:highlight>
                <a:latin typeface="Courier New"/>
                <a:ea typeface="Courier New"/>
                <a:cs typeface="Courier New"/>
                <a:sym typeface="Courier New"/>
              </a:rPr>
              <a:t>))</a:t>
            </a:r>
            <a:r>
              <a:rPr b="0" i="0" lang="en" sz="1000" u="none" cap="none" strike="noStrike">
                <a:solidFill>
                  <a:srgbClr val="999999"/>
                </a:solidFill>
                <a:highlight>
                  <a:srgbClr val="151515"/>
                </a:highlight>
                <a:latin typeface="Courier New"/>
                <a:ea typeface="Courier New"/>
                <a:cs typeface="Courier New"/>
                <a:sym typeface="Courier New"/>
              </a:rPr>
              <a:t> </a:t>
            </a:r>
            <a:br>
              <a:rPr b="0" i="0" lang="en" sz="1000" u="none" cap="none" strike="noStrike">
                <a:solidFill>
                  <a:srgbClr val="999999"/>
                </a:solidFill>
                <a:highlight>
                  <a:srgbClr val="151515"/>
                </a:highlight>
                <a:latin typeface="Courier New"/>
                <a:ea typeface="Courier New"/>
                <a:cs typeface="Courier New"/>
                <a:sym typeface="Courier New"/>
              </a:rPr>
            </a:br>
            <a:r>
              <a:rPr b="0" i="1" lang="en" sz="1000" u="none" cap="none" strike="noStrike">
                <a:solidFill>
                  <a:srgbClr val="5C6370"/>
                </a:solidFill>
                <a:highlight>
                  <a:srgbClr val="151515"/>
                </a:highlight>
                <a:latin typeface="Courier New"/>
                <a:ea typeface="Courier New"/>
                <a:cs typeface="Courier New"/>
                <a:sym typeface="Courier New"/>
              </a:rPr>
              <a:t>// Volume Tabung: 1256</a:t>
            </a:r>
            <a:endParaRPr b="0" i="1" sz="10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000"/>
              <a:buFont typeface="Arial"/>
              <a:buNone/>
            </a:pPr>
            <a:r>
              <a:t/>
            </a:r>
            <a:endParaRPr b="0" i="1" sz="10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000"/>
              <a:buFont typeface="Arial"/>
              <a:buNone/>
            </a:pPr>
            <a:r>
              <a:rPr b="0" i="1" lang="en" sz="1000" u="none" cap="none" strike="noStrike">
                <a:solidFill>
                  <a:srgbClr val="5C6370"/>
                </a:solidFill>
                <a:highlight>
                  <a:srgbClr val="151515"/>
                </a:highlight>
                <a:latin typeface="Courier New"/>
                <a:ea typeface="Courier New"/>
                <a:cs typeface="Courier New"/>
                <a:sym typeface="Courier New"/>
              </a:rPr>
              <a:t>// Function Expression</a:t>
            </a:r>
            <a:endParaRPr b="0" i="1" sz="10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000"/>
              <a:buFont typeface="Arial"/>
              <a:buNone/>
            </a:pPr>
            <a:r>
              <a:rPr b="0" i="0" lang="en" sz="1000" u="none" cap="none" strike="noStrike">
                <a:solidFill>
                  <a:srgbClr val="C678DD"/>
                </a:solidFill>
                <a:highlight>
                  <a:srgbClr val="151515"/>
                </a:highlight>
                <a:latin typeface="Courier New"/>
                <a:ea typeface="Courier New"/>
                <a:cs typeface="Courier New"/>
                <a:sym typeface="Courier New"/>
              </a:rPr>
              <a:t>const</a:t>
            </a:r>
            <a:r>
              <a:rPr b="0" i="0" lang="en" sz="1000" u="none" cap="none" strike="noStrike">
                <a:solidFill>
                  <a:srgbClr val="999999"/>
                </a:solidFill>
                <a:highlight>
                  <a:srgbClr val="151515"/>
                </a:highlight>
                <a:latin typeface="Courier New"/>
                <a:ea typeface="Courier New"/>
                <a:cs typeface="Courier New"/>
                <a:sym typeface="Courier New"/>
              </a:rPr>
              <a:t> </a:t>
            </a:r>
            <a:r>
              <a:rPr b="0" i="0" lang="en" sz="1000" u="none" cap="none" strike="noStrike">
                <a:solidFill>
                  <a:srgbClr val="61AFEF"/>
                </a:solidFill>
                <a:highlight>
                  <a:srgbClr val="151515"/>
                </a:highlight>
                <a:latin typeface="Courier New"/>
                <a:ea typeface="Courier New"/>
                <a:cs typeface="Courier New"/>
                <a:sym typeface="Courier New"/>
              </a:rPr>
              <a:t>volTabung</a:t>
            </a:r>
            <a:r>
              <a:rPr b="0" i="0" lang="en" sz="1000" u="none" cap="none" strike="noStrike">
                <a:solidFill>
                  <a:srgbClr val="999999"/>
                </a:solidFill>
                <a:highlight>
                  <a:srgbClr val="151515"/>
                </a:highlight>
                <a:latin typeface="Courier New"/>
                <a:ea typeface="Courier New"/>
                <a:cs typeface="Courier New"/>
                <a:sym typeface="Courier New"/>
              </a:rPr>
              <a:t> </a:t>
            </a:r>
            <a:r>
              <a:rPr b="0" i="0" lang="en" sz="1000" u="none" cap="none" strike="noStrike">
                <a:solidFill>
                  <a:srgbClr val="56B6C2"/>
                </a:solidFill>
                <a:highlight>
                  <a:srgbClr val="151515"/>
                </a:highlight>
                <a:latin typeface="Courier New"/>
                <a:ea typeface="Courier New"/>
                <a:cs typeface="Courier New"/>
                <a:sym typeface="Courier New"/>
              </a:rPr>
              <a:t>=</a:t>
            </a:r>
            <a:r>
              <a:rPr b="0" i="0" lang="en" sz="1000" u="none" cap="none" strike="noStrike">
                <a:solidFill>
                  <a:srgbClr val="999999"/>
                </a:solidFill>
                <a:highlight>
                  <a:srgbClr val="151515"/>
                </a:highlight>
                <a:latin typeface="Courier New"/>
                <a:ea typeface="Courier New"/>
                <a:cs typeface="Courier New"/>
                <a:sym typeface="Courier New"/>
              </a:rPr>
              <a:t> </a:t>
            </a:r>
            <a:r>
              <a:rPr b="0" i="0" lang="en" sz="1000" u="none" cap="none" strike="noStrike">
                <a:solidFill>
                  <a:srgbClr val="C678DD"/>
                </a:solidFill>
                <a:highlight>
                  <a:srgbClr val="151515"/>
                </a:highlight>
                <a:latin typeface="Courier New"/>
                <a:ea typeface="Courier New"/>
                <a:cs typeface="Courier New"/>
                <a:sym typeface="Courier New"/>
              </a:rPr>
              <a:t>function</a:t>
            </a:r>
            <a:r>
              <a:rPr b="0" i="0" lang="en" sz="1000" u="none" cap="none" strike="noStrike">
                <a:solidFill>
                  <a:srgbClr val="ABB2BF"/>
                </a:solidFill>
                <a:highlight>
                  <a:srgbClr val="151515"/>
                </a:highlight>
                <a:latin typeface="Courier New"/>
                <a:ea typeface="Courier New"/>
                <a:cs typeface="Courier New"/>
                <a:sym typeface="Courier New"/>
              </a:rPr>
              <a:t>(r,</a:t>
            </a:r>
            <a:r>
              <a:rPr b="0" i="0" lang="en" sz="1000" u="none" cap="none" strike="noStrike">
                <a:solidFill>
                  <a:srgbClr val="999999"/>
                </a:solidFill>
                <a:highlight>
                  <a:srgbClr val="151515"/>
                </a:highlight>
                <a:latin typeface="Courier New"/>
                <a:ea typeface="Courier New"/>
                <a:cs typeface="Courier New"/>
                <a:sym typeface="Courier New"/>
              </a:rPr>
              <a:t> </a:t>
            </a:r>
            <a:r>
              <a:rPr b="0" i="0" lang="en" sz="1000" u="none" cap="none" strike="noStrike">
                <a:solidFill>
                  <a:srgbClr val="ABB2BF"/>
                </a:solidFill>
                <a:highlight>
                  <a:srgbClr val="151515"/>
                </a:highlight>
                <a:latin typeface="Courier New"/>
                <a:ea typeface="Courier New"/>
                <a:cs typeface="Courier New"/>
                <a:sym typeface="Courier New"/>
              </a:rPr>
              <a:t>t)</a:t>
            </a:r>
            <a:r>
              <a:rPr b="0" i="0" lang="en" sz="1000" u="none" cap="none" strike="noStrike">
                <a:solidFill>
                  <a:srgbClr val="999999"/>
                </a:solidFill>
                <a:highlight>
                  <a:srgbClr val="151515"/>
                </a:highlight>
                <a:latin typeface="Courier New"/>
                <a:ea typeface="Courier New"/>
                <a:cs typeface="Courier New"/>
                <a:sym typeface="Courier New"/>
              </a:rPr>
              <a:t> </a:t>
            </a:r>
            <a:r>
              <a:rPr b="0" i="0" lang="en" sz="1000" u="none" cap="none" strike="noStrike">
                <a:solidFill>
                  <a:srgbClr val="ABB2BF"/>
                </a:solidFill>
                <a:highlight>
                  <a:srgbClr val="151515"/>
                </a:highlight>
                <a:latin typeface="Courier New"/>
                <a:ea typeface="Courier New"/>
                <a:cs typeface="Courier New"/>
                <a:sym typeface="Courier New"/>
              </a:rPr>
              <a:t>{</a:t>
            </a:r>
            <a:endParaRPr b="0" i="0" sz="10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000"/>
              <a:buFont typeface="Arial"/>
              <a:buNone/>
            </a:pPr>
            <a:r>
              <a:rPr b="0" i="0" lang="en" sz="1000" u="none" cap="none" strike="noStrike">
                <a:solidFill>
                  <a:srgbClr val="999999"/>
                </a:solidFill>
                <a:highlight>
                  <a:srgbClr val="151515"/>
                </a:highlight>
                <a:latin typeface="Courier New"/>
                <a:ea typeface="Courier New"/>
                <a:cs typeface="Courier New"/>
                <a:sym typeface="Courier New"/>
              </a:rPr>
              <a:t> </a:t>
            </a:r>
            <a:r>
              <a:rPr b="0" i="0" lang="en" sz="1000" u="none" cap="none" strike="noStrike">
                <a:solidFill>
                  <a:srgbClr val="C678DD"/>
                </a:solidFill>
                <a:highlight>
                  <a:srgbClr val="151515"/>
                </a:highlight>
                <a:latin typeface="Courier New"/>
                <a:ea typeface="Courier New"/>
                <a:cs typeface="Courier New"/>
                <a:sym typeface="Courier New"/>
              </a:rPr>
              <a:t>return</a:t>
            </a:r>
            <a:r>
              <a:rPr b="0" i="0" lang="en" sz="1000" u="none" cap="none" strike="noStrike">
                <a:solidFill>
                  <a:srgbClr val="999999"/>
                </a:solidFill>
                <a:highlight>
                  <a:srgbClr val="151515"/>
                </a:highlight>
                <a:latin typeface="Courier New"/>
                <a:ea typeface="Courier New"/>
                <a:cs typeface="Courier New"/>
                <a:sym typeface="Courier New"/>
              </a:rPr>
              <a:t> </a:t>
            </a:r>
            <a:r>
              <a:rPr b="0" i="0" lang="en" sz="1000" u="none" cap="none" strike="noStrike">
                <a:solidFill>
                  <a:srgbClr val="D19A66"/>
                </a:solidFill>
                <a:highlight>
                  <a:srgbClr val="151515"/>
                </a:highlight>
                <a:latin typeface="Courier New"/>
                <a:ea typeface="Courier New"/>
                <a:cs typeface="Courier New"/>
                <a:sym typeface="Courier New"/>
              </a:rPr>
              <a:t>3.14</a:t>
            </a:r>
            <a:r>
              <a:rPr b="0" i="0" lang="en" sz="1000" u="none" cap="none" strike="noStrike">
                <a:solidFill>
                  <a:srgbClr val="999999"/>
                </a:solidFill>
                <a:highlight>
                  <a:srgbClr val="151515"/>
                </a:highlight>
                <a:latin typeface="Courier New"/>
                <a:ea typeface="Courier New"/>
                <a:cs typeface="Courier New"/>
                <a:sym typeface="Courier New"/>
              </a:rPr>
              <a:t> </a:t>
            </a:r>
            <a:r>
              <a:rPr b="0" i="0" lang="en" sz="1000" u="none" cap="none" strike="noStrike">
                <a:solidFill>
                  <a:srgbClr val="56B6C2"/>
                </a:solidFill>
                <a:highlight>
                  <a:srgbClr val="151515"/>
                </a:highlight>
                <a:latin typeface="Courier New"/>
                <a:ea typeface="Courier New"/>
                <a:cs typeface="Courier New"/>
                <a:sym typeface="Courier New"/>
              </a:rPr>
              <a:t>*</a:t>
            </a:r>
            <a:r>
              <a:rPr b="0" i="0" lang="en" sz="1000" u="none" cap="none" strike="noStrike">
                <a:solidFill>
                  <a:srgbClr val="999999"/>
                </a:solidFill>
                <a:highlight>
                  <a:srgbClr val="151515"/>
                </a:highlight>
                <a:latin typeface="Courier New"/>
                <a:ea typeface="Courier New"/>
                <a:cs typeface="Courier New"/>
                <a:sym typeface="Courier New"/>
              </a:rPr>
              <a:t> </a:t>
            </a:r>
            <a:r>
              <a:rPr b="0" i="0" lang="en" sz="1000" u="none" cap="none" strike="noStrike">
                <a:solidFill>
                  <a:srgbClr val="ABB2BF"/>
                </a:solidFill>
                <a:highlight>
                  <a:srgbClr val="151515"/>
                </a:highlight>
                <a:latin typeface="Courier New"/>
                <a:ea typeface="Courier New"/>
                <a:cs typeface="Courier New"/>
                <a:sym typeface="Courier New"/>
              </a:rPr>
              <a:t>r</a:t>
            </a:r>
            <a:r>
              <a:rPr b="0" i="0" lang="en" sz="1000" u="none" cap="none" strike="noStrike">
                <a:solidFill>
                  <a:srgbClr val="56B6C2"/>
                </a:solidFill>
                <a:highlight>
                  <a:srgbClr val="151515"/>
                </a:highlight>
                <a:latin typeface="Courier New"/>
                <a:ea typeface="Courier New"/>
                <a:cs typeface="Courier New"/>
                <a:sym typeface="Courier New"/>
              </a:rPr>
              <a:t>**</a:t>
            </a:r>
            <a:r>
              <a:rPr b="0" i="0" lang="en" sz="1000" u="none" cap="none" strike="noStrike">
                <a:solidFill>
                  <a:srgbClr val="D19A66"/>
                </a:solidFill>
                <a:highlight>
                  <a:srgbClr val="151515"/>
                </a:highlight>
                <a:latin typeface="Courier New"/>
                <a:ea typeface="Courier New"/>
                <a:cs typeface="Courier New"/>
                <a:sym typeface="Courier New"/>
              </a:rPr>
              <a:t>2</a:t>
            </a:r>
            <a:r>
              <a:rPr b="0" i="0" lang="en" sz="1000" u="none" cap="none" strike="noStrike">
                <a:solidFill>
                  <a:srgbClr val="999999"/>
                </a:solidFill>
                <a:highlight>
                  <a:srgbClr val="151515"/>
                </a:highlight>
                <a:latin typeface="Courier New"/>
                <a:ea typeface="Courier New"/>
                <a:cs typeface="Courier New"/>
                <a:sym typeface="Courier New"/>
              </a:rPr>
              <a:t> </a:t>
            </a:r>
            <a:r>
              <a:rPr b="0" i="0" lang="en" sz="1000" u="none" cap="none" strike="noStrike">
                <a:solidFill>
                  <a:srgbClr val="56B6C2"/>
                </a:solidFill>
                <a:highlight>
                  <a:srgbClr val="151515"/>
                </a:highlight>
                <a:latin typeface="Courier New"/>
                <a:ea typeface="Courier New"/>
                <a:cs typeface="Courier New"/>
                <a:sym typeface="Courier New"/>
              </a:rPr>
              <a:t>*</a:t>
            </a:r>
            <a:r>
              <a:rPr b="0" i="0" lang="en" sz="1000" u="none" cap="none" strike="noStrike">
                <a:solidFill>
                  <a:srgbClr val="999999"/>
                </a:solidFill>
                <a:highlight>
                  <a:srgbClr val="151515"/>
                </a:highlight>
                <a:latin typeface="Courier New"/>
                <a:ea typeface="Courier New"/>
                <a:cs typeface="Courier New"/>
                <a:sym typeface="Courier New"/>
              </a:rPr>
              <a:t> </a:t>
            </a:r>
            <a:r>
              <a:rPr b="0" i="0" lang="en" sz="1000" u="none" cap="none" strike="noStrike">
                <a:solidFill>
                  <a:srgbClr val="ABB2BF"/>
                </a:solidFill>
                <a:highlight>
                  <a:srgbClr val="151515"/>
                </a:highlight>
                <a:latin typeface="Courier New"/>
                <a:ea typeface="Courier New"/>
                <a:cs typeface="Courier New"/>
                <a:sym typeface="Courier New"/>
              </a:rPr>
              <a:t>t</a:t>
            </a:r>
            <a:endParaRPr b="0" i="0" sz="10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000"/>
              <a:buFont typeface="Arial"/>
              <a:buNone/>
            </a:pPr>
            <a:r>
              <a:rPr b="0" i="0" lang="en" sz="1000" u="none" cap="none" strike="noStrike">
                <a:solidFill>
                  <a:srgbClr val="ABB2BF"/>
                </a:solidFill>
                <a:highlight>
                  <a:srgbClr val="151515"/>
                </a:highlight>
                <a:latin typeface="Courier New"/>
                <a:ea typeface="Courier New"/>
                <a:cs typeface="Courier New"/>
                <a:sym typeface="Courier New"/>
              </a:rPr>
              <a:t>}</a:t>
            </a:r>
            <a:endParaRPr b="0" i="0" sz="1000" u="none" cap="none" strike="noStrike">
              <a:solidFill>
                <a:srgbClr val="999999"/>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000"/>
              <a:buFont typeface="Arial"/>
              <a:buNone/>
            </a:pPr>
            <a:r>
              <a:rPr b="0" i="0" lang="en" sz="1000" u="none" cap="none" strike="noStrike">
                <a:solidFill>
                  <a:srgbClr val="E5C07B"/>
                </a:solidFill>
                <a:highlight>
                  <a:srgbClr val="151515"/>
                </a:highlight>
                <a:latin typeface="Courier New"/>
                <a:ea typeface="Courier New"/>
                <a:cs typeface="Courier New"/>
                <a:sym typeface="Courier New"/>
              </a:rPr>
              <a:t>console</a:t>
            </a:r>
            <a:r>
              <a:rPr b="0" i="0" lang="en" sz="1000" u="none" cap="none" strike="noStrike">
                <a:solidFill>
                  <a:srgbClr val="ABB2BF"/>
                </a:solidFill>
                <a:highlight>
                  <a:srgbClr val="151515"/>
                </a:highlight>
                <a:latin typeface="Courier New"/>
                <a:ea typeface="Courier New"/>
                <a:cs typeface="Courier New"/>
                <a:sym typeface="Courier New"/>
              </a:rPr>
              <a:t>.</a:t>
            </a:r>
            <a:r>
              <a:rPr b="0" i="0" lang="en" sz="1000" u="none" cap="none" strike="noStrike">
                <a:solidFill>
                  <a:srgbClr val="56B6C2"/>
                </a:solidFill>
                <a:highlight>
                  <a:srgbClr val="151515"/>
                </a:highlight>
                <a:latin typeface="Courier New"/>
                <a:ea typeface="Courier New"/>
                <a:cs typeface="Courier New"/>
                <a:sym typeface="Courier New"/>
              </a:rPr>
              <a:t>log</a:t>
            </a:r>
            <a:r>
              <a:rPr b="0" i="0" lang="en" sz="1000" u="none" cap="none" strike="noStrike">
                <a:solidFill>
                  <a:srgbClr val="ABB2BF"/>
                </a:solidFill>
                <a:highlight>
                  <a:srgbClr val="151515"/>
                </a:highlight>
                <a:latin typeface="Courier New"/>
                <a:ea typeface="Courier New"/>
                <a:cs typeface="Courier New"/>
                <a:sym typeface="Courier New"/>
              </a:rPr>
              <a:t>(</a:t>
            </a:r>
            <a:r>
              <a:rPr b="0" i="0" lang="en" sz="1000" u="none" cap="none" strike="noStrike">
                <a:solidFill>
                  <a:srgbClr val="98C379"/>
                </a:solidFill>
                <a:highlight>
                  <a:srgbClr val="151515"/>
                </a:highlight>
                <a:latin typeface="Courier New"/>
                <a:ea typeface="Courier New"/>
                <a:cs typeface="Courier New"/>
                <a:sym typeface="Courier New"/>
              </a:rPr>
              <a:t>'Volume Tabung:'</a:t>
            </a:r>
            <a:r>
              <a:rPr b="0" i="0" lang="en" sz="1000" u="none" cap="none" strike="noStrike">
                <a:solidFill>
                  <a:srgbClr val="ABB2BF"/>
                </a:solidFill>
                <a:highlight>
                  <a:srgbClr val="151515"/>
                </a:highlight>
                <a:latin typeface="Courier New"/>
                <a:ea typeface="Courier New"/>
                <a:cs typeface="Courier New"/>
                <a:sym typeface="Courier New"/>
              </a:rPr>
              <a:t>,</a:t>
            </a:r>
            <a:r>
              <a:rPr b="0" i="0" lang="en" sz="1000" u="none" cap="none" strike="noStrike">
                <a:solidFill>
                  <a:srgbClr val="61AFEF"/>
                </a:solidFill>
                <a:highlight>
                  <a:srgbClr val="151515"/>
                </a:highlight>
                <a:latin typeface="Courier New"/>
                <a:ea typeface="Courier New"/>
                <a:cs typeface="Courier New"/>
                <a:sym typeface="Courier New"/>
              </a:rPr>
              <a:t>volTabung</a:t>
            </a:r>
            <a:r>
              <a:rPr b="0" i="0" lang="en" sz="1000" u="none" cap="none" strike="noStrike">
                <a:solidFill>
                  <a:srgbClr val="ABB2BF"/>
                </a:solidFill>
                <a:highlight>
                  <a:srgbClr val="151515"/>
                </a:highlight>
                <a:latin typeface="Courier New"/>
                <a:ea typeface="Courier New"/>
                <a:cs typeface="Courier New"/>
                <a:sym typeface="Courier New"/>
              </a:rPr>
              <a:t>(</a:t>
            </a:r>
            <a:r>
              <a:rPr b="0" i="0" lang="en" sz="1000" u="none" cap="none" strike="noStrike">
                <a:solidFill>
                  <a:srgbClr val="D19A66"/>
                </a:solidFill>
                <a:highlight>
                  <a:srgbClr val="151515"/>
                </a:highlight>
                <a:latin typeface="Courier New"/>
                <a:ea typeface="Courier New"/>
                <a:cs typeface="Courier New"/>
                <a:sym typeface="Courier New"/>
              </a:rPr>
              <a:t>10</a:t>
            </a:r>
            <a:r>
              <a:rPr b="0" i="0" lang="en" sz="1000" u="none" cap="none" strike="noStrike">
                <a:solidFill>
                  <a:srgbClr val="ABB2BF"/>
                </a:solidFill>
                <a:highlight>
                  <a:srgbClr val="151515"/>
                </a:highlight>
                <a:latin typeface="Courier New"/>
                <a:ea typeface="Courier New"/>
                <a:cs typeface="Courier New"/>
                <a:sym typeface="Courier New"/>
              </a:rPr>
              <a:t>,</a:t>
            </a:r>
            <a:r>
              <a:rPr b="0" i="0" lang="en" sz="1000" u="none" cap="none" strike="noStrike">
                <a:solidFill>
                  <a:srgbClr val="999999"/>
                </a:solidFill>
                <a:highlight>
                  <a:srgbClr val="151515"/>
                </a:highlight>
                <a:latin typeface="Courier New"/>
                <a:ea typeface="Courier New"/>
                <a:cs typeface="Courier New"/>
                <a:sym typeface="Courier New"/>
              </a:rPr>
              <a:t> </a:t>
            </a:r>
            <a:r>
              <a:rPr b="0" i="0" lang="en" sz="1000" u="none" cap="none" strike="noStrike">
                <a:solidFill>
                  <a:srgbClr val="D19A66"/>
                </a:solidFill>
                <a:highlight>
                  <a:srgbClr val="151515"/>
                </a:highlight>
                <a:latin typeface="Courier New"/>
                <a:ea typeface="Courier New"/>
                <a:cs typeface="Courier New"/>
                <a:sym typeface="Courier New"/>
              </a:rPr>
              <a:t>4</a:t>
            </a:r>
            <a:r>
              <a:rPr b="0" i="0" lang="en" sz="1000" u="none" cap="none" strike="noStrike">
                <a:solidFill>
                  <a:srgbClr val="ABB2BF"/>
                </a:solidFill>
                <a:highlight>
                  <a:srgbClr val="151515"/>
                </a:highlight>
                <a:latin typeface="Courier New"/>
                <a:ea typeface="Courier New"/>
                <a:cs typeface="Courier New"/>
                <a:sym typeface="Courier New"/>
              </a:rPr>
              <a:t>))</a:t>
            </a:r>
            <a:r>
              <a:rPr b="0" i="0" lang="en" sz="1000" u="none" cap="none" strike="noStrike">
                <a:solidFill>
                  <a:srgbClr val="999999"/>
                </a:solidFill>
                <a:highlight>
                  <a:srgbClr val="151515"/>
                </a:highlight>
                <a:latin typeface="Courier New"/>
                <a:ea typeface="Courier New"/>
                <a:cs typeface="Courier New"/>
                <a:sym typeface="Courier New"/>
              </a:rPr>
              <a:t> </a:t>
            </a:r>
            <a:br>
              <a:rPr b="0" i="0" lang="en" sz="1000" u="none" cap="none" strike="noStrike">
                <a:solidFill>
                  <a:srgbClr val="999999"/>
                </a:solidFill>
                <a:highlight>
                  <a:srgbClr val="151515"/>
                </a:highlight>
                <a:latin typeface="Courier New"/>
                <a:ea typeface="Courier New"/>
                <a:cs typeface="Courier New"/>
                <a:sym typeface="Courier New"/>
              </a:rPr>
            </a:br>
            <a:r>
              <a:rPr b="0" i="1" lang="en" sz="1000" u="none" cap="none" strike="noStrike">
                <a:solidFill>
                  <a:srgbClr val="5C6370"/>
                </a:solidFill>
                <a:highlight>
                  <a:srgbClr val="151515"/>
                </a:highlight>
                <a:latin typeface="Courier New"/>
                <a:ea typeface="Courier New"/>
                <a:cs typeface="Courier New"/>
                <a:sym typeface="Courier New"/>
              </a:rPr>
              <a:t>// Volume Tabung: 1256</a:t>
            </a:r>
            <a:endParaRPr b="0" i="1" sz="10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000"/>
              <a:buFont typeface="Arial"/>
              <a:buNone/>
            </a:pPr>
            <a:r>
              <a:t/>
            </a:r>
            <a:endParaRPr b="0" i="0" sz="1000" u="none" cap="none" strike="noStrike">
              <a:solidFill>
                <a:srgbClr val="999999"/>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000"/>
              <a:buFont typeface="Arial"/>
              <a:buNone/>
            </a:pPr>
            <a:r>
              <a:rPr b="0" i="1" lang="en" sz="1000" u="none" cap="none" strike="noStrike">
                <a:solidFill>
                  <a:srgbClr val="5C6370"/>
                </a:solidFill>
                <a:highlight>
                  <a:srgbClr val="151515"/>
                </a:highlight>
                <a:latin typeface="Courier New"/>
                <a:ea typeface="Courier New"/>
                <a:cs typeface="Courier New"/>
                <a:sym typeface="Courier New"/>
              </a:rPr>
              <a:t>// Arrow Function (ES6) </a:t>
            </a:r>
            <a:endParaRPr b="0" i="1" sz="10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000"/>
              <a:buFont typeface="Arial"/>
              <a:buNone/>
            </a:pPr>
            <a:r>
              <a:rPr b="0" i="0" lang="en" sz="1000" u="none" cap="none" strike="noStrike">
                <a:solidFill>
                  <a:srgbClr val="C678DD"/>
                </a:solidFill>
                <a:highlight>
                  <a:srgbClr val="151515"/>
                </a:highlight>
                <a:latin typeface="Courier New"/>
                <a:ea typeface="Courier New"/>
                <a:cs typeface="Courier New"/>
                <a:sym typeface="Courier New"/>
              </a:rPr>
              <a:t>const</a:t>
            </a:r>
            <a:r>
              <a:rPr b="0" i="0" lang="en" sz="1000" u="none" cap="none" strike="noStrike">
                <a:solidFill>
                  <a:srgbClr val="999999"/>
                </a:solidFill>
                <a:highlight>
                  <a:srgbClr val="151515"/>
                </a:highlight>
                <a:latin typeface="Courier New"/>
                <a:ea typeface="Courier New"/>
                <a:cs typeface="Courier New"/>
                <a:sym typeface="Courier New"/>
              </a:rPr>
              <a:t> </a:t>
            </a:r>
            <a:r>
              <a:rPr b="0" i="0" lang="en" sz="1000" u="none" cap="none" strike="noStrike">
                <a:solidFill>
                  <a:srgbClr val="61AFEF"/>
                </a:solidFill>
                <a:highlight>
                  <a:srgbClr val="151515"/>
                </a:highlight>
                <a:latin typeface="Courier New"/>
                <a:ea typeface="Courier New"/>
                <a:cs typeface="Courier New"/>
                <a:sym typeface="Courier New"/>
              </a:rPr>
              <a:t>volTabung</a:t>
            </a:r>
            <a:r>
              <a:rPr b="0" i="0" lang="en" sz="1000" u="none" cap="none" strike="noStrike">
                <a:solidFill>
                  <a:srgbClr val="999999"/>
                </a:solidFill>
                <a:highlight>
                  <a:srgbClr val="151515"/>
                </a:highlight>
                <a:latin typeface="Courier New"/>
                <a:ea typeface="Courier New"/>
                <a:cs typeface="Courier New"/>
                <a:sym typeface="Courier New"/>
              </a:rPr>
              <a:t> </a:t>
            </a:r>
            <a:r>
              <a:rPr b="0" i="0" lang="en" sz="1000" u="none" cap="none" strike="noStrike">
                <a:solidFill>
                  <a:srgbClr val="56B6C2"/>
                </a:solidFill>
                <a:highlight>
                  <a:srgbClr val="151515"/>
                </a:highlight>
                <a:latin typeface="Courier New"/>
                <a:ea typeface="Courier New"/>
                <a:cs typeface="Courier New"/>
                <a:sym typeface="Courier New"/>
              </a:rPr>
              <a:t>=</a:t>
            </a:r>
            <a:r>
              <a:rPr b="0" i="0" lang="en" sz="1000" u="none" cap="none" strike="noStrike">
                <a:solidFill>
                  <a:srgbClr val="999999"/>
                </a:solidFill>
                <a:highlight>
                  <a:srgbClr val="151515"/>
                </a:highlight>
                <a:latin typeface="Courier New"/>
                <a:ea typeface="Courier New"/>
                <a:cs typeface="Courier New"/>
                <a:sym typeface="Courier New"/>
              </a:rPr>
              <a:t> </a:t>
            </a:r>
            <a:r>
              <a:rPr b="0" i="0" lang="en" sz="1000" u="none" cap="none" strike="noStrike">
                <a:solidFill>
                  <a:srgbClr val="ABB2BF"/>
                </a:solidFill>
                <a:highlight>
                  <a:srgbClr val="151515"/>
                </a:highlight>
                <a:latin typeface="Courier New"/>
                <a:ea typeface="Courier New"/>
                <a:cs typeface="Courier New"/>
                <a:sym typeface="Courier New"/>
              </a:rPr>
              <a:t>(r,</a:t>
            </a:r>
            <a:r>
              <a:rPr b="0" i="0" lang="en" sz="1000" u="none" cap="none" strike="noStrike">
                <a:solidFill>
                  <a:srgbClr val="999999"/>
                </a:solidFill>
                <a:highlight>
                  <a:srgbClr val="151515"/>
                </a:highlight>
                <a:latin typeface="Courier New"/>
                <a:ea typeface="Courier New"/>
                <a:cs typeface="Courier New"/>
                <a:sym typeface="Courier New"/>
              </a:rPr>
              <a:t> </a:t>
            </a:r>
            <a:r>
              <a:rPr b="0" i="0" lang="en" sz="1000" u="none" cap="none" strike="noStrike">
                <a:solidFill>
                  <a:srgbClr val="ABB2BF"/>
                </a:solidFill>
                <a:highlight>
                  <a:srgbClr val="151515"/>
                </a:highlight>
                <a:latin typeface="Courier New"/>
                <a:ea typeface="Courier New"/>
                <a:cs typeface="Courier New"/>
                <a:sym typeface="Courier New"/>
              </a:rPr>
              <a:t>t)</a:t>
            </a:r>
            <a:r>
              <a:rPr b="0" i="0" lang="en" sz="1000" u="none" cap="none" strike="noStrike">
                <a:solidFill>
                  <a:srgbClr val="999999"/>
                </a:solidFill>
                <a:highlight>
                  <a:srgbClr val="151515"/>
                </a:highlight>
                <a:latin typeface="Courier New"/>
                <a:ea typeface="Courier New"/>
                <a:cs typeface="Courier New"/>
                <a:sym typeface="Courier New"/>
              </a:rPr>
              <a:t> </a:t>
            </a:r>
            <a:r>
              <a:rPr b="0" i="0" lang="en" sz="1000" u="none" cap="none" strike="noStrike">
                <a:solidFill>
                  <a:srgbClr val="C678DD"/>
                </a:solidFill>
                <a:highlight>
                  <a:srgbClr val="151515"/>
                </a:highlight>
                <a:latin typeface="Courier New"/>
                <a:ea typeface="Courier New"/>
                <a:cs typeface="Courier New"/>
                <a:sym typeface="Courier New"/>
              </a:rPr>
              <a:t>=&gt;</a:t>
            </a:r>
            <a:r>
              <a:rPr b="0" i="0" lang="en" sz="1000" u="none" cap="none" strike="noStrike">
                <a:solidFill>
                  <a:srgbClr val="999999"/>
                </a:solidFill>
                <a:highlight>
                  <a:srgbClr val="151515"/>
                </a:highlight>
                <a:latin typeface="Courier New"/>
                <a:ea typeface="Courier New"/>
                <a:cs typeface="Courier New"/>
                <a:sym typeface="Courier New"/>
              </a:rPr>
              <a:t> </a:t>
            </a:r>
            <a:r>
              <a:rPr b="0" i="0" lang="en" sz="1000" u="none" cap="none" strike="noStrike">
                <a:solidFill>
                  <a:srgbClr val="D19A66"/>
                </a:solidFill>
                <a:highlight>
                  <a:srgbClr val="151515"/>
                </a:highlight>
                <a:latin typeface="Courier New"/>
                <a:ea typeface="Courier New"/>
                <a:cs typeface="Courier New"/>
                <a:sym typeface="Courier New"/>
              </a:rPr>
              <a:t>3.14</a:t>
            </a:r>
            <a:r>
              <a:rPr b="0" i="0" lang="en" sz="1000" u="none" cap="none" strike="noStrike">
                <a:solidFill>
                  <a:srgbClr val="999999"/>
                </a:solidFill>
                <a:highlight>
                  <a:srgbClr val="151515"/>
                </a:highlight>
                <a:latin typeface="Courier New"/>
                <a:ea typeface="Courier New"/>
                <a:cs typeface="Courier New"/>
                <a:sym typeface="Courier New"/>
              </a:rPr>
              <a:t> </a:t>
            </a:r>
            <a:r>
              <a:rPr b="0" i="0" lang="en" sz="1000" u="none" cap="none" strike="noStrike">
                <a:solidFill>
                  <a:srgbClr val="56B6C2"/>
                </a:solidFill>
                <a:highlight>
                  <a:srgbClr val="151515"/>
                </a:highlight>
                <a:latin typeface="Courier New"/>
                <a:ea typeface="Courier New"/>
                <a:cs typeface="Courier New"/>
                <a:sym typeface="Courier New"/>
              </a:rPr>
              <a:t>*</a:t>
            </a:r>
            <a:r>
              <a:rPr b="0" i="0" lang="en" sz="1000" u="none" cap="none" strike="noStrike">
                <a:solidFill>
                  <a:srgbClr val="999999"/>
                </a:solidFill>
                <a:highlight>
                  <a:srgbClr val="151515"/>
                </a:highlight>
                <a:latin typeface="Courier New"/>
                <a:ea typeface="Courier New"/>
                <a:cs typeface="Courier New"/>
                <a:sym typeface="Courier New"/>
              </a:rPr>
              <a:t> </a:t>
            </a:r>
            <a:r>
              <a:rPr b="0" i="0" lang="en" sz="1000" u="none" cap="none" strike="noStrike">
                <a:solidFill>
                  <a:srgbClr val="ABB2BF"/>
                </a:solidFill>
                <a:highlight>
                  <a:srgbClr val="151515"/>
                </a:highlight>
                <a:latin typeface="Courier New"/>
                <a:ea typeface="Courier New"/>
                <a:cs typeface="Courier New"/>
                <a:sym typeface="Courier New"/>
              </a:rPr>
              <a:t>r</a:t>
            </a:r>
            <a:r>
              <a:rPr b="0" i="0" lang="en" sz="1000" u="none" cap="none" strike="noStrike">
                <a:solidFill>
                  <a:srgbClr val="56B6C2"/>
                </a:solidFill>
                <a:highlight>
                  <a:srgbClr val="151515"/>
                </a:highlight>
                <a:latin typeface="Courier New"/>
                <a:ea typeface="Courier New"/>
                <a:cs typeface="Courier New"/>
                <a:sym typeface="Courier New"/>
              </a:rPr>
              <a:t>**</a:t>
            </a:r>
            <a:r>
              <a:rPr b="0" i="0" lang="en" sz="1000" u="none" cap="none" strike="noStrike">
                <a:solidFill>
                  <a:srgbClr val="D19A66"/>
                </a:solidFill>
                <a:highlight>
                  <a:srgbClr val="151515"/>
                </a:highlight>
                <a:latin typeface="Courier New"/>
                <a:ea typeface="Courier New"/>
                <a:cs typeface="Courier New"/>
                <a:sym typeface="Courier New"/>
              </a:rPr>
              <a:t>2</a:t>
            </a:r>
            <a:r>
              <a:rPr b="0" i="0" lang="en" sz="1000" u="none" cap="none" strike="noStrike">
                <a:solidFill>
                  <a:srgbClr val="999999"/>
                </a:solidFill>
                <a:highlight>
                  <a:srgbClr val="151515"/>
                </a:highlight>
                <a:latin typeface="Courier New"/>
                <a:ea typeface="Courier New"/>
                <a:cs typeface="Courier New"/>
                <a:sym typeface="Courier New"/>
              </a:rPr>
              <a:t> </a:t>
            </a:r>
            <a:r>
              <a:rPr b="0" i="0" lang="en" sz="1000" u="none" cap="none" strike="noStrike">
                <a:solidFill>
                  <a:srgbClr val="56B6C2"/>
                </a:solidFill>
                <a:highlight>
                  <a:srgbClr val="151515"/>
                </a:highlight>
                <a:latin typeface="Courier New"/>
                <a:ea typeface="Courier New"/>
                <a:cs typeface="Courier New"/>
                <a:sym typeface="Courier New"/>
              </a:rPr>
              <a:t>*</a:t>
            </a:r>
            <a:r>
              <a:rPr b="0" i="0" lang="en" sz="1000" u="none" cap="none" strike="noStrike">
                <a:solidFill>
                  <a:srgbClr val="999999"/>
                </a:solidFill>
                <a:highlight>
                  <a:srgbClr val="151515"/>
                </a:highlight>
                <a:latin typeface="Courier New"/>
                <a:ea typeface="Courier New"/>
                <a:cs typeface="Courier New"/>
                <a:sym typeface="Courier New"/>
              </a:rPr>
              <a:t> </a:t>
            </a:r>
            <a:r>
              <a:rPr b="0" i="0" lang="en" sz="1000" u="none" cap="none" strike="noStrike">
                <a:solidFill>
                  <a:srgbClr val="ABB2BF"/>
                </a:solidFill>
                <a:highlight>
                  <a:srgbClr val="151515"/>
                </a:highlight>
                <a:latin typeface="Courier New"/>
                <a:ea typeface="Courier New"/>
                <a:cs typeface="Courier New"/>
                <a:sym typeface="Courier New"/>
              </a:rPr>
              <a:t>t</a:t>
            </a:r>
            <a:endParaRPr b="0" i="0" sz="1000" u="none" cap="none" strike="noStrike">
              <a:solidFill>
                <a:srgbClr val="999999"/>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000"/>
              <a:buFont typeface="Arial"/>
              <a:buNone/>
            </a:pPr>
            <a:r>
              <a:rPr b="0" i="0" lang="en" sz="1000" u="none" cap="none" strike="noStrike">
                <a:solidFill>
                  <a:srgbClr val="E5C07B"/>
                </a:solidFill>
                <a:highlight>
                  <a:srgbClr val="151515"/>
                </a:highlight>
                <a:latin typeface="Courier New"/>
                <a:ea typeface="Courier New"/>
                <a:cs typeface="Courier New"/>
                <a:sym typeface="Courier New"/>
              </a:rPr>
              <a:t>console</a:t>
            </a:r>
            <a:r>
              <a:rPr b="0" i="0" lang="en" sz="1000" u="none" cap="none" strike="noStrike">
                <a:solidFill>
                  <a:srgbClr val="ABB2BF"/>
                </a:solidFill>
                <a:highlight>
                  <a:srgbClr val="151515"/>
                </a:highlight>
                <a:latin typeface="Courier New"/>
                <a:ea typeface="Courier New"/>
                <a:cs typeface="Courier New"/>
                <a:sym typeface="Courier New"/>
              </a:rPr>
              <a:t>.</a:t>
            </a:r>
            <a:r>
              <a:rPr b="0" i="0" lang="en" sz="1000" u="none" cap="none" strike="noStrike">
                <a:solidFill>
                  <a:srgbClr val="56B6C2"/>
                </a:solidFill>
                <a:highlight>
                  <a:srgbClr val="151515"/>
                </a:highlight>
                <a:latin typeface="Courier New"/>
                <a:ea typeface="Courier New"/>
                <a:cs typeface="Courier New"/>
                <a:sym typeface="Courier New"/>
              </a:rPr>
              <a:t>log</a:t>
            </a:r>
            <a:r>
              <a:rPr b="0" i="0" lang="en" sz="1000" u="none" cap="none" strike="noStrike">
                <a:solidFill>
                  <a:srgbClr val="ABB2BF"/>
                </a:solidFill>
                <a:highlight>
                  <a:srgbClr val="151515"/>
                </a:highlight>
                <a:latin typeface="Courier New"/>
                <a:ea typeface="Courier New"/>
                <a:cs typeface="Courier New"/>
                <a:sym typeface="Courier New"/>
              </a:rPr>
              <a:t>(</a:t>
            </a:r>
            <a:r>
              <a:rPr b="0" i="0" lang="en" sz="1000" u="none" cap="none" strike="noStrike">
                <a:solidFill>
                  <a:srgbClr val="98C379"/>
                </a:solidFill>
                <a:highlight>
                  <a:srgbClr val="151515"/>
                </a:highlight>
                <a:latin typeface="Courier New"/>
                <a:ea typeface="Courier New"/>
                <a:cs typeface="Courier New"/>
                <a:sym typeface="Courier New"/>
              </a:rPr>
              <a:t>'Volume Tabung:'</a:t>
            </a:r>
            <a:r>
              <a:rPr b="0" i="0" lang="en" sz="1000" u="none" cap="none" strike="noStrike">
                <a:solidFill>
                  <a:srgbClr val="ABB2BF"/>
                </a:solidFill>
                <a:highlight>
                  <a:srgbClr val="151515"/>
                </a:highlight>
                <a:latin typeface="Courier New"/>
                <a:ea typeface="Courier New"/>
                <a:cs typeface="Courier New"/>
                <a:sym typeface="Courier New"/>
              </a:rPr>
              <a:t>,</a:t>
            </a:r>
            <a:r>
              <a:rPr b="0" i="0" lang="en" sz="1000" u="none" cap="none" strike="noStrike">
                <a:solidFill>
                  <a:srgbClr val="61AFEF"/>
                </a:solidFill>
                <a:highlight>
                  <a:srgbClr val="151515"/>
                </a:highlight>
                <a:latin typeface="Courier New"/>
                <a:ea typeface="Courier New"/>
                <a:cs typeface="Courier New"/>
                <a:sym typeface="Courier New"/>
              </a:rPr>
              <a:t>volTabung</a:t>
            </a:r>
            <a:r>
              <a:rPr b="0" i="0" lang="en" sz="1000" u="none" cap="none" strike="noStrike">
                <a:solidFill>
                  <a:srgbClr val="ABB2BF"/>
                </a:solidFill>
                <a:highlight>
                  <a:srgbClr val="151515"/>
                </a:highlight>
                <a:latin typeface="Courier New"/>
                <a:ea typeface="Courier New"/>
                <a:cs typeface="Courier New"/>
                <a:sym typeface="Courier New"/>
              </a:rPr>
              <a:t>(</a:t>
            </a:r>
            <a:r>
              <a:rPr b="0" i="0" lang="en" sz="1000" u="none" cap="none" strike="noStrike">
                <a:solidFill>
                  <a:srgbClr val="D19A66"/>
                </a:solidFill>
                <a:highlight>
                  <a:srgbClr val="151515"/>
                </a:highlight>
                <a:latin typeface="Courier New"/>
                <a:ea typeface="Courier New"/>
                <a:cs typeface="Courier New"/>
                <a:sym typeface="Courier New"/>
              </a:rPr>
              <a:t>10</a:t>
            </a:r>
            <a:r>
              <a:rPr b="0" i="0" lang="en" sz="1000" u="none" cap="none" strike="noStrike">
                <a:solidFill>
                  <a:srgbClr val="ABB2BF"/>
                </a:solidFill>
                <a:highlight>
                  <a:srgbClr val="151515"/>
                </a:highlight>
                <a:latin typeface="Courier New"/>
                <a:ea typeface="Courier New"/>
                <a:cs typeface="Courier New"/>
                <a:sym typeface="Courier New"/>
              </a:rPr>
              <a:t>,</a:t>
            </a:r>
            <a:r>
              <a:rPr b="0" i="0" lang="en" sz="1000" u="none" cap="none" strike="noStrike">
                <a:solidFill>
                  <a:srgbClr val="999999"/>
                </a:solidFill>
                <a:highlight>
                  <a:srgbClr val="151515"/>
                </a:highlight>
                <a:latin typeface="Courier New"/>
                <a:ea typeface="Courier New"/>
                <a:cs typeface="Courier New"/>
                <a:sym typeface="Courier New"/>
              </a:rPr>
              <a:t> </a:t>
            </a:r>
            <a:r>
              <a:rPr b="0" i="0" lang="en" sz="1000" u="none" cap="none" strike="noStrike">
                <a:solidFill>
                  <a:srgbClr val="D19A66"/>
                </a:solidFill>
                <a:highlight>
                  <a:srgbClr val="151515"/>
                </a:highlight>
                <a:latin typeface="Courier New"/>
                <a:ea typeface="Courier New"/>
                <a:cs typeface="Courier New"/>
                <a:sym typeface="Courier New"/>
              </a:rPr>
              <a:t>4</a:t>
            </a:r>
            <a:r>
              <a:rPr b="0" i="0" lang="en" sz="1000" u="none" cap="none" strike="noStrike">
                <a:solidFill>
                  <a:srgbClr val="ABB2BF"/>
                </a:solidFill>
                <a:highlight>
                  <a:srgbClr val="151515"/>
                </a:highlight>
                <a:latin typeface="Courier New"/>
                <a:ea typeface="Courier New"/>
                <a:cs typeface="Courier New"/>
                <a:sym typeface="Courier New"/>
              </a:rPr>
              <a:t>))</a:t>
            </a:r>
            <a:r>
              <a:rPr b="0" i="0" lang="en" sz="1000" u="none" cap="none" strike="noStrike">
                <a:solidFill>
                  <a:srgbClr val="999999"/>
                </a:solidFill>
                <a:highlight>
                  <a:srgbClr val="151515"/>
                </a:highlight>
                <a:latin typeface="Courier New"/>
                <a:ea typeface="Courier New"/>
                <a:cs typeface="Courier New"/>
                <a:sym typeface="Courier New"/>
              </a:rPr>
              <a:t> </a:t>
            </a:r>
            <a:br>
              <a:rPr b="0" i="0" lang="en" sz="1000" u="none" cap="none" strike="noStrike">
                <a:solidFill>
                  <a:srgbClr val="999999"/>
                </a:solidFill>
                <a:highlight>
                  <a:srgbClr val="151515"/>
                </a:highlight>
                <a:latin typeface="Courier New"/>
                <a:ea typeface="Courier New"/>
                <a:cs typeface="Courier New"/>
                <a:sym typeface="Courier New"/>
              </a:rPr>
            </a:br>
            <a:r>
              <a:rPr b="0" i="1" lang="en" sz="1000" u="none" cap="none" strike="noStrike">
                <a:solidFill>
                  <a:srgbClr val="5C6370"/>
                </a:solidFill>
                <a:highlight>
                  <a:srgbClr val="151515"/>
                </a:highlight>
                <a:latin typeface="Courier New"/>
                <a:ea typeface="Courier New"/>
                <a:cs typeface="Courier New"/>
                <a:sym typeface="Courier New"/>
              </a:rPr>
              <a:t>// Volume Tabung: 1256</a:t>
            </a:r>
            <a:endParaRPr b="0" i="1" sz="1000" u="none" cap="none" strike="noStrike">
              <a:solidFill>
                <a:srgbClr val="5C6370"/>
              </a:solidFill>
              <a:highlight>
                <a:srgbClr val="151515"/>
              </a:highlight>
              <a:latin typeface="Courier New"/>
              <a:ea typeface="Courier New"/>
              <a:cs typeface="Courier New"/>
              <a:sym typeface="Courier New"/>
            </a:endParaRPr>
          </a:p>
        </p:txBody>
      </p:sp>
      <p:sp>
        <p:nvSpPr>
          <p:cNvPr id="585" name="Google Shape;585;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89" name="Shape 589"/>
        <p:cNvGrpSpPr/>
        <p:nvPr/>
      </p:nvGrpSpPr>
      <p:grpSpPr>
        <a:xfrm>
          <a:off x="0" y="0"/>
          <a:ext cx="0" cy="0"/>
          <a:chOff x="0" y="0"/>
          <a:chExt cx="0" cy="0"/>
        </a:xfrm>
      </p:grpSpPr>
      <p:pic>
        <p:nvPicPr>
          <p:cNvPr id="590" name="Google Shape;590;p15"/>
          <p:cNvPicPr preferRelativeResize="0"/>
          <p:nvPr/>
        </p:nvPicPr>
        <p:blipFill rotWithShape="1">
          <a:blip r:embed="rId3">
            <a:alphaModFix/>
          </a:blip>
          <a:srcRect b="0" l="0" r="0" t="0"/>
          <a:stretch/>
        </p:blipFill>
        <p:spPr>
          <a:xfrm>
            <a:off x="4239017" y="1126100"/>
            <a:ext cx="4904983" cy="3526025"/>
          </a:xfrm>
          <a:prstGeom prst="rect">
            <a:avLst/>
          </a:prstGeom>
          <a:noFill/>
          <a:ln>
            <a:noFill/>
          </a:ln>
        </p:spPr>
      </p:pic>
      <p:sp>
        <p:nvSpPr>
          <p:cNvPr id="591" name="Google Shape;591;p15"/>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92" name="Google Shape;592;p15"/>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93" name="Google Shape;593;p15"/>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94" name="Google Shape;594;p15"/>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95" name="Google Shape;595;p15"/>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Penggunaan Function, Class, Method : Function</a:t>
            </a:r>
            <a:endParaRPr b="1" i="0" sz="1200" u="none" cap="none" strike="noStrike">
              <a:solidFill>
                <a:schemeClr val="lt1"/>
              </a:solidFill>
              <a:latin typeface="Montserrat"/>
              <a:ea typeface="Montserrat"/>
              <a:cs typeface="Montserrat"/>
              <a:sym typeface="Montserrat"/>
            </a:endParaRPr>
          </a:p>
        </p:txBody>
      </p:sp>
      <p:sp>
        <p:nvSpPr>
          <p:cNvPr id="596" name="Google Shape;596;p15"/>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97" name="Google Shape;597;p15"/>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598" name="Google Shape;598;p15"/>
          <p:cNvPicPr preferRelativeResize="0"/>
          <p:nvPr/>
        </p:nvPicPr>
        <p:blipFill rotWithShape="1">
          <a:blip r:embed="rId4">
            <a:alphaModFix/>
          </a:blip>
          <a:srcRect b="0" l="0" r="0" t="0"/>
          <a:stretch/>
        </p:blipFill>
        <p:spPr>
          <a:xfrm>
            <a:off x="8535950" y="105991"/>
            <a:ext cx="463928" cy="463928"/>
          </a:xfrm>
          <a:prstGeom prst="rect">
            <a:avLst/>
          </a:prstGeom>
          <a:noFill/>
          <a:ln>
            <a:noFill/>
          </a:ln>
        </p:spPr>
      </p:pic>
      <p:sp>
        <p:nvSpPr>
          <p:cNvPr id="599" name="Google Shape;599;p15"/>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00" name="Google Shape;600;p15"/>
          <p:cNvSpPr txBox="1"/>
          <p:nvPr/>
        </p:nvSpPr>
        <p:spPr>
          <a:xfrm>
            <a:off x="436075" y="1277900"/>
            <a:ext cx="3796500" cy="30663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1000"/>
              </a:spcBef>
              <a:spcAft>
                <a:spcPts val="0"/>
              </a:spcAft>
              <a:buClr>
                <a:srgbClr val="000000"/>
              </a:buClr>
              <a:buSzPts val="1400"/>
              <a:buFont typeface="Arial"/>
              <a:buNone/>
            </a:pPr>
            <a:r>
              <a:rPr b="0" i="0" lang="en" sz="1000" u="none" cap="none" strike="noStrike">
                <a:solidFill>
                  <a:schemeClr val="dk1"/>
                </a:solidFill>
                <a:latin typeface="Montserrat"/>
                <a:ea typeface="Montserrat"/>
                <a:cs typeface="Montserrat"/>
                <a:sym typeface="Montserrat"/>
              </a:rPr>
              <a:t>Ada yang menarik lagi nih mengenai fungsi! </a:t>
            </a:r>
            <a:endParaRPr b="0" i="0" sz="10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1000"/>
              </a:spcBef>
              <a:spcAft>
                <a:spcPts val="0"/>
              </a:spcAft>
              <a:buClr>
                <a:srgbClr val="000000"/>
              </a:buClr>
              <a:buSzPts val="1400"/>
              <a:buFont typeface="Arial"/>
              <a:buNone/>
            </a:pPr>
            <a:r>
              <a:rPr b="1" i="0" lang="en" sz="1000" u="none" cap="none" strike="noStrike">
                <a:solidFill>
                  <a:schemeClr val="dk1"/>
                </a:solidFill>
                <a:latin typeface="Montserrat"/>
                <a:ea typeface="Montserrat"/>
                <a:cs typeface="Montserrat"/>
                <a:sym typeface="Montserrat"/>
              </a:rPr>
              <a:t>Fungsi juga bisa nerima fungsi sebagai parameternya,</a:t>
            </a:r>
            <a:r>
              <a:rPr b="0" i="0" lang="en" sz="1000" u="none" cap="none" strike="noStrike">
                <a:solidFill>
                  <a:schemeClr val="dk1"/>
                </a:solidFill>
                <a:latin typeface="Montserrat"/>
                <a:ea typeface="Montserrat"/>
                <a:cs typeface="Montserrat"/>
                <a:sym typeface="Montserrat"/>
              </a:rPr>
              <a:t> atau dikenal dengan istilah </a:t>
            </a:r>
            <a:r>
              <a:rPr b="1" i="0" lang="en" sz="1000" u="none" cap="none" strike="noStrike">
                <a:solidFill>
                  <a:schemeClr val="dk1"/>
                </a:solidFill>
                <a:latin typeface="Montserrat"/>
                <a:ea typeface="Montserrat"/>
                <a:cs typeface="Montserrat"/>
                <a:sym typeface="Montserrat"/>
              </a:rPr>
              <a:t>Higher Order Function</a:t>
            </a:r>
            <a:r>
              <a:rPr b="0" i="0" lang="en" sz="1000" u="none" cap="none" strike="noStrike">
                <a:solidFill>
                  <a:schemeClr val="dk1"/>
                </a:solidFill>
                <a:latin typeface="Montserrat"/>
                <a:ea typeface="Montserrat"/>
                <a:cs typeface="Montserrat"/>
                <a:sym typeface="Montserrat"/>
              </a:rPr>
              <a:t>. </a:t>
            </a:r>
            <a:endParaRPr b="0" i="0" sz="10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1000"/>
              </a:spcBef>
              <a:spcAft>
                <a:spcPts val="0"/>
              </a:spcAft>
              <a:buClr>
                <a:srgbClr val="000000"/>
              </a:buClr>
              <a:buSzPts val="1400"/>
              <a:buFont typeface="Arial"/>
              <a:buNone/>
            </a:pPr>
            <a:r>
              <a:rPr b="0" i="0" lang="en" sz="1000" u="none" cap="none" strike="noStrike">
                <a:solidFill>
                  <a:schemeClr val="dk1"/>
                </a:solidFill>
                <a:latin typeface="Montserrat"/>
                <a:ea typeface="Montserrat"/>
                <a:cs typeface="Montserrat"/>
                <a:sym typeface="Montserrat"/>
              </a:rPr>
              <a:t>Contohnya adalah method </a:t>
            </a:r>
            <a:r>
              <a:rPr b="1" i="0" lang="en" sz="1000" u="none" cap="none" strike="noStrike">
                <a:solidFill>
                  <a:schemeClr val="dk1"/>
                </a:solidFill>
                <a:latin typeface="Montserrat"/>
                <a:ea typeface="Montserrat"/>
                <a:cs typeface="Montserrat"/>
                <a:sym typeface="Montserrat"/>
              </a:rPr>
              <a:t>forEach</a:t>
            </a:r>
            <a:r>
              <a:rPr b="0" i="0" lang="en" sz="1000" u="none" cap="none" strike="noStrike">
                <a:solidFill>
                  <a:schemeClr val="dk1"/>
                </a:solidFill>
                <a:latin typeface="Montserrat"/>
                <a:ea typeface="Montserrat"/>
                <a:cs typeface="Montserrat"/>
                <a:sym typeface="Montserrat"/>
              </a:rPr>
              <a:t> yang kita pake buat ngelakuin loop di dalam array. </a:t>
            </a:r>
            <a:endParaRPr b="0" i="0" sz="10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1000"/>
              </a:spcBef>
              <a:spcAft>
                <a:spcPts val="1000"/>
              </a:spcAft>
              <a:buClr>
                <a:srgbClr val="000000"/>
              </a:buClr>
              <a:buSzPts val="1400"/>
              <a:buFont typeface="Arial"/>
              <a:buNone/>
            </a:pPr>
            <a:r>
              <a:rPr b="0" i="0" lang="en" sz="1000" u="none" cap="none" strike="noStrike">
                <a:solidFill>
                  <a:schemeClr val="dk1"/>
                </a:solidFill>
                <a:latin typeface="Montserrat"/>
                <a:ea typeface="Montserrat"/>
                <a:cs typeface="Montserrat"/>
                <a:sym typeface="Montserrat"/>
              </a:rPr>
              <a:t>Fungsi forEach ini nerima fungsi sebagai parameter, secara spesifiknya di parameter yang namanya callback.</a:t>
            </a:r>
            <a:endParaRPr b="0" i="0" sz="1000" u="none" cap="none" strike="noStrike">
              <a:solidFill>
                <a:schemeClr val="dk1"/>
              </a:solidFill>
              <a:latin typeface="Montserrat"/>
              <a:ea typeface="Montserrat"/>
              <a:cs typeface="Montserrat"/>
              <a:sym typeface="Montserrat"/>
            </a:endParaRPr>
          </a:p>
        </p:txBody>
      </p:sp>
      <p:sp>
        <p:nvSpPr>
          <p:cNvPr id="601" name="Google Shape;601;p15"/>
          <p:cNvSpPr txBox="1"/>
          <p:nvPr/>
        </p:nvSpPr>
        <p:spPr>
          <a:xfrm>
            <a:off x="-4636900" y="1126100"/>
            <a:ext cx="4343100" cy="3443700"/>
          </a:xfrm>
          <a:prstGeom prst="rect">
            <a:avLst/>
          </a:prstGeom>
          <a:solidFill>
            <a:srgbClr val="000000"/>
          </a:solidFill>
          <a:ln>
            <a:noFill/>
          </a:ln>
        </p:spPr>
        <p:txBody>
          <a:bodyPr anchorCtr="0" anchor="t" bIns="91425" lIns="91425" spcFirstLastPara="1" rIns="91425" wrap="square" tIns="91425">
            <a:noAutofit/>
          </a:bodyPr>
          <a:lstStyle/>
          <a:p>
            <a:pPr indent="0" lvl="0" marL="0" marR="0" rtl="0" algn="l">
              <a:lnSpc>
                <a:spcPct val="130434"/>
              </a:lnSpc>
              <a:spcBef>
                <a:spcPts val="0"/>
              </a:spcBef>
              <a:spcAft>
                <a:spcPts val="0"/>
              </a:spcAft>
              <a:buClr>
                <a:srgbClr val="000000"/>
              </a:buClr>
              <a:buSzPts val="1150"/>
              <a:buFont typeface="Arial"/>
              <a:buNone/>
            </a:pPr>
            <a:r>
              <a:rPr b="0" i="0" lang="en" sz="1150" u="none" cap="none" strike="noStrike">
                <a:solidFill>
                  <a:srgbClr val="C678DD"/>
                </a:solidFill>
                <a:highlight>
                  <a:srgbClr val="151515"/>
                </a:highlight>
                <a:latin typeface="Courier New"/>
                <a:ea typeface="Courier New"/>
                <a:cs typeface="Courier New"/>
                <a:sym typeface="Courier New"/>
              </a:rPr>
              <a:t>const</a:t>
            </a: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D19A66"/>
                </a:solidFill>
                <a:highlight>
                  <a:srgbClr val="151515"/>
                </a:highlight>
                <a:latin typeface="Courier New"/>
                <a:ea typeface="Courier New"/>
                <a:cs typeface="Courier New"/>
                <a:sym typeface="Courier New"/>
              </a:rPr>
              <a:t>strArray</a:t>
            </a: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56B6C2"/>
                </a:solidFill>
                <a:highlight>
                  <a:srgbClr val="151515"/>
                </a:highlight>
                <a:latin typeface="Courier New"/>
                <a:ea typeface="Courier New"/>
                <a:cs typeface="Courier New"/>
                <a:sym typeface="Courier New"/>
              </a:rPr>
              <a:t>=</a:t>
            </a: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ABB2BF"/>
                </a:solidFill>
                <a:highlight>
                  <a:srgbClr val="151515"/>
                </a:highlight>
                <a:latin typeface="Courier New"/>
                <a:ea typeface="Courier New"/>
                <a:cs typeface="Courier New"/>
                <a:sym typeface="Courier New"/>
              </a:rPr>
              <a:t>[</a:t>
            </a:r>
            <a:r>
              <a:rPr b="0" i="0" lang="en" sz="1150" u="none" cap="none" strike="noStrike">
                <a:solidFill>
                  <a:srgbClr val="98C379"/>
                </a:solidFill>
                <a:highlight>
                  <a:srgbClr val="151515"/>
                </a:highlight>
                <a:latin typeface="Courier New"/>
                <a:ea typeface="Courier New"/>
                <a:cs typeface="Courier New"/>
                <a:sym typeface="Courier New"/>
              </a:rPr>
              <a:t>'JavaScript'</a:t>
            </a:r>
            <a:r>
              <a:rPr b="0" i="0" lang="en" sz="1150" u="none" cap="none" strike="noStrike">
                <a:solidFill>
                  <a:srgbClr val="ABB2BF"/>
                </a:solidFill>
                <a:highlight>
                  <a:srgbClr val="151515"/>
                </a:highlight>
                <a:latin typeface="Courier New"/>
                <a:ea typeface="Courier New"/>
                <a:cs typeface="Courier New"/>
                <a:sym typeface="Courier New"/>
              </a:rPr>
              <a:t>,</a:t>
            </a: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98C379"/>
                </a:solidFill>
                <a:highlight>
                  <a:srgbClr val="151515"/>
                </a:highlight>
                <a:latin typeface="Courier New"/>
                <a:ea typeface="Courier New"/>
                <a:cs typeface="Courier New"/>
                <a:sym typeface="Courier New"/>
              </a:rPr>
              <a:t>'Java'</a:t>
            </a:r>
            <a:r>
              <a:rPr b="0" i="0" lang="en" sz="1150" u="none" cap="none" strike="noStrike">
                <a:solidFill>
                  <a:srgbClr val="ABB2BF"/>
                </a:solidFill>
                <a:highlight>
                  <a:srgbClr val="151515"/>
                </a:highlight>
                <a:latin typeface="Courier New"/>
                <a:ea typeface="Courier New"/>
                <a:cs typeface="Courier New"/>
                <a:sym typeface="Courier New"/>
              </a:rPr>
              <a:t>,</a:t>
            </a: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98C379"/>
                </a:solidFill>
                <a:highlight>
                  <a:srgbClr val="151515"/>
                </a:highlight>
                <a:latin typeface="Courier New"/>
                <a:ea typeface="Courier New"/>
                <a:cs typeface="Courier New"/>
                <a:sym typeface="Courier New"/>
              </a:rPr>
              <a:t>'C'</a:t>
            </a:r>
            <a:r>
              <a:rPr b="0" i="0" lang="en" sz="1150" u="none" cap="none" strike="noStrike">
                <a:solidFill>
                  <a:srgbClr val="ABB2BF"/>
                </a:solidFill>
                <a:highlight>
                  <a:srgbClr val="151515"/>
                </a:highlight>
                <a:latin typeface="Courier New"/>
                <a:ea typeface="Courier New"/>
                <a:cs typeface="Courier New"/>
                <a:sym typeface="Courier New"/>
              </a:rPr>
              <a:t>];</a:t>
            </a:r>
            <a:endParaRPr b="0" i="0" sz="11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150"/>
              <a:buFont typeface="Arial"/>
              <a:buNone/>
            </a:pPr>
            <a:r>
              <a:rPr b="0" i="0" lang="en" sz="1150" u="none" cap="none" strike="noStrike">
                <a:solidFill>
                  <a:srgbClr val="C678DD"/>
                </a:solidFill>
                <a:highlight>
                  <a:srgbClr val="151515"/>
                </a:highlight>
                <a:latin typeface="Courier New"/>
                <a:ea typeface="Courier New"/>
                <a:cs typeface="Courier New"/>
                <a:sym typeface="Courier New"/>
              </a:rPr>
              <a:t>function</a:t>
            </a: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61AFEF"/>
                </a:solidFill>
                <a:highlight>
                  <a:srgbClr val="151515"/>
                </a:highlight>
                <a:latin typeface="Courier New"/>
                <a:ea typeface="Courier New"/>
                <a:cs typeface="Courier New"/>
                <a:sym typeface="Courier New"/>
              </a:rPr>
              <a:t>forEach</a:t>
            </a:r>
            <a:r>
              <a:rPr b="0" i="0" lang="en" sz="1150" u="none" cap="none" strike="noStrike">
                <a:solidFill>
                  <a:srgbClr val="ABB2BF"/>
                </a:solidFill>
                <a:highlight>
                  <a:srgbClr val="151515"/>
                </a:highlight>
                <a:latin typeface="Courier New"/>
                <a:ea typeface="Courier New"/>
                <a:cs typeface="Courier New"/>
                <a:sym typeface="Courier New"/>
              </a:rPr>
              <a:t>(array,</a:t>
            </a: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ABB2BF"/>
                </a:solidFill>
                <a:highlight>
                  <a:srgbClr val="151515"/>
                </a:highlight>
                <a:latin typeface="Courier New"/>
                <a:ea typeface="Courier New"/>
                <a:cs typeface="Courier New"/>
                <a:sym typeface="Courier New"/>
              </a:rPr>
              <a:t>callback)</a:t>
            </a: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ABB2BF"/>
                </a:solidFill>
                <a:highlight>
                  <a:srgbClr val="151515"/>
                </a:highlight>
                <a:latin typeface="Courier New"/>
                <a:ea typeface="Courier New"/>
                <a:cs typeface="Courier New"/>
                <a:sym typeface="Courier New"/>
              </a:rPr>
              <a:t>{</a:t>
            </a:r>
            <a:endParaRPr b="0" i="0" sz="11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150"/>
              <a:buFont typeface="Arial"/>
              <a:buNone/>
            </a:pP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C678DD"/>
                </a:solidFill>
                <a:highlight>
                  <a:srgbClr val="151515"/>
                </a:highlight>
                <a:latin typeface="Courier New"/>
                <a:ea typeface="Courier New"/>
                <a:cs typeface="Courier New"/>
                <a:sym typeface="Courier New"/>
              </a:rPr>
              <a:t>const</a:t>
            </a: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D19A66"/>
                </a:solidFill>
                <a:highlight>
                  <a:srgbClr val="151515"/>
                </a:highlight>
                <a:latin typeface="Courier New"/>
                <a:ea typeface="Courier New"/>
                <a:cs typeface="Courier New"/>
                <a:sym typeface="Courier New"/>
              </a:rPr>
              <a:t>newArray</a:t>
            </a: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56B6C2"/>
                </a:solidFill>
                <a:highlight>
                  <a:srgbClr val="151515"/>
                </a:highlight>
                <a:latin typeface="Courier New"/>
                <a:ea typeface="Courier New"/>
                <a:cs typeface="Courier New"/>
                <a:sym typeface="Courier New"/>
              </a:rPr>
              <a:t>=</a:t>
            </a: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ABB2BF"/>
                </a:solidFill>
                <a:highlight>
                  <a:srgbClr val="151515"/>
                </a:highlight>
                <a:latin typeface="Courier New"/>
                <a:ea typeface="Courier New"/>
                <a:cs typeface="Courier New"/>
                <a:sym typeface="Courier New"/>
              </a:rPr>
              <a:t>[];</a:t>
            </a:r>
            <a:endParaRPr b="0" i="0" sz="11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150"/>
              <a:buFont typeface="Arial"/>
              <a:buNone/>
            </a:pP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C678DD"/>
                </a:solidFill>
                <a:highlight>
                  <a:srgbClr val="151515"/>
                </a:highlight>
                <a:latin typeface="Courier New"/>
                <a:ea typeface="Courier New"/>
                <a:cs typeface="Courier New"/>
                <a:sym typeface="Courier New"/>
              </a:rPr>
              <a:t>for</a:t>
            </a:r>
            <a:r>
              <a:rPr b="0" i="0" lang="en" sz="1150" u="none" cap="none" strike="noStrike">
                <a:solidFill>
                  <a:srgbClr val="ABB2BF"/>
                </a:solidFill>
                <a:highlight>
                  <a:srgbClr val="151515"/>
                </a:highlight>
                <a:latin typeface="Courier New"/>
                <a:ea typeface="Courier New"/>
                <a:cs typeface="Courier New"/>
                <a:sym typeface="Courier New"/>
              </a:rPr>
              <a:t>(</a:t>
            </a:r>
            <a:r>
              <a:rPr b="0" i="0" lang="en" sz="1150" u="none" cap="none" strike="noStrike">
                <a:solidFill>
                  <a:srgbClr val="C678DD"/>
                </a:solidFill>
                <a:highlight>
                  <a:srgbClr val="151515"/>
                </a:highlight>
                <a:latin typeface="Courier New"/>
                <a:ea typeface="Courier New"/>
                <a:cs typeface="Courier New"/>
                <a:sym typeface="Courier New"/>
              </a:rPr>
              <a:t>let</a:t>
            </a: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ABB2BF"/>
                </a:solidFill>
                <a:highlight>
                  <a:srgbClr val="151515"/>
                </a:highlight>
                <a:latin typeface="Courier New"/>
                <a:ea typeface="Courier New"/>
                <a:cs typeface="Courier New"/>
                <a:sym typeface="Courier New"/>
              </a:rPr>
              <a:t>i</a:t>
            </a: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56B6C2"/>
                </a:solidFill>
                <a:highlight>
                  <a:srgbClr val="151515"/>
                </a:highlight>
                <a:latin typeface="Courier New"/>
                <a:ea typeface="Courier New"/>
                <a:cs typeface="Courier New"/>
                <a:sym typeface="Courier New"/>
              </a:rPr>
              <a:t>=</a:t>
            </a: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D19A66"/>
                </a:solidFill>
                <a:highlight>
                  <a:srgbClr val="151515"/>
                </a:highlight>
                <a:latin typeface="Courier New"/>
                <a:ea typeface="Courier New"/>
                <a:cs typeface="Courier New"/>
                <a:sym typeface="Courier New"/>
              </a:rPr>
              <a:t>0</a:t>
            </a:r>
            <a:r>
              <a:rPr b="0" i="0" lang="en" sz="1150" u="none" cap="none" strike="noStrike">
                <a:solidFill>
                  <a:srgbClr val="ABB2BF"/>
                </a:solidFill>
                <a:highlight>
                  <a:srgbClr val="151515"/>
                </a:highlight>
                <a:latin typeface="Courier New"/>
                <a:ea typeface="Courier New"/>
                <a:cs typeface="Courier New"/>
                <a:sym typeface="Courier New"/>
              </a:rPr>
              <a:t>;</a:t>
            </a: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ABB2BF"/>
                </a:solidFill>
                <a:highlight>
                  <a:srgbClr val="151515"/>
                </a:highlight>
                <a:latin typeface="Courier New"/>
                <a:ea typeface="Courier New"/>
                <a:cs typeface="Courier New"/>
                <a:sym typeface="Courier New"/>
              </a:rPr>
              <a:t>i</a:t>
            </a: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56B6C2"/>
                </a:solidFill>
                <a:highlight>
                  <a:srgbClr val="151515"/>
                </a:highlight>
                <a:latin typeface="Courier New"/>
                <a:ea typeface="Courier New"/>
                <a:cs typeface="Courier New"/>
                <a:sym typeface="Courier New"/>
              </a:rPr>
              <a:t>&lt;</a:t>
            </a: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E06C75"/>
                </a:solidFill>
                <a:highlight>
                  <a:srgbClr val="151515"/>
                </a:highlight>
                <a:latin typeface="Courier New"/>
                <a:ea typeface="Courier New"/>
                <a:cs typeface="Courier New"/>
                <a:sym typeface="Courier New"/>
              </a:rPr>
              <a:t>array</a:t>
            </a:r>
            <a:r>
              <a:rPr b="0" i="0" lang="en" sz="1150" u="none" cap="none" strike="noStrike">
                <a:solidFill>
                  <a:srgbClr val="ABB2BF"/>
                </a:solidFill>
                <a:highlight>
                  <a:srgbClr val="151515"/>
                </a:highlight>
                <a:latin typeface="Courier New"/>
                <a:ea typeface="Courier New"/>
                <a:cs typeface="Courier New"/>
                <a:sym typeface="Courier New"/>
              </a:rPr>
              <a:t>.</a:t>
            </a:r>
            <a:r>
              <a:rPr b="0" i="0" lang="en" sz="1150" u="none" cap="none" strike="noStrike">
                <a:solidFill>
                  <a:srgbClr val="E06C75"/>
                </a:solidFill>
                <a:highlight>
                  <a:srgbClr val="151515"/>
                </a:highlight>
                <a:latin typeface="Courier New"/>
                <a:ea typeface="Courier New"/>
                <a:cs typeface="Courier New"/>
                <a:sym typeface="Courier New"/>
              </a:rPr>
              <a:t>length</a:t>
            </a:r>
            <a:r>
              <a:rPr b="0" i="0" lang="en" sz="1150" u="none" cap="none" strike="noStrike">
                <a:solidFill>
                  <a:srgbClr val="ABB2BF"/>
                </a:solidFill>
                <a:highlight>
                  <a:srgbClr val="151515"/>
                </a:highlight>
                <a:latin typeface="Courier New"/>
                <a:ea typeface="Courier New"/>
                <a:cs typeface="Courier New"/>
                <a:sym typeface="Courier New"/>
              </a:rPr>
              <a:t>;</a:t>
            </a: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ABB2BF"/>
                </a:solidFill>
                <a:highlight>
                  <a:srgbClr val="151515"/>
                </a:highlight>
                <a:latin typeface="Courier New"/>
                <a:ea typeface="Courier New"/>
                <a:cs typeface="Courier New"/>
                <a:sym typeface="Courier New"/>
              </a:rPr>
              <a:t>i</a:t>
            </a:r>
            <a:r>
              <a:rPr b="0" i="0" lang="en" sz="1150" u="none" cap="none" strike="noStrike">
                <a:solidFill>
                  <a:srgbClr val="56B6C2"/>
                </a:solidFill>
                <a:highlight>
                  <a:srgbClr val="151515"/>
                </a:highlight>
                <a:latin typeface="Courier New"/>
                <a:ea typeface="Courier New"/>
                <a:cs typeface="Courier New"/>
                <a:sym typeface="Courier New"/>
              </a:rPr>
              <a:t>++</a:t>
            </a:r>
            <a:r>
              <a:rPr b="0" i="0" lang="en" sz="1150" u="none" cap="none" strike="noStrike">
                <a:solidFill>
                  <a:srgbClr val="ABB2BF"/>
                </a:solidFill>
                <a:highlight>
                  <a:srgbClr val="151515"/>
                </a:highlight>
                <a:latin typeface="Courier New"/>
                <a:ea typeface="Courier New"/>
                <a:cs typeface="Courier New"/>
                <a:sym typeface="Courier New"/>
              </a:rPr>
              <a:t>)</a:t>
            </a: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ABB2BF"/>
                </a:solidFill>
                <a:highlight>
                  <a:srgbClr val="151515"/>
                </a:highlight>
                <a:latin typeface="Courier New"/>
                <a:ea typeface="Courier New"/>
                <a:cs typeface="Courier New"/>
                <a:sym typeface="Courier New"/>
              </a:rPr>
              <a:t>{</a:t>
            </a:r>
            <a:endParaRPr b="0" i="0" sz="11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150"/>
              <a:buFont typeface="Arial"/>
              <a:buNone/>
            </a:pP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E06C75"/>
                </a:solidFill>
                <a:highlight>
                  <a:srgbClr val="151515"/>
                </a:highlight>
                <a:latin typeface="Courier New"/>
                <a:ea typeface="Courier New"/>
                <a:cs typeface="Courier New"/>
                <a:sym typeface="Courier New"/>
              </a:rPr>
              <a:t>newArray</a:t>
            </a:r>
            <a:r>
              <a:rPr b="0" i="0" lang="en" sz="1150" u="none" cap="none" strike="noStrike">
                <a:solidFill>
                  <a:srgbClr val="ABB2BF"/>
                </a:solidFill>
                <a:highlight>
                  <a:srgbClr val="151515"/>
                </a:highlight>
                <a:latin typeface="Courier New"/>
                <a:ea typeface="Courier New"/>
                <a:cs typeface="Courier New"/>
                <a:sym typeface="Courier New"/>
              </a:rPr>
              <a:t>.</a:t>
            </a:r>
            <a:r>
              <a:rPr b="0" i="0" lang="en" sz="1150" u="none" cap="none" strike="noStrike">
                <a:solidFill>
                  <a:srgbClr val="61AFEF"/>
                </a:solidFill>
                <a:highlight>
                  <a:srgbClr val="151515"/>
                </a:highlight>
                <a:latin typeface="Courier New"/>
                <a:ea typeface="Courier New"/>
                <a:cs typeface="Courier New"/>
                <a:sym typeface="Courier New"/>
              </a:rPr>
              <a:t>push</a:t>
            </a:r>
            <a:r>
              <a:rPr b="0" i="0" lang="en" sz="1150" u="none" cap="none" strike="noStrike">
                <a:solidFill>
                  <a:srgbClr val="ABB2BF"/>
                </a:solidFill>
                <a:highlight>
                  <a:srgbClr val="151515"/>
                </a:highlight>
                <a:latin typeface="Courier New"/>
                <a:ea typeface="Courier New"/>
                <a:cs typeface="Courier New"/>
                <a:sym typeface="Courier New"/>
              </a:rPr>
              <a:t>(</a:t>
            </a:r>
            <a:r>
              <a:rPr b="0" i="0" lang="en" sz="1150" u="none" cap="none" strike="noStrike">
                <a:solidFill>
                  <a:srgbClr val="61AFEF"/>
                </a:solidFill>
                <a:highlight>
                  <a:srgbClr val="151515"/>
                </a:highlight>
                <a:latin typeface="Courier New"/>
                <a:ea typeface="Courier New"/>
                <a:cs typeface="Courier New"/>
                <a:sym typeface="Courier New"/>
              </a:rPr>
              <a:t>callback</a:t>
            </a:r>
            <a:r>
              <a:rPr b="0" i="0" lang="en" sz="1150" u="none" cap="none" strike="noStrike">
                <a:solidFill>
                  <a:srgbClr val="ABB2BF"/>
                </a:solidFill>
                <a:highlight>
                  <a:srgbClr val="151515"/>
                </a:highlight>
                <a:latin typeface="Courier New"/>
                <a:ea typeface="Courier New"/>
                <a:cs typeface="Courier New"/>
                <a:sym typeface="Courier New"/>
              </a:rPr>
              <a:t>(array[i]));</a:t>
            </a:r>
            <a:endParaRPr b="0" i="0" sz="11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150"/>
              <a:buFont typeface="Arial"/>
              <a:buNone/>
            </a:pP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ABB2BF"/>
                </a:solidFill>
                <a:highlight>
                  <a:srgbClr val="151515"/>
                </a:highlight>
                <a:latin typeface="Courier New"/>
                <a:ea typeface="Courier New"/>
                <a:cs typeface="Courier New"/>
                <a:sym typeface="Courier New"/>
              </a:rPr>
              <a:t>}</a:t>
            </a:r>
            <a:endParaRPr b="0" i="0" sz="11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150"/>
              <a:buFont typeface="Arial"/>
              <a:buNone/>
            </a:pP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C678DD"/>
                </a:solidFill>
                <a:highlight>
                  <a:srgbClr val="151515"/>
                </a:highlight>
                <a:latin typeface="Courier New"/>
                <a:ea typeface="Courier New"/>
                <a:cs typeface="Courier New"/>
                <a:sym typeface="Courier New"/>
              </a:rPr>
              <a:t>return</a:t>
            </a: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ABB2BF"/>
                </a:solidFill>
                <a:highlight>
                  <a:srgbClr val="151515"/>
                </a:highlight>
                <a:latin typeface="Courier New"/>
                <a:ea typeface="Courier New"/>
                <a:cs typeface="Courier New"/>
                <a:sym typeface="Courier New"/>
              </a:rPr>
              <a:t>newArray;</a:t>
            </a:r>
            <a:endParaRPr b="0" i="0" sz="11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150"/>
              <a:buFont typeface="Arial"/>
              <a:buNone/>
            </a:pPr>
            <a:r>
              <a:rPr b="0" i="0" lang="en" sz="1150" u="none" cap="none" strike="noStrike">
                <a:solidFill>
                  <a:srgbClr val="ABB2BF"/>
                </a:solidFill>
                <a:highlight>
                  <a:srgbClr val="151515"/>
                </a:highlight>
                <a:latin typeface="Courier New"/>
                <a:ea typeface="Courier New"/>
                <a:cs typeface="Courier New"/>
                <a:sym typeface="Courier New"/>
              </a:rPr>
              <a:t>}</a:t>
            </a:r>
            <a:endParaRPr b="0" i="0" sz="11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150"/>
              <a:buFont typeface="Arial"/>
              <a:buNone/>
            </a:pPr>
            <a:r>
              <a:t/>
            </a:r>
            <a:endParaRPr b="0" i="0" sz="11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150"/>
              <a:buFont typeface="Arial"/>
              <a:buNone/>
            </a:pPr>
            <a:r>
              <a:rPr b="0" i="0" lang="en" sz="1150" u="none" cap="none" strike="noStrike">
                <a:solidFill>
                  <a:srgbClr val="C678DD"/>
                </a:solidFill>
                <a:highlight>
                  <a:srgbClr val="151515"/>
                </a:highlight>
                <a:latin typeface="Courier New"/>
                <a:ea typeface="Courier New"/>
                <a:cs typeface="Courier New"/>
                <a:sym typeface="Courier New"/>
              </a:rPr>
              <a:t>const</a:t>
            </a: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D19A66"/>
                </a:solidFill>
                <a:highlight>
                  <a:srgbClr val="151515"/>
                </a:highlight>
                <a:latin typeface="Courier New"/>
                <a:ea typeface="Courier New"/>
                <a:cs typeface="Courier New"/>
                <a:sym typeface="Courier New"/>
              </a:rPr>
              <a:t>lenArray</a:t>
            </a: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56B6C2"/>
                </a:solidFill>
                <a:highlight>
                  <a:srgbClr val="151515"/>
                </a:highlight>
                <a:latin typeface="Courier New"/>
                <a:ea typeface="Courier New"/>
                <a:cs typeface="Courier New"/>
                <a:sym typeface="Courier New"/>
              </a:rPr>
              <a:t>=</a:t>
            </a: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61AFEF"/>
                </a:solidFill>
                <a:highlight>
                  <a:srgbClr val="151515"/>
                </a:highlight>
                <a:latin typeface="Courier New"/>
                <a:ea typeface="Courier New"/>
                <a:cs typeface="Courier New"/>
                <a:sym typeface="Courier New"/>
              </a:rPr>
              <a:t>forEach</a:t>
            </a:r>
            <a:r>
              <a:rPr b="0" i="0" lang="en" sz="1150" u="none" cap="none" strike="noStrike">
                <a:solidFill>
                  <a:srgbClr val="ABB2BF"/>
                </a:solidFill>
                <a:highlight>
                  <a:srgbClr val="151515"/>
                </a:highlight>
                <a:latin typeface="Courier New"/>
                <a:ea typeface="Courier New"/>
                <a:cs typeface="Courier New"/>
                <a:sym typeface="Courier New"/>
              </a:rPr>
              <a:t>(strArray,</a:t>
            </a: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ABB2BF"/>
                </a:solidFill>
                <a:highlight>
                  <a:srgbClr val="151515"/>
                </a:highlight>
                <a:latin typeface="Courier New"/>
                <a:ea typeface="Courier New"/>
                <a:cs typeface="Courier New"/>
                <a:sym typeface="Courier New"/>
              </a:rPr>
              <a:t>(item)</a:t>
            </a: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C678DD"/>
                </a:solidFill>
                <a:highlight>
                  <a:srgbClr val="151515"/>
                </a:highlight>
                <a:latin typeface="Courier New"/>
                <a:ea typeface="Courier New"/>
                <a:cs typeface="Courier New"/>
                <a:sym typeface="Courier New"/>
              </a:rPr>
              <a:t>=&gt;</a:t>
            </a: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ABB2BF"/>
                </a:solidFill>
                <a:highlight>
                  <a:srgbClr val="151515"/>
                </a:highlight>
                <a:latin typeface="Courier New"/>
                <a:ea typeface="Courier New"/>
                <a:cs typeface="Courier New"/>
                <a:sym typeface="Courier New"/>
              </a:rPr>
              <a:t>{</a:t>
            </a:r>
            <a:endParaRPr b="0" i="0" sz="11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150"/>
              <a:buFont typeface="Arial"/>
              <a:buNone/>
            </a:pP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C678DD"/>
                </a:solidFill>
                <a:highlight>
                  <a:srgbClr val="151515"/>
                </a:highlight>
                <a:latin typeface="Courier New"/>
                <a:ea typeface="Courier New"/>
                <a:cs typeface="Courier New"/>
                <a:sym typeface="Courier New"/>
              </a:rPr>
              <a:t>return</a:t>
            </a:r>
            <a:r>
              <a:rPr b="0" i="0" lang="en" sz="1150" u="none" cap="none" strike="noStrike">
                <a:solidFill>
                  <a:srgbClr val="999999"/>
                </a:solidFill>
                <a:highlight>
                  <a:srgbClr val="151515"/>
                </a:highlight>
                <a:latin typeface="Courier New"/>
                <a:ea typeface="Courier New"/>
                <a:cs typeface="Courier New"/>
                <a:sym typeface="Courier New"/>
              </a:rPr>
              <a:t> </a:t>
            </a:r>
            <a:r>
              <a:rPr b="0" i="0" lang="en" sz="1150" u="none" cap="none" strike="noStrike">
                <a:solidFill>
                  <a:srgbClr val="E06C75"/>
                </a:solidFill>
                <a:highlight>
                  <a:srgbClr val="151515"/>
                </a:highlight>
                <a:latin typeface="Courier New"/>
                <a:ea typeface="Courier New"/>
                <a:cs typeface="Courier New"/>
                <a:sym typeface="Courier New"/>
              </a:rPr>
              <a:t>item</a:t>
            </a:r>
            <a:r>
              <a:rPr b="0" i="0" lang="en" sz="1150" u="none" cap="none" strike="noStrike">
                <a:solidFill>
                  <a:srgbClr val="ABB2BF"/>
                </a:solidFill>
                <a:highlight>
                  <a:srgbClr val="151515"/>
                </a:highlight>
                <a:latin typeface="Courier New"/>
                <a:ea typeface="Courier New"/>
                <a:cs typeface="Courier New"/>
                <a:sym typeface="Courier New"/>
              </a:rPr>
              <a:t>.</a:t>
            </a:r>
            <a:r>
              <a:rPr b="0" i="0" lang="en" sz="1150" u="none" cap="none" strike="noStrike">
                <a:solidFill>
                  <a:srgbClr val="E06C75"/>
                </a:solidFill>
                <a:highlight>
                  <a:srgbClr val="151515"/>
                </a:highlight>
                <a:latin typeface="Courier New"/>
                <a:ea typeface="Courier New"/>
                <a:cs typeface="Courier New"/>
                <a:sym typeface="Courier New"/>
              </a:rPr>
              <a:t>length</a:t>
            </a:r>
            <a:r>
              <a:rPr b="0" i="0" lang="en" sz="1150" u="none" cap="none" strike="noStrike">
                <a:solidFill>
                  <a:srgbClr val="ABB2BF"/>
                </a:solidFill>
                <a:highlight>
                  <a:srgbClr val="151515"/>
                </a:highlight>
                <a:latin typeface="Courier New"/>
                <a:ea typeface="Courier New"/>
                <a:cs typeface="Courier New"/>
                <a:sym typeface="Courier New"/>
              </a:rPr>
              <a:t>;</a:t>
            </a:r>
            <a:endParaRPr b="0" i="0" sz="11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150"/>
              <a:buFont typeface="Arial"/>
              <a:buNone/>
            </a:pPr>
            <a:r>
              <a:rPr b="0" i="0" lang="en" sz="1150" u="none" cap="none" strike="noStrike">
                <a:solidFill>
                  <a:srgbClr val="ABB2BF"/>
                </a:solidFill>
                <a:highlight>
                  <a:srgbClr val="151515"/>
                </a:highlight>
                <a:latin typeface="Courier New"/>
                <a:ea typeface="Courier New"/>
                <a:cs typeface="Courier New"/>
                <a:sym typeface="Courier New"/>
              </a:rPr>
              <a:t>});</a:t>
            </a:r>
            <a:endParaRPr b="0" i="0" sz="11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150"/>
              <a:buFont typeface="Arial"/>
              <a:buNone/>
            </a:pPr>
            <a:r>
              <a:rPr b="0" i="0" lang="en" sz="1150" u="none" cap="none" strike="noStrike">
                <a:solidFill>
                  <a:srgbClr val="E5C07B"/>
                </a:solidFill>
                <a:highlight>
                  <a:srgbClr val="151515"/>
                </a:highlight>
                <a:latin typeface="Courier New"/>
                <a:ea typeface="Courier New"/>
                <a:cs typeface="Courier New"/>
                <a:sym typeface="Courier New"/>
              </a:rPr>
              <a:t>console</a:t>
            </a:r>
            <a:r>
              <a:rPr b="0" i="0" lang="en" sz="1150" u="none" cap="none" strike="noStrike">
                <a:solidFill>
                  <a:srgbClr val="ABB2BF"/>
                </a:solidFill>
                <a:highlight>
                  <a:srgbClr val="151515"/>
                </a:highlight>
                <a:latin typeface="Courier New"/>
                <a:ea typeface="Courier New"/>
                <a:cs typeface="Courier New"/>
                <a:sym typeface="Courier New"/>
              </a:rPr>
              <a:t>.</a:t>
            </a:r>
            <a:r>
              <a:rPr b="0" i="0" lang="en" sz="1150" u="none" cap="none" strike="noStrike">
                <a:solidFill>
                  <a:srgbClr val="56B6C2"/>
                </a:solidFill>
                <a:highlight>
                  <a:srgbClr val="151515"/>
                </a:highlight>
                <a:latin typeface="Courier New"/>
                <a:ea typeface="Courier New"/>
                <a:cs typeface="Courier New"/>
                <a:sym typeface="Courier New"/>
              </a:rPr>
              <a:t>log</a:t>
            </a:r>
            <a:r>
              <a:rPr b="0" i="0" lang="en" sz="1150" u="none" cap="none" strike="noStrike">
                <a:solidFill>
                  <a:srgbClr val="ABB2BF"/>
                </a:solidFill>
                <a:highlight>
                  <a:srgbClr val="151515"/>
                </a:highlight>
                <a:latin typeface="Courier New"/>
                <a:ea typeface="Courier New"/>
                <a:cs typeface="Courier New"/>
                <a:sym typeface="Courier New"/>
              </a:rPr>
              <a:t>(lenArray);</a:t>
            </a:r>
            <a:endParaRPr b="0" i="0" sz="11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150"/>
              <a:buFont typeface="Arial"/>
              <a:buNone/>
            </a:pPr>
            <a:r>
              <a:rPr b="0" i="1" lang="en" sz="1150" u="none" cap="none" strike="noStrike">
                <a:solidFill>
                  <a:srgbClr val="5C6370"/>
                </a:solidFill>
                <a:highlight>
                  <a:srgbClr val="151515"/>
                </a:highlight>
                <a:latin typeface="Courier New"/>
                <a:ea typeface="Courier New"/>
                <a:cs typeface="Courier New"/>
                <a:sym typeface="Courier New"/>
              </a:rPr>
              <a:t>// Output: [ 10, 4, 1 ]</a:t>
            </a:r>
            <a:endParaRPr b="0" i="1" sz="115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000"/>
              <a:buFont typeface="Arial"/>
              <a:buNone/>
            </a:pPr>
            <a:r>
              <a:t/>
            </a:r>
            <a:endParaRPr b="0" i="1" sz="1000" u="none" cap="none" strike="noStrike">
              <a:solidFill>
                <a:srgbClr val="5C6370"/>
              </a:solidFill>
              <a:highlight>
                <a:srgbClr val="151515"/>
              </a:highlight>
              <a:latin typeface="Courier New"/>
              <a:ea typeface="Courier New"/>
              <a:cs typeface="Courier New"/>
              <a:sym typeface="Courier New"/>
            </a:endParaRPr>
          </a:p>
        </p:txBody>
      </p:sp>
      <p:sp>
        <p:nvSpPr>
          <p:cNvPr id="602" name="Google Shape;602;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06" name="Shape 606"/>
        <p:cNvGrpSpPr/>
        <p:nvPr/>
      </p:nvGrpSpPr>
      <p:grpSpPr>
        <a:xfrm>
          <a:off x="0" y="0"/>
          <a:ext cx="0" cy="0"/>
          <a:chOff x="0" y="0"/>
          <a:chExt cx="0" cy="0"/>
        </a:xfrm>
      </p:grpSpPr>
      <p:sp>
        <p:nvSpPr>
          <p:cNvPr id="607" name="Google Shape;607;p16"/>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08" name="Google Shape;608;p16"/>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09" name="Google Shape;609;p16"/>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10" name="Google Shape;610;p16"/>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11" name="Google Shape;611;p16"/>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Penggunaan Function, Class, Method : Class dan Method</a:t>
            </a:r>
            <a:endParaRPr b="1" i="0" sz="1200" u="none" cap="none" strike="noStrike">
              <a:solidFill>
                <a:schemeClr val="lt1"/>
              </a:solidFill>
              <a:latin typeface="Montserrat"/>
              <a:ea typeface="Montserrat"/>
              <a:cs typeface="Montserrat"/>
              <a:sym typeface="Montserrat"/>
            </a:endParaRPr>
          </a:p>
        </p:txBody>
      </p:sp>
      <p:sp>
        <p:nvSpPr>
          <p:cNvPr id="612" name="Google Shape;612;p16"/>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13" name="Google Shape;613;p16"/>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614" name="Google Shape;614;p16"/>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615" name="Google Shape;615;p16"/>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16" name="Google Shape;616;p16"/>
          <p:cNvSpPr txBox="1"/>
          <p:nvPr/>
        </p:nvSpPr>
        <p:spPr>
          <a:xfrm>
            <a:off x="4625000" y="1014225"/>
            <a:ext cx="3911100" cy="36270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400"/>
              <a:buFont typeface="Arial"/>
              <a:buNone/>
            </a:pPr>
            <a:r>
              <a:rPr b="0" i="0" lang="en" sz="1000" u="none" cap="none" strike="noStrike">
                <a:solidFill>
                  <a:srgbClr val="000000"/>
                </a:solidFill>
                <a:latin typeface="Montserrat"/>
                <a:ea typeface="Montserrat"/>
                <a:cs typeface="Montserrat"/>
                <a:sym typeface="Montserrat"/>
              </a:rPr>
              <a:t>Setelah memahami cara pake fungsi, kita bakal memahami </a:t>
            </a:r>
            <a:r>
              <a:rPr b="1" i="0" lang="en" sz="1000" u="none" cap="none" strike="noStrike">
                <a:solidFill>
                  <a:srgbClr val="000000"/>
                </a:solidFill>
                <a:latin typeface="Montserrat"/>
                <a:ea typeface="Montserrat"/>
                <a:cs typeface="Montserrat"/>
                <a:sym typeface="Montserrat"/>
              </a:rPr>
              <a:t>class</a:t>
            </a:r>
            <a:r>
              <a:rPr b="0" i="0" lang="en" sz="1000" u="none" cap="none" strike="noStrike">
                <a:solidFill>
                  <a:srgbClr val="000000"/>
                </a:solidFill>
                <a:latin typeface="Montserrat"/>
                <a:ea typeface="Montserrat"/>
                <a:cs typeface="Montserrat"/>
                <a:sym typeface="Montserrat"/>
              </a:rPr>
              <a:t> dan </a:t>
            </a:r>
            <a:r>
              <a:rPr b="1" i="0" lang="en" sz="1000" u="none" cap="none" strike="noStrike">
                <a:solidFill>
                  <a:srgbClr val="000000"/>
                </a:solidFill>
                <a:latin typeface="Montserrat"/>
                <a:ea typeface="Montserrat"/>
                <a:cs typeface="Montserrat"/>
                <a:sym typeface="Montserrat"/>
              </a:rPr>
              <a:t>object</a:t>
            </a:r>
            <a:r>
              <a:rPr b="0" i="0" lang="en" sz="1000" u="none" cap="none" strike="noStrike">
                <a:solidFill>
                  <a:srgbClr val="000000"/>
                </a:solidFill>
                <a:latin typeface="Montserrat"/>
                <a:ea typeface="Montserrat"/>
                <a:cs typeface="Montserrat"/>
                <a:sym typeface="Montserrat"/>
              </a:rPr>
              <a:t>, dan hubungan antara keduanya.</a:t>
            </a:r>
            <a:br>
              <a:rPr b="0" i="0" lang="en" sz="1000" u="none" cap="none" strike="noStrike">
                <a:solidFill>
                  <a:srgbClr val="000000"/>
                </a:solidFill>
                <a:latin typeface="Montserrat"/>
                <a:ea typeface="Montserrat"/>
                <a:cs typeface="Montserrat"/>
                <a:sym typeface="Montserrat"/>
              </a:rPr>
            </a:br>
            <a:br>
              <a:rPr b="0" i="0" lang="en" sz="1000" u="none" cap="none" strike="noStrike">
                <a:solidFill>
                  <a:srgbClr val="000000"/>
                </a:solidFill>
                <a:latin typeface="Montserrat"/>
                <a:ea typeface="Montserrat"/>
                <a:cs typeface="Montserrat"/>
                <a:sym typeface="Montserrat"/>
              </a:rPr>
            </a:br>
            <a:r>
              <a:rPr b="0" i="0" lang="en" sz="1000" u="none" cap="none" strike="noStrike">
                <a:solidFill>
                  <a:srgbClr val="000000"/>
                </a:solidFill>
                <a:latin typeface="Montserrat"/>
                <a:ea typeface="Montserrat"/>
                <a:cs typeface="Montserrat"/>
                <a:sym typeface="Montserrat"/>
              </a:rPr>
              <a:t>Misalnya, kita punya blueprint mobil. </a:t>
            </a:r>
            <a:r>
              <a:rPr b="1" i="0" lang="en" sz="1000" u="none" cap="none" strike="noStrike">
                <a:solidFill>
                  <a:srgbClr val="000000"/>
                </a:solidFill>
                <a:latin typeface="Montserrat"/>
                <a:ea typeface="Montserrat"/>
                <a:cs typeface="Montserrat"/>
                <a:sym typeface="Montserrat"/>
              </a:rPr>
              <a:t>Class adalah suatu blueprint atau acuan untuk membuat object</a:t>
            </a:r>
            <a:r>
              <a:rPr b="0" i="0" lang="en" sz="1000" u="none" cap="none" strike="noStrike">
                <a:solidFill>
                  <a:srgbClr val="000000"/>
                </a:solidFill>
                <a:latin typeface="Montserrat"/>
                <a:ea typeface="Montserrat"/>
                <a:cs typeface="Montserrat"/>
                <a:sym typeface="Montserrat"/>
              </a:rPr>
              <a:t> mobil. Dari blueprint ini, kita bisa tahu kalau mobil itu punya 4 roda, ada pintunya, dll. </a:t>
            </a:r>
            <a:br>
              <a:rPr b="0" i="0" lang="en" sz="1000" u="none" cap="none" strike="noStrike">
                <a:solidFill>
                  <a:srgbClr val="000000"/>
                </a:solidFill>
                <a:latin typeface="Montserrat"/>
                <a:ea typeface="Montserrat"/>
                <a:cs typeface="Montserrat"/>
                <a:sym typeface="Montserrat"/>
              </a:rPr>
            </a:br>
            <a:br>
              <a:rPr b="0" i="0" lang="en" sz="1000" u="none" cap="none" strike="noStrike">
                <a:solidFill>
                  <a:srgbClr val="000000"/>
                </a:solidFill>
                <a:latin typeface="Montserrat"/>
                <a:ea typeface="Montserrat"/>
                <a:cs typeface="Montserrat"/>
                <a:sym typeface="Montserrat"/>
              </a:rPr>
            </a:br>
            <a:r>
              <a:rPr b="0" i="0" lang="en" sz="1000" u="none" cap="none" strike="noStrike">
                <a:solidFill>
                  <a:srgbClr val="000000"/>
                </a:solidFill>
                <a:latin typeface="Montserrat"/>
                <a:ea typeface="Montserrat"/>
                <a:cs typeface="Montserrat"/>
                <a:sym typeface="Montserrat"/>
              </a:rPr>
              <a:t>Dengan mengandalkan si blueprint mobil ini, kita bisa bikin berbagai jenis mobil. Ada yang akan kita buat jadi mobil van, mobil audi, dan mobil sport.</a:t>
            </a:r>
            <a:br>
              <a:rPr b="0" i="0" lang="en" sz="1000" u="none" cap="none" strike="noStrike">
                <a:solidFill>
                  <a:srgbClr val="000000"/>
                </a:solidFill>
                <a:latin typeface="Montserrat"/>
                <a:ea typeface="Montserrat"/>
                <a:cs typeface="Montserrat"/>
                <a:sym typeface="Montserrat"/>
              </a:rPr>
            </a:br>
            <a:br>
              <a:rPr b="0" i="0" lang="en" sz="1000" u="none" cap="none" strike="noStrike">
                <a:solidFill>
                  <a:srgbClr val="000000"/>
                </a:solidFill>
                <a:latin typeface="Montserrat"/>
                <a:ea typeface="Montserrat"/>
                <a:cs typeface="Montserrat"/>
                <a:sym typeface="Montserrat"/>
              </a:rPr>
            </a:br>
            <a:r>
              <a:rPr b="0" i="0" lang="en" sz="1000" u="none" cap="none" strike="noStrike">
                <a:solidFill>
                  <a:srgbClr val="000000"/>
                </a:solidFill>
                <a:latin typeface="Montserrat"/>
                <a:ea typeface="Montserrat"/>
                <a:cs typeface="Montserrat"/>
                <a:sym typeface="Montserrat"/>
              </a:rPr>
              <a:t>Keren ya! Sebuah class bisa membuat banyak object!</a:t>
            </a:r>
            <a:endParaRPr b="0" i="0" sz="1000" u="none" cap="none" strike="noStrike">
              <a:solidFill>
                <a:srgbClr val="000000"/>
              </a:solidFill>
              <a:latin typeface="Montserrat"/>
              <a:ea typeface="Montserrat"/>
              <a:cs typeface="Montserrat"/>
              <a:sym typeface="Montserrat"/>
            </a:endParaRPr>
          </a:p>
        </p:txBody>
      </p:sp>
      <p:pic>
        <p:nvPicPr>
          <p:cNvPr id="617" name="Google Shape;617;p16"/>
          <p:cNvPicPr preferRelativeResize="0"/>
          <p:nvPr/>
        </p:nvPicPr>
        <p:blipFill rotWithShape="1">
          <a:blip r:embed="rId4">
            <a:alphaModFix/>
          </a:blip>
          <a:srcRect b="0" l="0" r="0" t="0"/>
          <a:stretch/>
        </p:blipFill>
        <p:spPr>
          <a:xfrm>
            <a:off x="445675" y="1511807"/>
            <a:ext cx="4026926" cy="2727216"/>
          </a:xfrm>
          <a:prstGeom prst="rect">
            <a:avLst/>
          </a:prstGeom>
          <a:noFill/>
          <a:ln>
            <a:noFill/>
          </a:ln>
        </p:spPr>
      </p:pic>
      <p:sp>
        <p:nvSpPr>
          <p:cNvPr id="618" name="Google Shape;618;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22" name="Shape 622"/>
        <p:cNvGrpSpPr/>
        <p:nvPr/>
      </p:nvGrpSpPr>
      <p:grpSpPr>
        <a:xfrm>
          <a:off x="0" y="0"/>
          <a:ext cx="0" cy="0"/>
          <a:chOff x="0" y="0"/>
          <a:chExt cx="0" cy="0"/>
        </a:xfrm>
      </p:grpSpPr>
      <p:sp>
        <p:nvSpPr>
          <p:cNvPr id="623" name="Google Shape;623;p17"/>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24" name="Google Shape;624;p17"/>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25" name="Google Shape;625;p17"/>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26" name="Google Shape;626;p17"/>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27" name="Google Shape;627;p17"/>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Penggunaan Function, Class, Method : Class dan Method</a:t>
            </a:r>
            <a:endParaRPr b="1" i="0" sz="1200" u="none" cap="none" strike="noStrike">
              <a:solidFill>
                <a:schemeClr val="lt1"/>
              </a:solidFill>
              <a:latin typeface="Montserrat"/>
              <a:ea typeface="Montserrat"/>
              <a:cs typeface="Montserrat"/>
              <a:sym typeface="Montserrat"/>
            </a:endParaRPr>
          </a:p>
        </p:txBody>
      </p:sp>
      <p:sp>
        <p:nvSpPr>
          <p:cNvPr id="628" name="Google Shape;628;p17"/>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29" name="Google Shape;629;p17"/>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630" name="Google Shape;630;p17"/>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631" name="Google Shape;631;p17"/>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32" name="Google Shape;632;p17"/>
          <p:cNvSpPr txBox="1"/>
          <p:nvPr/>
        </p:nvSpPr>
        <p:spPr>
          <a:xfrm>
            <a:off x="433475" y="1343851"/>
            <a:ext cx="3661500" cy="30672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400"/>
              <a:buFont typeface="Arial"/>
              <a:buNone/>
            </a:pPr>
            <a:r>
              <a:rPr b="0" i="0" lang="en" sz="1000" u="none" cap="none" strike="noStrike">
                <a:solidFill>
                  <a:srgbClr val="000000"/>
                </a:solidFill>
                <a:latin typeface="Montserrat"/>
                <a:ea typeface="Montserrat"/>
                <a:cs typeface="Montserrat"/>
                <a:sym typeface="Montserrat"/>
              </a:rPr>
              <a:t>Buat mendeklarasikan suatu class, kita bisa pake keyword class terus diikuti sama nama kelasnya.</a:t>
            </a:r>
            <a:endParaRPr b="0" i="0" sz="1000" u="none" cap="none" strike="noStrike">
              <a:solidFill>
                <a:srgbClr val="000000"/>
              </a:solidFill>
              <a:latin typeface="Montserrat"/>
              <a:ea typeface="Montserrat"/>
              <a:cs typeface="Montserrat"/>
              <a:sym typeface="Montserrat"/>
            </a:endParaRPr>
          </a:p>
          <a:p>
            <a:pPr indent="0" lvl="0" marL="0" marR="0" rtl="0" algn="just">
              <a:lnSpc>
                <a:spcPct val="115000"/>
              </a:lnSpc>
              <a:spcBef>
                <a:spcPts val="1000"/>
              </a:spcBef>
              <a:spcAft>
                <a:spcPts val="0"/>
              </a:spcAft>
              <a:buClr>
                <a:srgbClr val="000000"/>
              </a:buClr>
              <a:buSzPts val="1400"/>
              <a:buFont typeface="Arial"/>
              <a:buNone/>
            </a:pPr>
            <a:r>
              <a:rPr b="0" i="0" lang="en" sz="1000" u="none" cap="none" strike="noStrike">
                <a:solidFill>
                  <a:srgbClr val="000000"/>
                </a:solidFill>
                <a:latin typeface="Montserrat"/>
                <a:ea typeface="Montserrat"/>
                <a:cs typeface="Montserrat"/>
                <a:sym typeface="Montserrat"/>
              </a:rPr>
              <a:t>Oke, kita coba deklarasi sebuah class, yuk! </a:t>
            </a:r>
            <a:endParaRPr b="0" i="0" sz="1000" u="none" cap="none" strike="noStrike">
              <a:solidFill>
                <a:srgbClr val="000000"/>
              </a:solidFill>
              <a:latin typeface="Montserrat"/>
              <a:ea typeface="Montserrat"/>
              <a:cs typeface="Montserrat"/>
              <a:sym typeface="Montserrat"/>
            </a:endParaRPr>
          </a:p>
          <a:p>
            <a:pPr indent="0" lvl="0" marL="0" marR="0" rtl="0" algn="just">
              <a:lnSpc>
                <a:spcPct val="115000"/>
              </a:lnSpc>
              <a:spcBef>
                <a:spcPts val="1000"/>
              </a:spcBef>
              <a:spcAft>
                <a:spcPts val="1000"/>
              </a:spcAft>
              <a:buClr>
                <a:srgbClr val="000000"/>
              </a:buClr>
              <a:buSzPts val="1400"/>
              <a:buFont typeface="Arial"/>
              <a:buNone/>
            </a:pPr>
            <a:r>
              <a:rPr b="0" i="0" lang="en" sz="1000" u="none" cap="none" strike="noStrike">
                <a:solidFill>
                  <a:srgbClr val="000000"/>
                </a:solidFill>
                <a:latin typeface="Montserrat"/>
                <a:ea typeface="Montserrat"/>
                <a:cs typeface="Montserrat"/>
                <a:sym typeface="Montserrat"/>
              </a:rPr>
              <a:t>Kita kasih nama jadi class Person, kayak contoh disamping~</a:t>
            </a:r>
            <a:endParaRPr b="0" i="0" sz="1000" u="none" cap="none" strike="noStrike">
              <a:solidFill>
                <a:srgbClr val="000000"/>
              </a:solidFill>
              <a:latin typeface="Montserrat"/>
              <a:ea typeface="Montserrat"/>
              <a:cs typeface="Montserrat"/>
              <a:sym typeface="Montserrat"/>
            </a:endParaRPr>
          </a:p>
        </p:txBody>
      </p:sp>
      <p:sp>
        <p:nvSpPr>
          <p:cNvPr id="633" name="Google Shape;633;p17"/>
          <p:cNvSpPr txBox="1"/>
          <p:nvPr/>
        </p:nvSpPr>
        <p:spPr>
          <a:xfrm>
            <a:off x="-3353650" y="1595450"/>
            <a:ext cx="3000000" cy="1482300"/>
          </a:xfrm>
          <a:prstGeom prst="rect">
            <a:avLst/>
          </a:prstGeom>
          <a:solidFill>
            <a:srgbClr val="000000"/>
          </a:solidFill>
          <a:ln>
            <a:noFill/>
          </a:ln>
        </p:spPr>
        <p:txBody>
          <a:bodyPr anchorCtr="0" anchor="t" bIns="91425" lIns="91425" spcFirstLastPara="1" rIns="91425" wrap="square" tIns="91425">
            <a:noAutofit/>
          </a:bodyPr>
          <a:lstStyle/>
          <a:p>
            <a:pPr indent="0" lvl="0" marL="0" marR="0" rtl="0" algn="l">
              <a:lnSpc>
                <a:spcPct val="130434"/>
              </a:lnSpc>
              <a:spcBef>
                <a:spcPts val="0"/>
              </a:spcBef>
              <a:spcAft>
                <a:spcPts val="0"/>
              </a:spcAft>
              <a:buClr>
                <a:srgbClr val="000000"/>
              </a:buClr>
              <a:buSzPts val="1150"/>
              <a:buFont typeface="Arial"/>
              <a:buNone/>
            </a:pPr>
            <a:r>
              <a:rPr b="0" i="0" lang="en" sz="1150" u="none" cap="none" strike="noStrike">
                <a:solidFill>
                  <a:srgbClr val="C678DD"/>
                </a:solidFill>
                <a:highlight>
                  <a:srgbClr val="151515"/>
                </a:highlight>
                <a:latin typeface="Courier New"/>
                <a:ea typeface="Courier New"/>
                <a:cs typeface="Courier New"/>
                <a:sym typeface="Courier New"/>
              </a:rPr>
              <a:t>class</a:t>
            </a:r>
            <a:r>
              <a:rPr b="0" i="0" lang="en" sz="1150" u="none" cap="none" strike="noStrike">
                <a:solidFill>
                  <a:srgbClr val="ABB2BF"/>
                </a:solidFill>
                <a:highlight>
                  <a:srgbClr val="151515"/>
                </a:highlight>
                <a:latin typeface="Courier New"/>
                <a:ea typeface="Courier New"/>
                <a:cs typeface="Courier New"/>
                <a:sym typeface="Courier New"/>
              </a:rPr>
              <a:t> </a:t>
            </a:r>
            <a:r>
              <a:rPr b="0" i="0" lang="en" sz="1150" u="none" cap="none" strike="noStrike">
                <a:solidFill>
                  <a:srgbClr val="E5C07B"/>
                </a:solidFill>
                <a:highlight>
                  <a:srgbClr val="151515"/>
                </a:highlight>
                <a:latin typeface="Courier New"/>
                <a:ea typeface="Courier New"/>
                <a:cs typeface="Courier New"/>
                <a:sym typeface="Courier New"/>
              </a:rPr>
              <a:t>Person</a:t>
            </a:r>
            <a:r>
              <a:rPr b="0" i="0" lang="en" sz="1150" u="none" cap="none" strike="noStrike">
                <a:solidFill>
                  <a:srgbClr val="ABB2BF"/>
                </a:solidFill>
                <a:highlight>
                  <a:srgbClr val="151515"/>
                </a:highlight>
                <a:latin typeface="Courier New"/>
                <a:ea typeface="Courier New"/>
                <a:cs typeface="Courier New"/>
                <a:sym typeface="Courier New"/>
              </a:rPr>
              <a:t> {</a:t>
            </a:r>
            <a:endParaRPr b="0" i="0" sz="11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150"/>
              <a:buFont typeface="Arial"/>
              <a:buNone/>
            </a:pPr>
            <a:r>
              <a:rPr b="0" i="0" lang="en" sz="1150" u="none" cap="none" strike="noStrike">
                <a:solidFill>
                  <a:srgbClr val="ABB2BF"/>
                </a:solidFill>
                <a:highlight>
                  <a:srgbClr val="151515"/>
                </a:highlight>
                <a:latin typeface="Courier New"/>
                <a:ea typeface="Courier New"/>
                <a:cs typeface="Courier New"/>
                <a:sym typeface="Courier New"/>
              </a:rPr>
              <a:t> </a:t>
            </a:r>
            <a:r>
              <a:rPr b="0" i="0" lang="en" sz="1150" u="none" cap="none" strike="noStrike">
                <a:solidFill>
                  <a:srgbClr val="C678DD"/>
                </a:solidFill>
                <a:highlight>
                  <a:srgbClr val="151515"/>
                </a:highlight>
                <a:latin typeface="Courier New"/>
                <a:ea typeface="Courier New"/>
                <a:cs typeface="Courier New"/>
                <a:sym typeface="Courier New"/>
              </a:rPr>
              <a:t>constructor</a:t>
            </a:r>
            <a:r>
              <a:rPr b="0" i="0" lang="en" sz="1150" u="none" cap="none" strike="noStrike">
                <a:solidFill>
                  <a:srgbClr val="ABB2BF"/>
                </a:solidFill>
                <a:highlight>
                  <a:srgbClr val="151515"/>
                </a:highlight>
                <a:latin typeface="Courier New"/>
                <a:ea typeface="Courier New"/>
                <a:cs typeface="Courier New"/>
                <a:sym typeface="Courier New"/>
              </a:rPr>
              <a:t>(name, address) {</a:t>
            </a:r>
            <a:endParaRPr b="0" i="0" sz="11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150"/>
              <a:buFont typeface="Arial"/>
              <a:buNone/>
            </a:pPr>
            <a:r>
              <a:rPr b="0" i="0" lang="en" sz="1150" u="none" cap="none" strike="noStrike">
                <a:solidFill>
                  <a:srgbClr val="ABB2BF"/>
                </a:solidFill>
                <a:highlight>
                  <a:srgbClr val="151515"/>
                </a:highlight>
                <a:latin typeface="Courier New"/>
                <a:ea typeface="Courier New"/>
                <a:cs typeface="Courier New"/>
                <a:sym typeface="Courier New"/>
              </a:rPr>
              <a:t>   </a:t>
            </a:r>
            <a:r>
              <a:rPr b="0" i="0" lang="en" sz="1150" u="none" cap="none" strike="noStrike">
                <a:solidFill>
                  <a:srgbClr val="E06C75"/>
                </a:solidFill>
                <a:highlight>
                  <a:srgbClr val="151515"/>
                </a:highlight>
                <a:latin typeface="Courier New"/>
                <a:ea typeface="Courier New"/>
                <a:cs typeface="Courier New"/>
                <a:sym typeface="Courier New"/>
              </a:rPr>
              <a:t>this</a:t>
            </a:r>
            <a:r>
              <a:rPr b="0" i="0" lang="en" sz="1150" u="none" cap="none" strike="noStrike">
                <a:solidFill>
                  <a:srgbClr val="ABB2BF"/>
                </a:solidFill>
                <a:highlight>
                  <a:srgbClr val="151515"/>
                </a:highlight>
                <a:latin typeface="Courier New"/>
                <a:ea typeface="Courier New"/>
                <a:cs typeface="Courier New"/>
                <a:sym typeface="Courier New"/>
              </a:rPr>
              <a:t>.</a:t>
            </a:r>
            <a:r>
              <a:rPr b="0" i="0" lang="en" sz="1150" u="none" cap="none" strike="noStrike">
                <a:solidFill>
                  <a:srgbClr val="E06C75"/>
                </a:solidFill>
                <a:highlight>
                  <a:srgbClr val="151515"/>
                </a:highlight>
                <a:latin typeface="Courier New"/>
                <a:ea typeface="Courier New"/>
                <a:cs typeface="Courier New"/>
                <a:sym typeface="Courier New"/>
              </a:rPr>
              <a:t>name</a:t>
            </a:r>
            <a:r>
              <a:rPr b="0" i="0" lang="en" sz="1150" u="none" cap="none" strike="noStrike">
                <a:solidFill>
                  <a:srgbClr val="ABB2BF"/>
                </a:solidFill>
                <a:highlight>
                  <a:srgbClr val="151515"/>
                </a:highlight>
                <a:latin typeface="Courier New"/>
                <a:ea typeface="Courier New"/>
                <a:cs typeface="Courier New"/>
                <a:sym typeface="Courier New"/>
              </a:rPr>
              <a:t> </a:t>
            </a:r>
            <a:r>
              <a:rPr b="0" i="0" lang="en" sz="1150" u="none" cap="none" strike="noStrike">
                <a:solidFill>
                  <a:srgbClr val="56B6C2"/>
                </a:solidFill>
                <a:highlight>
                  <a:srgbClr val="151515"/>
                </a:highlight>
                <a:latin typeface="Courier New"/>
                <a:ea typeface="Courier New"/>
                <a:cs typeface="Courier New"/>
                <a:sym typeface="Courier New"/>
              </a:rPr>
              <a:t>=</a:t>
            </a:r>
            <a:r>
              <a:rPr b="0" i="0" lang="en" sz="1150" u="none" cap="none" strike="noStrike">
                <a:solidFill>
                  <a:srgbClr val="ABB2BF"/>
                </a:solidFill>
                <a:highlight>
                  <a:srgbClr val="151515"/>
                </a:highlight>
                <a:latin typeface="Courier New"/>
                <a:ea typeface="Courier New"/>
                <a:cs typeface="Courier New"/>
                <a:sym typeface="Courier New"/>
              </a:rPr>
              <a:t> name;</a:t>
            </a:r>
            <a:endParaRPr b="0" i="0" sz="11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150"/>
              <a:buFont typeface="Arial"/>
              <a:buNone/>
            </a:pPr>
            <a:r>
              <a:rPr b="0" i="0" lang="en" sz="1150" u="none" cap="none" strike="noStrike">
                <a:solidFill>
                  <a:srgbClr val="ABB2BF"/>
                </a:solidFill>
                <a:highlight>
                  <a:srgbClr val="151515"/>
                </a:highlight>
                <a:latin typeface="Courier New"/>
                <a:ea typeface="Courier New"/>
                <a:cs typeface="Courier New"/>
                <a:sym typeface="Courier New"/>
              </a:rPr>
              <a:t>   </a:t>
            </a:r>
            <a:r>
              <a:rPr b="0" i="0" lang="en" sz="1150" u="none" cap="none" strike="noStrike">
                <a:solidFill>
                  <a:srgbClr val="E06C75"/>
                </a:solidFill>
                <a:highlight>
                  <a:srgbClr val="151515"/>
                </a:highlight>
                <a:latin typeface="Courier New"/>
                <a:ea typeface="Courier New"/>
                <a:cs typeface="Courier New"/>
                <a:sym typeface="Courier New"/>
              </a:rPr>
              <a:t>this</a:t>
            </a:r>
            <a:r>
              <a:rPr b="0" i="0" lang="en" sz="1150" u="none" cap="none" strike="noStrike">
                <a:solidFill>
                  <a:srgbClr val="ABB2BF"/>
                </a:solidFill>
                <a:highlight>
                  <a:srgbClr val="151515"/>
                </a:highlight>
                <a:latin typeface="Courier New"/>
                <a:ea typeface="Courier New"/>
                <a:cs typeface="Courier New"/>
                <a:sym typeface="Courier New"/>
              </a:rPr>
              <a:t>.</a:t>
            </a:r>
            <a:r>
              <a:rPr b="0" i="0" lang="en" sz="1150" u="none" cap="none" strike="noStrike">
                <a:solidFill>
                  <a:srgbClr val="E06C75"/>
                </a:solidFill>
                <a:highlight>
                  <a:srgbClr val="151515"/>
                </a:highlight>
                <a:latin typeface="Courier New"/>
                <a:ea typeface="Courier New"/>
                <a:cs typeface="Courier New"/>
                <a:sym typeface="Courier New"/>
              </a:rPr>
              <a:t>address</a:t>
            </a:r>
            <a:r>
              <a:rPr b="0" i="0" lang="en" sz="1150" u="none" cap="none" strike="noStrike">
                <a:solidFill>
                  <a:srgbClr val="ABB2BF"/>
                </a:solidFill>
                <a:highlight>
                  <a:srgbClr val="151515"/>
                </a:highlight>
                <a:latin typeface="Courier New"/>
                <a:ea typeface="Courier New"/>
                <a:cs typeface="Courier New"/>
                <a:sym typeface="Courier New"/>
              </a:rPr>
              <a:t> </a:t>
            </a:r>
            <a:r>
              <a:rPr b="0" i="0" lang="en" sz="1150" u="none" cap="none" strike="noStrike">
                <a:solidFill>
                  <a:srgbClr val="56B6C2"/>
                </a:solidFill>
                <a:highlight>
                  <a:srgbClr val="151515"/>
                </a:highlight>
                <a:latin typeface="Courier New"/>
                <a:ea typeface="Courier New"/>
                <a:cs typeface="Courier New"/>
                <a:sym typeface="Courier New"/>
              </a:rPr>
              <a:t>=</a:t>
            </a:r>
            <a:r>
              <a:rPr b="0" i="0" lang="en" sz="1150" u="none" cap="none" strike="noStrike">
                <a:solidFill>
                  <a:srgbClr val="ABB2BF"/>
                </a:solidFill>
                <a:highlight>
                  <a:srgbClr val="151515"/>
                </a:highlight>
                <a:latin typeface="Courier New"/>
                <a:ea typeface="Courier New"/>
                <a:cs typeface="Courier New"/>
                <a:sym typeface="Courier New"/>
              </a:rPr>
              <a:t> address;</a:t>
            </a:r>
            <a:endParaRPr b="0" i="0" sz="11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150"/>
              <a:buFont typeface="Arial"/>
              <a:buNone/>
            </a:pPr>
            <a:r>
              <a:rPr b="0" i="0" lang="en" sz="1150" u="none" cap="none" strike="noStrike">
                <a:solidFill>
                  <a:srgbClr val="ABB2BF"/>
                </a:solidFill>
                <a:highlight>
                  <a:srgbClr val="151515"/>
                </a:highlight>
                <a:latin typeface="Courier New"/>
                <a:ea typeface="Courier New"/>
                <a:cs typeface="Courier New"/>
                <a:sym typeface="Courier New"/>
              </a:rPr>
              <a:t> }</a:t>
            </a:r>
            <a:endParaRPr b="0" i="0" sz="11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150"/>
              <a:buFont typeface="Arial"/>
              <a:buNone/>
            </a:pPr>
            <a:r>
              <a:rPr b="0" i="0" lang="en" sz="1150" u="none" cap="none" strike="noStrike">
                <a:solidFill>
                  <a:srgbClr val="ABB2BF"/>
                </a:solidFill>
                <a:highlight>
                  <a:srgbClr val="151515"/>
                </a:highlight>
                <a:latin typeface="Courier New"/>
                <a:ea typeface="Courier New"/>
                <a:cs typeface="Courier New"/>
                <a:sym typeface="Courier New"/>
              </a:rPr>
              <a:t>}</a:t>
            </a:r>
            <a:endParaRPr b="0" i="0" sz="1150" u="none" cap="none" strike="noStrike">
              <a:solidFill>
                <a:srgbClr val="ABB2BF"/>
              </a:solidFill>
              <a:highlight>
                <a:srgbClr val="151515"/>
              </a:highlight>
              <a:latin typeface="Courier New"/>
              <a:ea typeface="Courier New"/>
              <a:cs typeface="Courier New"/>
              <a:sym typeface="Courier New"/>
            </a:endParaRPr>
          </a:p>
        </p:txBody>
      </p:sp>
      <p:pic>
        <p:nvPicPr>
          <p:cNvPr id="634" name="Google Shape;634;p17"/>
          <p:cNvPicPr preferRelativeResize="0"/>
          <p:nvPr/>
        </p:nvPicPr>
        <p:blipFill rotWithShape="1">
          <a:blip r:embed="rId4">
            <a:alphaModFix/>
          </a:blip>
          <a:srcRect b="0" l="5996" r="5554" t="0"/>
          <a:stretch/>
        </p:blipFill>
        <p:spPr>
          <a:xfrm>
            <a:off x="4549273" y="1595450"/>
            <a:ext cx="4374403" cy="2912299"/>
          </a:xfrm>
          <a:prstGeom prst="rect">
            <a:avLst/>
          </a:prstGeom>
          <a:noFill/>
          <a:ln>
            <a:noFill/>
          </a:ln>
        </p:spPr>
      </p:pic>
      <p:sp>
        <p:nvSpPr>
          <p:cNvPr id="635" name="Google Shape;635;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52F67"/>
        </a:solidFill>
      </p:bgPr>
    </p:bg>
    <p:spTree>
      <p:nvGrpSpPr>
        <p:cNvPr id="361" name="Shape 361"/>
        <p:cNvGrpSpPr/>
        <p:nvPr/>
      </p:nvGrpSpPr>
      <p:grpSpPr>
        <a:xfrm>
          <a:off x="0" y="0"/>
          <a:ext cx="0" cy="0"/>
          <a:chOff x="0" y="0"/>
          <a:chExt cx="0" cy="0"/>
        </a:xfrm>
      </p:grpSpPr>
      <p:sp>
        <p:nvSpPr>
          <p:cNvPr id="362" name="Google Shape;362;g115feea9046_0_221"/>
          <p:cNvSpPr txBox="1"/>
          <p:nvPr/>
        </p:nvSpPr>
        <p:spPr>
          <a:xfrm>
            <a:off x="1950750" y="685025"/>
            <a:ext cx="5242500" cy="60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600">
                <a:solidFill>
                  <a:schemeClr val="lt1"/>
                </a:solidFill>
                <a:latin typeface="Montserrat"/>
                <a:ea typeface="Montserrat"/>
                <a:cs typeface="Montserrat"/>
                <a:sym typeface="Montserrat"/>
              </a:rPr>
              <a:t>Selamat datang di </a:t>
            </a:r>
            <a:r>
              <a:rPr b="1" lang="en" sz="1600">
                <a:solidFill>
                  <a:schemeClr val="accent1"/>
                </a:solidFill>
                <a:latin typeface="Montserrat"/>
                <a:ea typeface="Montserrat"/>
                <a:cs typeface="Montserrat"/>
                <a:sym typeface="Montserrat"/>
              </a:rPr>
              <a:t>Chapte</a:t>
            </a:r>
            <a:r>
              <a:rPr b="1" lang="en" sz="1600">
                <a:solidFill>
                  <a:srgbClr val="F2AB2F"/>
                </a:solidFill>
                <a:latin typeface="Montserrat"/>
                <a:ea typeface="Montserrat"/>
                <a:cs typeface="Montserrat"/>
                <a:sym typeface="Montserrat"/>
              </a:rPr>
              <a:t>r 4 Topik 1</a:t>
            </a:r>
            <a:r>
              <a:rPr b="1" lang="en" sz="1600">
                <a:solidFill>
                  <a:schemeClr val="lt1"/>
                </a:solidFill>
                <a:latin typeface="Montserrat"/>
                <a:ea typeface="Montserrat"/>
                <a:cs typeface="Montserrat"/>
                <a:sym typeface="Montserrat"/>
              </a:rPr>
              <a:t> online course </a:t>
            </a:r>
            <a:r>
              <a:rPr b="1" lang="en" sz="1600">
                <a:solidFill>
                  <a:schemeClr val="accent1"/>
                </a:solidFill>
                <a:latin typeface="Montserrat"/>
                <a:ea typeface="Montserrat"/>
                <a:cs typeface="Montserrat"/>
                <a:sym typeface="Montserrat"/>
              </a:rPr>
              <a:t>Fullstack Web</a:t>
            </a:r>
            <a:r>
              <a:rPr b="1" lang="en" sz="1600">
                <a:solidFill>
                  <a:schemeClr val="lt1"/>
                </a:solidFill>
                <a:latin typeface="Montserrat"/>
                <a:ea typeface="Montserrat"/>
                <a:cs typeface="Montserrat"/>
                <a:sym typeface="Montserrat"/>
              </a:rPr>
              <a:t> dari Binar Academy!</a:t>
            </a:r>
            <a:endParaRPr b="1" sz="1600">
              <a:solidFill>
                <a:schemeClr val="lt1"/>
              </a:solidFill>
              <a:latin typeface="Montserrat"/>
              <a:ea typeface="Montserrat"/>
              <a:cs typeface="Montserrat"/>
              <a:sym typeface="Montserrat"/>
            </a:endParaRPr>
          </a:p>
        </p:txBody>
      </p:sp>
      <p:pic>
        <p:nvPicPr>
          <p:cNvPr id="363" name="Google Shape;363;g115feea9046_0_221"/>
          <p:cNvPicPr preferRelativeResize="0"/>
          <p:nvPr/>
        </p:nvPicPr>
        <p:blipFill rotWithShape="1">
          <a:blip r:embed="rId3">
            <a:alphaModFix/>
          </a:blip>
          <a:srcRect b="0" l="0" r="0" t="0"/>
          <a:stretch/>
        </p:blipFill>
        <p:spPr>
          <a:xfrm>
            <a:off x="2660288" y="1807025"/>
            <a:ext cx="3823424" cy="2916175"/>
          </a:xfrm>
          <a:prstGeom prst="rect">
            <a:avLst/>
          </a:prstGeom>
          <a:noFill/>
          <a:ln>
            <a:noFill/>
          </a:ln>
        </p:spPr>
      </p:pic>
      <p:sp>
        <p:nvSpPr>
          <p:cNvPr id="364" name="Google Shape;364;g115feea9046_0_2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39" name="Shape 639"/>
        <p:cNvGrpSpPr/>
        <p:nvPr/>
      </p:nvGrpSpPr>
      <p:grpSpPr>
        <a:xfrm>
          <a:off x="0" y="0"/>
          <a:ext cx="0" cy="0"/>
          <a:chOff x="0" y="0"/>
          <a:chExt cx="0" cy="0"/>
        </a:xfrm>
      </p:grpSpPr>
      <p:sp>
        <p:nvSpPr>
          <p:cNvPr id="640" name="Google Shape;640;g113d69fc2cc_0_16"/>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41" name="Google Shape;641;g113d69fc2cc_0_16"/>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42" name="Google Shape;642;g113d69fc2cc_0_16"/>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43" name="Google Shape;643;g113d69fc2cc_0_16"/>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44" name="Google Shape;644;g113d69fc2cc_0_16"/>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Penggunaan Function, Class, Method : Class dan Method</a:t>
            </a:r>
            <a:endParaRPr b="1" i="0" sz="1200" u="none" cap="none" strike="noStrike">
              <a:solidFill>
                <a:schemeClr val="lt1"/>
              </a:solidFill>
              <a:latin typeface="Montserrat"/>
              <a:ea typeface="Montserrat"/>
              <a:cs typeface="Montserrat"/>
              <a:sym typeface="Montserrat"/>
            </a:endParaRPr>
          </a:p>
        </p:txBody>
      </p:sp>
      <p:sp>
        <p:nvSpPr>
          <p:cNvPr id="645" name="Google Shape;645;g113d69fc2cc_0_16"/>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46" name="Google Shape;646;g113d69fc2cc_0_16"/>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647" name="Google Shape;647;g113d69fc2cc_0_16"/>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648" name="Google Shape;648;g113d69fc2cc_0_16"/>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49" name="Google Shape;649;g113d69fc2cc_0_16"/>
          <p:cNvSpPr txBox="1"/>
          <p:nvPr/>
        </p:nvSpPr>
        <p:spPr>
          <a:xfrm>
            <a:off x="433475" y="923950"/>
            <a:ext cx="4024200" cy="38382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400"/>
              <a:buFont typeface="Arial"/>
              <a:buNone/>
            </a:pPr>
            <a:r>
              <a:rPr b="1" i="0" lang="en" sz="1600" u="none" cap="none" strike="noStrike">
                <a:solidFill>
                  <a:srgbClr val="743673"/>
                </a:solidFill>
                <a:latin typeface="Montserrat"/>
                <a:ea typeface="Montserrat"/>
                <a:cs typeface="Montserrat"/>
                <a:sym typeface="Montserrat"/>
              </a:rPr>
              <a:t>Bikin object pake  class gampang banget, kan?!</a:t>
            </a:r>
            <a:endParaRPr b="1" i="0" sz="1600" u="none" cap="none" strike="noStrike">
              <a:solidFill>
                <a:srgbClr val="743673"/>
              </a:solidFill>
              <a:latin typeface="Montserrat"/>
              <a:ea typeface="Montserrat"/>
              <a:cs typeface="Montserrat"/>
              <a:sym typeface="Montserrat"/>
            </a:endParaRPr>
          </a:p>
          <a:p>
            <a:pPr indent="0" lvl="0" marL="0" marR="0" rtl="0" algn="just">
              <a:lnSpc>
                <a:spcPct val="115000"/>
              </a:lnSpc>
              <a:spcBef>
                <a:spcPts val="1000"/>
              </a:spcBef>
              <a:spcAft>
                <a:spcPts val="0"/>
              </a:spcAft>
              <a:buClr>
                <a:srgbClr val="000000"/>
              </a:buClr>
              <a:buSzPts val="1400"/>
              <a:buFont typeface="Arial"/>
              <a:buNone/>
            </a:pPr>
            <a:r>
              <a:rPr b="0" i="0" lang="en" sz="1000" u="none" cap="none" strike="noStrike">
                <a:solidFill>
                  <a:srgbClr val="000000"/>
                </a:solidFill>
                <a:latin typeface="Montserrat"/>
                <a:ea typeface="Montserrat"/>
                <a:cs typeface="Montserrat"/>
                <a:sym typeface="Montserrat"/>
              </a:rPr>
              <a:t>Tentunya </a:t>
            </a:r>
            <a:r>
              <a:rPr b="1" i="0" lang="en" sz="1000" u="none" cap="none" strike="noStrike">
                <a:solidFill>
                  <a:srgbClr val="000000"/>
                </a:solidFill>
                <a:latin typeface="Montserrat"/>
                <a:ea typeface="Montserrat"/>
                <a:cs typeface="Montserrat"/>
                <a:sym typeface="Montserrat"/>
              </a:rPr>
              <a:t>ini bakal memudahkan kita, terutama kalau kita mau bikin banyak </a:t>
            </a:r>
            <a:r>
              <a:rPr b="1" i="0" lang="en" sz="1000" u="none" cap="none" strike="noStrike">
                <a:solidFill>
                  <a:schemeClr val="dk1"/>
                </a:solidFill>
                <a:latin typeface="Montserrat"/>
                <a:ea typeface="Montserrat"/>
                <a:cs typeface="Montserrat"/>
                <a:sym typeface="Montserrat"/>
              </a:rPr>
              <a:t>object</a:t>
            </a:r>
            <a:r>
              <a:rPr b="0" i="0" lang="en"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a:p>
            <a:pPr indent="0" lvl="0" marL="0" marR="0" rtl="0" algn="just">
              <a:lnSpc>
                <a:spcPct val="115000"/>
              </a:lnSpc>
              <a:spcBef>
                <a:spcPts val="1000"/>
              </a:spcBef>
              <a:spcAft>
                <a:spcPts val="0"/>
              </a:spcAft>
              <a:buClr>
                <a:srgbClr val="000000"/>
              </a:buClr>
              <a:buSzPts val="1400"/>
              <a:buFont typeface="Arial"/>
              <a:buNone/>
            </a:pPr>
            <a:r>
              <a:rPr b="0" i="0" lang="en" sz="1000" u="none" cap="none" strike="noStrike">
                <a:solidFill>
                  <a:srgbClr val="000000"/>
                </a:solidFill>
                <a:latin typeface="Montserrat"/>
                <a:ea typeface="Montserrat"/>
                <a:cs typeface="Montserrat"/>
                <a:sym typeface="Montserrat"/>
              </a:rPr>
              <a:t>Sebenernya, bikin </a:t>
            </a:r>
            <a:r>
              <a:rPr b="0" i="0" lang="en" sz="1000" u="none" cap="none" strike="noStrike">
                <a:solidFill>
                  <a:schemeClr val="dk1"/>
                </a:solidFill>
                <a:latin typeface="Montserrat"/>
                <a:ea typeface="Montserrat"/>
                <a:cs typeface="Montserrat"/>
                <a:sym typeface="Montserrat"/>
              </a:rPr>
              <a:t>object</a:t>
            </a:r>
            <a:r>
              <a:rPr b="0" i="0" lang="en" sz="1000" u="none" cap="none" strike="noStrike">
                <a:solidFill>
                  <a:srgbClr val="000000"/>
                </a:solidFill>
                <a:latin typeface="Montserrat"/>
                <a:ea typeface="Montserrat"/>
                <a:cs typeface="Montserrat"/>
                <a:sym typeface="Montserrat"/>
              </a:rPr>
              <a:t> pake cara biasa atau object literal itu bisa-bisa aja lho. Tapi, kita bakalan repot kalau mau mengubah atau menambahkan property baru di </a:t>
            </a:r>
            <a:r>
              <a:rPr b="0" i="0" lang="en" sz="1000" u="none" cap="none" strike="noStrike">
                <a:solidFill>
                  <a:schemeClr val="dk1"/>
                </a:solidFill>
                <a:latin typeface="Montserrat"/>
                <a:ea typeface="Montserrat"/>
                <a:cs typeface="Montserrat"/>
                <a:sym typeface="Montserrat"/>
              </a:rPr>
              <a:t>object</a:t>
            </a:r>
            <a:r>
              <a:rPr b="0" i="0" lang="en" sz="1000" u="none" cap="none" strike="noStrike">
                <a:solidFill>
                  <a:srgbClr val="000000"/>
                </a:solidFill>
                <a:latin typeface="Montserrat"/>
                <a:ea typeface="Montserrat"/>
                <a:cs typeface="Montserrat"/>
                <a:sym typeface="Montserrat"/>
              </a:rPr>
              <a:t> tersebut, soalnya kita harus nulis ulang </a:t>
            </a:r>
            <a:r>
              <a:rPr b="0" i="0" lang="en" sz="1000" u="none" cap="none" strike="noStrike">
                <a:solidFill>
                  <a:schemeClr val="dk1"/>
                </a:solidFill>
                <a:latin typeface="Montserrat"/>
                <a:ea typeface="Montserrat"/>
                <a:cs typeface="Montserrat"/>
                <a:sym typeface="Montserrat"/>
              </a:rPr>
              <a:t>object</a:t>
            </a:r>
            <a:r>
              <a:rPr b="0" i="0" lang="en" sz="1000" u="none" cap="none" strike="noStrike">
                <a:solidFill>
                  <a:srgbClr val="000000"/>
                </a:solidFill>
                <a:latin typeface="Montserrat"/>
                <a:ea typeface="Montserrat"/>
                <a:cs typeface="Montserrat"/>
                <a:sym typeface="Montserrat"/>
              </a:rPr>
              <a:t> tersebut satu per satu. </a:t>
            </a:r>
            <a:endParaRPr b="0" i="0" sz="1000" u="none" cap="none" strike="noStrike">
              <a:solidFill>
                <a:srgbClr val="000000"/>
              </a:solidFill>
              <a:latin typeface="Montserrat"/>
              <a:ea typeface="Montserrat"/>
              <a:cs typeface="Montserrat"/>
              <a:sym typeface="Montserrat"/>
            </a:endParaRPr>
          </a:p>
          <a:p>
            <a:pPr indent="0" lvl="0" marL="0" marR="0" rtl="0" algn="just">
              <a:lnSpc>
                <a:spcPct val="115000"/>
              </a:lnSpc>
              <a:spcBef>
                <a:spcPts val="1000"/>
              </a:spcBef>
              <a:spcAft>
                <a:spcPts val="1000"/>
              </a:spcAft>
              <a:buClr>
                <a:srgbClr val="000000"/>
              </a:buClr>
              <a:buSzPts val="1400"/>
              <a:buFont typeface="Arial"/>
              <a:buNone/>
            </a:pPr>
            <a:r>
              <a:rPr b="0" i="0" lang="en" sz="1000" u="none" cap="none" strike="noStrike">
                <a:solidFill>
                  <a:srgbClr val="000000"/>
                </a:solidFill>
                <a:latin typeface="Montserrat"/>
                <a:ea typeface="Montserrat"/>
                <a:cs typeface="Montserrat"/>
                <a:sym typeface="Montserrat"/>
              </a:rPr>
              <a:t>Bayangin kalau jumlah objeknya ada ratusan bahkan ribuan! Weleh-weleh... capek deh ~ </a:t>
            </a:r>
            <a:endParaRPr b="0" i="0" sz="1000" u="none" cap="none" strike="noStrike">
              <a:solidFill>
                <a:srgbClr val="000000"/>
              </a:solidFill>
              <a:latin typeface="Montserrat"/>
              <a:ea typeface="Montserrat"/>
              <a:cs typeface="Montserrat"/>
              <a:sym typeface="Montserrat"/>
            </a:endParaRPr>
          </a:p>
        </p:txBody>
      </p:sp>
      <p:pic>
        <p:nvPicPr>
          <p:cNvPr id="650" name="Google Shape;650;g113d69fc2cc_0_16"/>
          <p:cNvPicPr preferRelativeResize="0"/>
          <p:nvPr/>
        </p:nvPicPr>
        <p:blipFill rotWithShape="1">
          <a:blip r:embed="rId4">
            <a:alphaModFix/>
          </a:blip>
          <a:srcRect b="0" l="0" r="0" t="0"/>
          <a:stretch/>
        </p:blipFill>
        <p:spPr>
          <a:xfrm>
            <a:off x="4536350" y="1451774"/>
            <a:ext cx="4381527" cy="3343910"/>
          </a:xfrm>
          <a:prstGeom prst="rect">
            <a:avLst/>
          </a:prstGeom>
          <a:noFill/>
          <a:ln>
            <a:noFill/>
          </a:ln>
        </p:spPr>
      </p:pic>
      <p:sp>
        <p:nvSpPr>
          <p:cNvPr id="651" name="Google Shape;651;g113d69fc2cc_0_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55" name="Shape 655"/>
        <p:cNvGrpSpPr/>
        <p:nvPr/>
      </p:nvGrpSpPr>
      <p:grpSpPr>
        <a:xfrm>
          <a:off x="0" y="0"/>
          <a:ext cx="0" cy="0"/>
          <a:chOff x="0" y="0"/>
          <a:chExt cx="0" cy="0"/>
        </a:xfrm>
      </p:grpSpPr>
      <p:sp>
        <p:nvSpPr>
          <p:cNvPr id="656" name="Google Shape;656;p18"/>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57" name="Google Shape;657;p18"/>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58" name="Google Shape;658;p18"/>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59" name="Google Shape;659;p18"/>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60" name="Google Shape;660;p18"/>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Penggunaan Function, Class, Method : Class dan Method</a:t>
            </a:r>
            <a:endParaRPr b="1" i="0" sz="1200" u="none" cap="none" strike="noStrike">
              <a:solidFill>
                <a:schemeClr val="lt1"/>
              </a:solidFill>
              <a:latin typeface="Montserrat"/>
              <a:ea typeface="Montserrat"/>
              <a:cs typeface="Montserrat"/>
              <a:sym typeface="Montserrat"/>
            </a:endParaRPr>
          </a:p>
        </p:txBody>
      </p:sp>
      <p:sp>
        <p:nvSpPr>
          <p:cNvPr id="661" name="Google Shape;661;p18"/>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62" name="Google Shape;662;p18"/>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663" name="Google Shape;663;p18"/>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664" name="Google Shape;664;p18"/>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65" name="Google Shape;665;p18"/>
          <p:cNvSpPr txBox="1"/>
          <p:nvPr/>
        </p:nvSpPr>
        <p:spPr>
          <a:xfrm>
            <a:off x="357275" y="805850"/>
            <a:ext cx="4201800" cy="40989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chemeClr val="dk1"/>
              </a:buClr>
              <a:buSzPts val="1100"/>
              <a:buFont typeface="Arial"/>
              <a:buNone/>
            </a:pPr>
            <a:r>
              <a:rPr b="0" i="0" lang="en" sz="1000" u="none" cap="none" strike="noStrike">
                <a:solidFill>
                  <a:srgbClr val="000000"/>
                </a:solidFill>
                <a:latin typeface="Montserrat"/>
                <a:ea typeface="Montserrat"/>
                <a:cs typeface="Montserrat"/>
                <a:sym typeface="Montserrat"/>
              </a:rPr>
              <a:t>Sebenarnya class kita pake buat bikin tipe data baru yang nantinya data itu bakal berupa </a:t>
            </a:r>
            <a:r>
              <a:rPr b="0" i="0" lang="en" sz="1000" u="none" cap="none" strike="noStrike">
                <a:solidFill>
                  <a:schemeClr val="dk1"/>
                </a:solidFill>
                <a:latin typeface="Montserrat"/>
                <a:ea typeface="Montserrat"/>
                <a:cs typeface="Montserrat"/>
                <a:sym typeface="Montserrat"/>
              </a:rPr>
              <a:t>object</a:t>
            </a:r>
            <a:r>
              <a:rPr b="0" i="0" lang="en" sz="1000" u="none" cap="none" strike="noStrike">
                <a:solidFill>
                  <a:srgbClr val="000000"/>
                </a:solidFill>
                <a:latin typeface="Montserrat"/>
                <a:ea typeface="Montserrat"/>
                <a:cs typeface="Montserrat"/>
                <a:sym typeface="Montserrat"/>
              </a:rPr>
              <a:t>. </a:t>
            </a:r>
            <a:endParaRPr b="0" i="0" sz="1000" u="none" cap="none" strike="noStrike">
              <a:solidFill>
                <a:srgbClr val="000000"/>
              </a:solidFill>
              <a:latin typeface="Montserrat"/>
              <a:ea typeface="Montserrat"/>
              <a:cs typeface="Montserrat"/>
              <a:sym typeface="Montserrat"/>
            </a:endParaRPr>
          </a:p>
          <a:p>
            <a:pPr indent="0" lvl="0" marL="0" marR="0" rtl="0" algn="just">
              <a:lnSpc>
                <a:spcPct val="115000"/>
              </a:lnSpc>
              <a:spcBef>
                <a:spcPts val="1000"/>
              </a:spcBef>
              <a:spcAft>
                <a:spcPts val="0"/>
              </a:spcAft>
              <a:buClr>
                <a:schemeClr val="dk1"/>
              </a:buClr>
              <a:buSzPts val="1100"/>
              <a:buFont typeface="Arial"/>
              <a:buNone/>
            </a:pPr>
            <a:r>
              <a:rPr b="0" i="0" lang="en" sz="1000" u="none" cap="none" strike="noStrike">
                <a:solidFill>
                  <a:srgbClr val="000000"/>
                </a:solidFill>
                <a:latin typeface="Montserrat"/>
                <a:ea typeface="Montserrat"/>
                <a:cs typeface="Montserrat"/>
                <a:sym typeface="Montserrat"/>
              </a:rPr>
              <a:t>Ada beberapa hal yang perlu kita tahu tentang penggunaan class nih, yaitu:</a:t>
            </a:r>
            <a:endParaRPr b="0" i="0" sz="1000" u="none" cap="none" strike="noStrike">
              <a:solidFill>
                <a:srgbClr val="000000"/>
              </a:solidFill>
              <a:latin typeface="Montserrat"/>
              <a:ea typeface="Montserrat"/>
              <a:cs typeface="Montserrat"/>
              <a:sym typeface="Montserrat"/>
            </a:endParaRPr>
          </a:p>
          <a:p>
            <a:pPr indent="-292100" lvl="0" marL="457200" marR="0" rtl="0" algn="just">
              <a:lnSpc>
                <a:spcPct val="115000"/>
              </a:lnSpc>
              <a:spcBef>
                <a:spcPts val="1000"/>
              </a:spcBef>
              <a:spcAft>
                <a:spcPts val="0"/>
              </a:spcAft>
              <a:buClr>
                <a:schemeClr val="dk1"/>
              </a:buClr>
              <a:buSzPts val="1000"/>
              <a:buFont typeface="Arial"/>
              <a:buChar char="●"/>
            </a:pPr>
            <a:r>
              <a:rPr b="1" i="0" lang="en" sz="1000" u="none" cap="none" strike="noStrike">
                <a:solidFill>
                  <a:srgbClr val="F2AB2F"/>
                </a:solidFill>
                <a:latin typeface="Montserrat"/>
                <a:ea typeface="Montserrat"/>
                <a:cs typeface="Montserrat"/>
                <a:sym typeface="Montserrat"/>
              </a:rPr>
              <a:t>Constructor, </a:t>
            </a:r>
            <a:r>
              <a:rPr b="0" i="0" lang="en" sz="1000" u="none" cap="none" strike="noStrike">
                <a:solidFill>
                  <a:srgbClr val="000000"/>
                </a:solidFill>
                <a:latin typeface="Montserrat"/>
                <a:ea typeface="Montserrat"/>
                <a:cs typeface="Montserrat"/>
                <a:sym typeface="Montserrat"/>
              </a:rPr>
              <a:t>buat mendefinisikan property pada suatu </a:t>
            </a:r>
            <a:r>
              <a:rPr b="0" i="0" lang="en" sz="1000" u="none" cap="none" strike="noStrike">
                <a:solidFill>
                  <a:schemeClr val="dk1"/>
                </a:solidFill>
                <a:latin typeface="Montserrat"/>
                <a:ea typeface="Montserrat"/>
                <a:cs typeface="Montserrat"/>
                <a:sym typeface="Montserrat"/>
              </a:rPr>
              <a:t>object</a:t>
            </a:r>
            <a:r>
              <a:rPr b="0" i="0" lang="en" sz="1000" u="none" cap="none" strike="noStrike">
                <a:solidFill>
                  <a:srgbClr val="000000"/>
                </a:solidFill>
                <a:latin typeface="Montserrat"/>
                <a:ea typeface="Montserrat"/>
                <a:cs typeface="Montserrat"/>
                <a:sym typeface="Montserrat"/>
              </a:rPr>
              <a:t>.</a:t>
            </a:r>
            <a:endParaRPr b="0" i="0" sz="1000" u="none" cap="none" strike="noStrike">
              <a:solidFill>
                <a:srgbClr val="000000"/>
              </a:solidFill>
              <a:latin typeface="Montserrat"/>
              <a:ea typeface="Montserrat"/>
              <a:cs typeface="Montserrat"/>
              <a:sym typeface="Montserrat"/>
            </a:endParaRPr>
          </a:p>
          <a:p>
            <a:pPr indent="-292100" lvl="0" marL="457200" marR="0" rtl="0" algn="just">
              <a:lnSpc>
                <a:spcPct val="115000"/>
              </a:lnSpc>
              <a:spcBef>
                <a:spcPts val="1000"/>
              </a:spcBef>
              <a:spcAft>
                <a:spcPts val="1000"/>
              </a:spcAft>
              <a:buClr>
                <a:schemeClr val="dk1"/>
              </a:buClr>
              <a:buSzPts val="1000"/>
              <a:buFont typeface="Arial"/>
              <a:buChar char="●"/>
            </a:pPr>
            <a:r>
              <a:rPr b="1" i="0" lang="en" sz="1000" u="none" cap="none" strike="noStrike">
                <a:solidFill>
                  <a:srgbClr val="F2AB2F"/>
                </a:solidFill>
                <a:latin typeface="Montserrat"/>
                <a:ea typeface="Montserrat"/>
                <a:cs typeface="Montserrat"/>
                <a:sym typeface="Montserrat"/>
              </a:rPr>
              <a:t>Property</a:t>
            </a:r>
            <a:r>
              <a:rPr b="1" i="0" lang="en" sz="1000" u="none" cap="none" strike="noStrike">
                <a:solidFill>
                  <a:schemeClr val="accent1"/>
                </a:solidFill>
                <a:latin typeface="Montserrat"/>
                <a:ea typeface="Montserrat"/>
                <a:cs typeface="Montserrat"/>
                <a:sym typeface="Montserrat"/>
              </a:rPr>
              <a:t>,</a:t>
            </a:r>
            <a:r>
              <a:rPr b="1" i="0" lang="en" sz="1000" u="none" cap="none" strike="noStrike">
                <a:solidFill>
                  <a:srgbClr val="000000"/>
                </a:solidFill>
                <a:latin typeface="Montserrat"/>
                <a:ea typeface="Montserrat"/>
                <a:cs typeface="Montserrat"/>
                <a:sym typeface="Montserrat"/>
              </a:rPr>
              <a:t> </a:t>
            </a:r>
            <a:r>
              <a:rPr b="0" i="0" lang="en" sz="1000" u="none" cap="none" strike="noStrike">
                <a:solidFill>
                  <a:srgbClr val="000000"/>
                </a:solidFill>
                <a:latin typeface="Montserrat"/>
                <a:ea typeface="Montserrat"/>
                <a:cs typeface="Montserrat"/>
                <a:sym typeface="Montserrat"/>
              </a:rPr>
              <a:t>data dari suatu </a:t>
            </a:r>
            <a:r>
              <a:rPr b="0" i="0" lang="en" sz="1000" u="none" cap="none" strike="noStrike">
                <a:solidFill>
                  <a:schemeClr val="dk1"/>
                </a:solidFill>
                <a:latin typeface="Montserrat"/>
                <a:ea typeface="Montserrat"/>
                <a:cs typeface="Montserrat"/>
                <a:sym typeface="Montserrat"/>
              </a:rPr>
              <a:t>object</a:t>
            </a:r>
            <a:r>
              <a:rPr b="0" i="0" lang="en" sz="1000" u="none" cap="none" strike="noStrike">
                <a:solidFill>
                  <a:srgbClr val="000000"/>
                </a:solidFill>
                <a:latin typeface="Montserrat"/>
                <a:ea typeface="Montserrat"/>
                <a:cs typeface="Montserrat"/>
                <a:sym typeface="Montserrat"/>
              </a:rPr>
              <a:t> atau variabel-variabel yang ada di </a:t>
            </a:r>
            <a:r>
              <a:rPr b="0" i="0" lang="en" sz="1000" u="none" cap="none" strike="noStrike">
                <a:solidFill>
                  <a:schemeClr val="dk1"/>
                </a:solidFill>
                <a:latin typeface="Montserrat"/>
                <a:ea typeface="Montserrat"/>
                <a:cs typeface="Montserrat"/>
                <a:sym typeface="Montserrat"/>
              </a:rPr>
              <a:t>object</a:t>
            </a:r>
            <a:r>
              <a:rPr b="0" i="0" lang="en" sz="1000" u="none" cap="none" strike="noStrike">
                <a:solidFill>
                  <a:srgbClr val="000000"/>
                </a:solidFill>
                <a:latin typeface="Montserrat"/>
                <a:ea typeface="Montserrat"/>
                <a:cs typeface="Montserrat"/>
                <a:sym typeface="Montserrat"/>
              </a:rPr>
              <a:t>. Biasanya disebut juga </a:t>
            </a:r>
            <a:r>
              <a:rPr b="1" i="0" lang="en" sz="1000" u="none" cap="none" strike="noStrike">
                <a:solidFill>
                  <a:srgbClr val="000000"/>
                </a:solidFill>
                <a:latin typeface="Montserrat"/>
                <a:ea typeface="Montserrat"/>
                <a:cs typeface="Montserrat"/>
                <a:sym typeface="Montserrat"/>
              </a:rPr>
              <a:t>atribut</a:t>
            </a:r>
            <a:r>
              <a:rPr b="0" i="0" lang="en" sz="1000" u="none" cap="none" strike="noStrike">
                <a:solidFill>
                  <a:srgbClr val="000000"/>
                </a:solidFill>
                <a:latin typeface="Montserrat"/>
                <a:ea typeface="Montserrat"/>
                <a:cs typeface="Montserrat"/>
                <a:sym typeface="Montserrat"/>
              </a:rPr>
              <a:t>. </a:t>
            </a:r>
            <a:r>
              <a:rPr b="0" i="0" lang="en" sz="1000" u="none" cap="none" strike="noStrike">
                <a:solidFill>
                  <a:schemeClr val="dk1"/>
                </a:solidFill>
                <a:latin typeface="Montserrat"/>
                <a:ea typeface="Montserrat"/>
                <a:cs typeface="Montserrat"/>
                <a:sym typeface="Montserrat"/>
              </a:rPr>
              <a:t>Setiap object pasti punya property, misalnya manusia bernama Sabrina adalah object, berarti dia punya beberapa property, kayak nama, alamat, dsb.</a:t>
            </a:r>
            <a:endParaRPr b="0" i="0" sz="1000" u="none" cap="none" strike="noStrike">
              <a:solidFill>
                <a:srgbClr val="000000"/>
              </a:solidFill>
              <a:latin typeface="Montserrat"/>
              <a:ea typeface="Montserrat"/>
              <a:cs typeface="Montserrat"/>
              <a:sym typeface="Montserrat"/>
            </a:endParaRPr>
          </a:p>
        </p:txBody>
      </p:sp>
      <p:pic>
        <p:nvPicPr>
          <p:cNvPr id="666" name="Google Shape;666;p18"/>
          <p:cNvPicPr preferRelativeResize="0"/>
          <p:nvPr/>
        </p:nvPicPr>
        <p:blipFill rotWithShape="1">
          <a:blip r:embed="rId4">
            <a:alphaModFix/>
          </a:blip>
          <a:srcRect b="0" l="0" r="0" t="0"/>
          <a:stretch/>
        </p:blipFill>
        <p:spPr>
          <a:xfrm>
            <a:off x="5793375" y="1389075"/>
            <a:ext cx="1787700" cy="3074048"/>
          </a:xfrm>
          <a:prstGeom prst="rect">
            <a:avLst/>
          </a:prstGeom>
          <a:noFill/>
          <a:ln>
            <a:noFill/>
          </a:ln>
        </p:spPr>
      </p:pic>
      <p:sp>
        <p:nvSpPr>
          <p:cNvPr id="667" name="Google Shape;667;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71" name="Shape 671"/>
        <p:cNvGrpSpPr/>
        <p:nvPr/>
      </p:nvGrpSpPr>
      <p:grpSpPr>
        <a:xfrm>
          <a:off x="0" y="0"/>
          <a:ext cx="0" cy="0"/>
          <a:chOff x="0" y="0"/>
          <a:chExt cx="0" cy="0"/>
        </a:xfrm>
      </p:grpSpPr>
      <p:sp>
        <p:nvSpPr>
          <p:cNvPr id="672" name="Google Shape;672;g113d69fc308_3_73"/>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73" name="Google Shape;673;g113d69fc308_3_73"/>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74" name="Google Shape;674;g113d69fc308_3_73"/>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75" name="Google Shape;675;g113d69fc308_3_73"/>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76" name="Google Shape;676;g113d69fc308_3_73"/>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Penggunaan Function, Class, Method : Class dan Method</a:t>
            </a:r>
            <a:endParaRPr b="1" i="0" sz="1200" u="none" cap="none" strike="noStrike">
              <a:solidFill>
                <a:schemeClr val="lt1"/>
              </a:solidFill>
              <a:latin typeface="Montserrat"/>
              <a:ea typeface="Montserrat"/>
              <a:cs typeface="Montserrat"/>
              <a:sym typeface="Montserrat"/>
            </a:endParaRPr>
          </a:p>
        </p:txBody>
      </p:sp>
      <p:sp>
        <p:nvSpPr>
          <p:cNvPr id="677" name="Google Shape;677;g113d69fc308_3_73"/>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78" name="Google Shape;678;g113d69fc308_3_73"/>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679" name="Google Shape;679;g113d69fc308_3_73"/>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680" name="Google Shape;680;g113d69fc308_3_73"/>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81" name="Google Shape;681;g113d69fc308_3_73"/>
          <p:cNvSpPr txBox="1"/>
          <p:nvPr/>
        </p:nvSpPr>
        <p:spPr>
          <a:xfrm>
            <a:off x="357275" y="805850"/>
            <a:ext cx="4211400" cy="40989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Ohya, kalau kita bikin object tanpa class, berarti object itu cuma punya satu tipe property aja. Sedangkan kalau kita bikin pake class, berarti bakal ada dua tipe property, yaitu:</a:t>
            </a:r>
            <a:endParaRPr b="0" i="0" sz="1000" u="none" cap="none" strike="noStrike">
              <a:solidFill>
                <a:schemeClr val="dk1"/>
              </a:solidFill>
              <a:latin typeface="Montserrat"/>
              <a:ea typeface="Montserrat"/>
              <a:cs typeface="Montserrat"/>
              <a:sym typeface="Montserrat"/>
            </a:endParaRPr>
          </a:p>
          <a:p>
            <a:pPr indent="-292100" lvl="0" marL="457200" marR="0" rtl="0" algn="just">
              <a:lnSpc>
                <a:spcPct val="115000"/>
              </a:lnSpc>
              <a:spcBef>
                <a:spcPts val="1000"/>
              </a:spcBef>
              <a:spcAft>
                <a:spcPts val="0"/>
              </a:spcAft>
              <a:buClr>
                <a:schemeClr val="dk1"/>
              </a:buClr>
              <a:buSzPts val="1000"/>
              <a:buFont typeface="Montserrat"/>
              <a:buAutoNum type="arabicPeriod"/>
            </a:pPr>
            <a:r>
              <a:rPr b="1" i="0" lang="en" sz="1000" u="none" cap="none" strike="noStrike">
                <a:solidFill>
                  <a:schemeClr val="dk1"/>
                </a:solidFill>
                <a:latin typeface="Montserrat"/>
                <a:ea typeface="Montserrat"/>
                <a:cs typeface="Montserrat"/>
                <a:sym typeface="Montserrat"/>
              </a:rPr>
              <a:t>Instance property</a:t>
            </a:r>
            <a:r>
              <a:rPr b="0" i="0" lang="en" sz="1000" u="none" cap="none" strike="noStrike">
                <a:solidFill>
                  <a:schemeClr val="dk1"/>
                </a:solidFill>
                <a:latin typeface="Montserrat"/>
                <a:ea typeface="Montserrat"/>
                <a:cs typeface="Montserrat"/>
                <a:sym typeface="Montserrat"/>
              </a:rPr>
              <a:t>, sebuah property yang bisa kita akses setelah object kita instantiate (dibuat lewat keyword new).</a:t>
            </a:r>
            <a:endParaRPr b="0" i="0" sz="1000" u="none" cap="none" strike="noStrike">
              <a:solidFill>
                <a:schemeClr val="dk1"/>
              </a:solidFill>
              <a:latin typeface="Montserrat"/>
              <a:ea typeface="Montserrat"/>
              <a:cs typeface="Montserrat"/>
              <a:sym typeface="Montserrat"/>
            </a:endParaRPr>
          </a:p>
          <a:p>
            <a:pPr indent="-292100" lvl="0" marL="457200" marR="0" rtl="0" algn="just">
              <a:lnSpc>
                <a:spcPct val="115000"/>
              </a:lnSpc>
              <a:spcBef>
                <a:spcPts val="1000"/>
              </a:spcBef>
              <a:spcAft>
                <a:spcPts val="1000"/>
              </a:spcAft>
              <a:buClr>
                <a:schemeClr val="dk1"/>
              </a:buClr>
              <a:buSzPts val="1000"/>
              <a:buFont typeface="Montserrat"/>
              <a:buAutoNum type="arabicPeriod"/>
            </a:pPr>
            <a:r>
              <a:rPr b="1" i="0" lang="en" sz="1000" u="none" cap="none" strike="noStrike">
                <a:solidFill>
                  <a:schemeClr val="dk1"/>
                </a:solidFill>
                <a:latin typeface="Montserrat"/>
                <a:ea typeface="Montserrat"/>
                <a:cs typeface="Montserrat"/>
                <a:sym typeface="Montserrat"/>
              </a:rPr>
              <a:t>Static property</a:t>
            </a:r>
            <a:r>
              <a:rPr b="0" i="0" lang="en" sz="1000" u="none" cap="none" strike="noStrike">
                <a:solidFill>
                  <a:schemeClr val="dk1"/>
                </a:solidFill>
                <a:latin typeface="Montserrat"/>
                <a:ea typeface="Montserrat"/>
                <a:cs typeface="Montserrat"/>
                <a:sym typeface="Montserrat"/>
              </a:rPr>
              <a:t>, nilainya bakal selalu sama di semua instance dari class tersebut.</a:t>
            </a:r>
            <a:endParaRPr b="0" i="0" sz="1000" u="none" cap="none" strike="noStrike">
              <a:solidFill>
                <a:srgbClr val="000000"/>
              </a:solidFill>
              <a:latin typeface="Montserrat"/>
              <a:ea typeface="Montserrat"/>
              <a:cs typeface="Montserrat"/>
              <a:sym typeface="Montserrat"/>
            </a:endParaRPr>
          </a:p>
        </p:txBody>
      </p:sp>
      <p:sp>
        <p:nvSpPr>
          <p:cNvPr id="682" name="Google Shape;682;g113d69fc308_3_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683" name="Google Shape;683;g113d69fc308_3_73"/>
          <p:cNvPicPr preferRelativeResize="0"/>
          <p:nvPr/>
        </p:nvPicPr>
        <p:blipFill>
          <a:blip r:embed="rId4">
            <a:alphaModFix/>
          </a:blip>
          <a:stretch>
            <a:fillRect/>
          </a:stretch>
        </p:blipFill>
        <p:spPr>
          <a:xfrm>
            <a:off x="5330675" y="1016100"/>
            <a:ext cx="2760376" cy="389879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87" name="Shape 687"/>
        <p:cNvGrpSpPr/>
        <p:nvPr/>
      </p:nvGrpSpPr>
      <p:grpSpPr>
        <a:xfrm>
          <a:off x="0" y="0"/>
          <a:ext cx="0" cy="0"/>
          <a:chOff x="0" y="0"/>
          <a:chExt cx="0" cy="0"/>
        </a:xfrm>
      </p:grpSpPr>
      <p:sp>
        <p:nvSpPr>
          <p:cNvPr id="688" name="Google Shape;688;g113d69fc308_3_99"/>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89" name="Google Shape;689;g113d69fc308_3_99"/>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90" name="Google Shape;690;g113d69fc308_3_99"/>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91" name="Google Shape;691;g113d69fc308_3_99"/>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92" name="Google Shape;692;g113d69fc308_3_99"/>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Penggunaan Function, Class, Method : Class dan Method</a:t>
            </a:r>
            <a:endParaRPr b="1" i="0" sz="1200" u="none" cap="none" strike="noStrike">
              <a:solidFill>
                <a:schemeClr val="lt1"/>
              </a:solidFill>
              <a:latin typeface="Montserrat"/>
              <a:ea typeface="Montserrat"/>
              <a:cs typeface="Montserrat"/>
              <a:sym typeface="Montserrat"/>
            </a:endParaRPr>
          </a:p>
        </p:txBody>
      </p:sp>
      <p:sp>
        <p:nvSpPr>
          <p:cNvPr id="693" name="Google Shape;693;g113d69fc308_3_99"/>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94" name="Google Shape;694;g113d69fc308_3_99"/>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695" name="Google Shape;695;g113d69fc308_3_99"/>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696" name="Google Shape;696;g113d69fc308_3_99"/>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97" name="Google Shape;697;g113d69fc308_3_99"/>
          <p:cNvSpPr txBox="1"/>
          <p:nvPr/>
        </p:nvSpPr>
        <p:spPr>
          <a:xfrm>
            <a:off x="357275" y="805850"/>
            <a:ext cx="4211400" cy="4098900"/>
          </a:xfrm>
          <a:prstGeom prst="rect">
            <a:avLst/>
          </a:prstGeom>
          <a:noFill/>
          <a:ln>
            <a:noFill/>
          </a:ln>
        </p:spPr>
        <p:txBody>
          <a:bodyPr anchorCtr="0" anchor="ctr" bIns="91425" lIns="91425" spcFirstLastPara="1" rIns="91425" wrap="square" tIns="91425">
            <a:noAutofit/>
          </a:bodyPr>
          <a:lstStyle/>
          <a:p>
            <a:pPr indent="-292100" lvl="0" marL="457200" marR="0" rtl="0" algn="just">
              <a:lnSpc>
                <a:spcPct val="115000"/>
              </a:lnSpc>
              <a:spcBef>
                <a:spcPts val="0"/>
              </a:spcBef>
              <a:spcAft>
                <a:spcPts val="0"/>
              </a:spcAft>
              <a:buClr>
                <a:schemeClr val="dk1"/>
              </a:buClr>
              <a:buSzPts val="1000"/>
              <a:buFont typeface="Arial"/>
              <a:buChar char="●"/>
            </a:pPr>
            <a:r>
              <a:rPr b="1" i="0" lang="en" sz="1000" u="none" cap="none" strike="noStrike">
                <a:solidFill>
                  <a:srgbClr val="F2AB2F"/>
                </a:solidFill>
                <a:latin typeface="Montserrat"/>
                <a:ea typeface="Montserrat"/>
                <a:cs typeface="Montserrat"/>
                <a:sym typeface="Montserrat"/>
              </a:rPr>
              <a:t>Method</a:t>
            </a:r>
            <a:r>
              <a:rPr b="1" i="0" lang="en" sz="1000" u="none" cap="none" strike="noStrike">
                <a:solidFill>
                  <a:schemeClr val="accent1"/>
                </a:solidFill>
                <a:latin typeface="Montserrat"/>
                <a:ea typeface="Montserrat"/>
                <a:cs typeface="Montserrat"/>
                <a:sym typeface="Montserrat"/>
              </a:rPr>
              <a:t>,</a:t>
            </a:r>
            <a:r>
              <a:rPr b="0" i="0" lang="en" sz="1000" u="none" cap="none" strike="noStrike">
                <a:solidFill>
                  <a:srgbClr val="000000"/>
                </a:solidFill>
                <a:latin typeface="Montserrat"/>
                <a:ea typeface="Montserrat"/>
                <a:cs typeface="Montserrat"/>
                <a:sym typeface="Montserrat"/>
              </a:rPr>
              <a:t> fungsi atau aksi dari suatu object. Maksudnya, kalau kita punya class Human, berarti method itu ibarat aksi yang bisa dilakukan manusia, kayak jalan, berbicara, dsb. </a:t>
            </a:r>
            <a:endParaRPr b="0" i="0" sz="1000" u="none" cap="none" strike="noStrike">
              <a:solidFill>
                <a:srgbClr val="000000"/>
              </a:solidFill>
              <a:latin typeface="Montserrat"/>
              <a:ea typeface="Montserrat"/>
              <a:cs typeface="Montserrat"/>
              <a:sym typeface="Montserrat"/>
            </a:endParaRPr>
          </a:p>
          <a:p>
            <a:pPr indent="0" lvl="0" marL="457200" marR="0" rtl="0" algn="just">
              <a:lnSpc>
                <a:spcPct val="115000"/>
              </a:lnSpc>
              <a:spcBef>
                <a:spcPts val="1000"/>
              </a:spcBef>
              <a:spcAft>
                <a:spcPts val="1000"/>
              </a:spcAft>
              <a:buClr>
                <a:srgbClr val="000000"/>
              </a:buClr>
              <a:buSzPts val="1000"/>
              <a:buFont typeface="Arial"/>
              <a:buNone/>
            </a:pPr>
            <a:r>
              <a:rPr b="0" i="0" lang="en" sz="1000" u="none" cap="none" strike="noStrike">
                <a:solidFill>
                  <a:srgbClr val="000000"/>
                </a:solidFill>
                <a:latin typeface="Montserrat"/>
                <a:ea typeface="Montserrat"/>
                <a:cs typeface="Montserrat"/>
                <a:sym typeface="Montserrat"/>
              </a:rPr>
              <a:t>Di dalam method, kita bisa akses property dari object pake keyword this, yang artinya adalah manggil object itu sendiri. Sama kayak property, method punya dua tipe dalam hal aksesnya yaitu </a:t>
            </a:r>
            <a:r>
              <a:rPr b="1" i="0" lang="en" sz="1000" u="none" cap="none" strike="noStrike">
                <a:solidFill>
                  <a:srgbClr val="000000"/>
                </a:solidFill>
                <a:latin typeface="Montserrat"/>
                <a:ea typeface="Montserrat"/>
                <a:cs typeface="Montserrat"/>
                <a:sym typeface="Montserrat"/>
              </a:rPr>
              <a:t>Instance method</a:t>
            </a:r>
            <a:r>
              <a:rPr b="0" i="0" lang="en" sz="1000" u="none" cap="none" strike="noStrike">
                <a:solidFill>
                  <a:srgbClr val="000000"/>
                </a:solidFill>
                <a:latin typeface="Montserrat"/>
                <a:ea typeface="Montserrat"/>
                <a:cs typeface="Montserrat"/>
                <a:sym typeface="Montserrat"/>
              </a:rPr>
              <a:t> (prototype) dan </a:t>
            </a:r>
            <a:r>
              <a:rPr b="1" i="0" lang="en" sz="1000" u="none" cap="none" strike="noStrike">
                <a:solidFill>
                  <a:srgbClr val="000000"/>
                </a:solidFill>
                <a:latin typeface="Montserrat"/>
                <a:ea typeface="Montserrat"/>
                <a:cs typeface="Montserrat"/>
                <a:sym typeface="Montserrat"/>
              </a:rPr>
              <a:t>Static method.</a:t>
            </a:r>
            <a:endParaRPr b="1" i="0" sz="1000" u="none" cap="none" strike="noStrike">
              <a:solidFill>
                <a:srgbClr val="000000"/>
              </a:solidFill>
              <a:latin typeface="Montserrat"/>
              <a:ea typeface="Montserrat"/>
              <a:cs typeface="Montserrat"/>
              <a:sym typeface="Montserrat"/>
            </a:endParaRPr>
          </a:p>
        </p:txBody>
      </p:sp>
      <p:pic>
        <p:nvPicPr>
          <p:cNvPr id="698" name="Google Shape;698;g113d69fc308_3_99"/>
          <p:cNvPicPr preferRelativeResize="0"/>
          <p:nvPr/>
        </p:nvPicPr>
        <p:blipFill rotWithShape="1">
          <a:blip r:embed="rId4">
            <a:alphaModFix/>
          </a:blip>
          <a:srcRect b="0" l="0" r="0" t="0"/>
          <a:stretch/>
        </p:blipFill>
        <p:spPr>
          <a:xfrm>
            <a:off x="5731325" y="977575"/>
            <a:ext cx="2138250" cy="3764851"/>
          </a:xfrm>
          <a:prstGeom prst="rect">
            <a:avLst/>
          </a:prstGeom>
          <a:noFill/>
          <a:ln>
            <a:noFill/>
          </a:ln>
        </p:spPr>
      </p:pic>
      <p:sp>
        <p:nvSpPr>
          <p:cNvPr id="699" name="Google Shape;699;g113d69fc308_3_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3" name="Shape 703"/>
        <p:cNvGrpSpPr/>
        <p:nvPr/>
      </p:nvGrpSpPr>
      <p:grpSpPr>
        <a:xfrm>
          <a:off x="0" y="0"/>
          <a:ext cx="0" cy="0"/>
          <a:chOff x="0" y="0"/>
          <a:chExt cx="0" cy="0"/>
        </a:xfrm>
      </p:grpSpPr>
      <p:sp>
        <p:nvSpPr>
          <p:cNvPr id="704" name="Google Shape;704;p19"/>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05" name="Google Shape;705;p19"/>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06" name="Google Shape;706;p19"/>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07" name="Google Shape;707;p19"/>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08" name="Google Shape;708;p19"/>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Penggunaan Function, Class, Method : Class dan Method</a:t>
            </a:r>
            <a:endParaRPr b="1" i="0" sz="1200" u="none" cap="none" strike="noStrike">
              <a:solidFill>
                <a:schemeClr val="lt1"/>
              </a:solidFill>
              <a:latin typeface="Montserrat"/>
              <a:ea typeface="Montserrat"/>
              <a:cs typeface="Montserrat"/>
              <a:sym typeface="Montserrat"/>
            </a:endParaRPr>
          </a:p>
        </p:txBody>
      </p:sp>
      <p:sp>
        <p:nvSpPr>
          <p:cNvPr id="709" name="Google Shape;709;p19"/>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10" name="Google Shape;710;p19"/>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711" name="Google Shape;711;p19"/>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712" name="Google Shape;712;p19"/>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13" name="Google Shape;713;p19"/>
          <p:cNvSpPr txBox="1"/>
          <p:nvPr/>
        </p:nvSpPr>
        <p:spPr>
          <a:xfrm>
            <a:off x="-4650025" y="-924975"/>
            <a:ext cx="3545100" cy="3508800"/>
          </a:xfrm>
          <a:prstGeom prst="rect">
            <a:avLst/>
          </a:prstGeom>
          <a:solidFill>
            <a:srgbClr val="000000"/>
          </a:solidFill>
          <a:ln>
            <a:noFill/>
          </a:ln>
        </p:spPr>
        <p:txBody>
          <a:bodyPr anchorCtr="0" anchor="t" bIns="91425" lIns="91425" spcFirstLastPara="1" rIns="91425" wrap="square" tIns="91425">
            <a:noAutofit/>
          </a:bodyPr>
          <a:lstStyle/>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C678DD"/>
                </a:solidFill>
                <a:highlight>
                  <a:srgbClr val="151515"/>
                </a:highlight>
                <a:latin typeface="Courier New"/>
                <a:ea typeface="Courier New"/>
                <a:cs typeface="Courier New"/>
                <a:sym typeface="Courier New"/>
              </a:rPr>
              <a:t>class</a:t>
            </a: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E5C07B"/>
                </a:solidFill>
                <a:highlight>
                  <a:srgbClr val="151515"/>
                </a:highlight>
                <a:latin typeface="Courier New"/>
                <a:ea typeface="Courier New"/>
                <a:cs typeface="Courier New"/>
                <a:sym typeface="Courier New"/>
              </a:rPr>
              <a:t>Human</a:t>
            </a:r>
            <a:r>
              <a:rPr b="1" i="0" lang="en" sz="900" u="none" cap="none" strike="noStrike">
                <a:solidFill>
                  <a:srgbClr val="ABB2BF"/>
                </a:solidFill>
                <a:highlight>
                  <a:srgbClr val="151515"/>
                </a:highlight>
                <a:latin typeface="Courier New"/>
                <a:ea typeface="Courier New"/>
                <a:cs typeface="Courier New"/>
                <a:sym typeface="Courier New"/>
              </a:rPr>
              <a:t> {</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1" lang="en" sz="900" u="none" cap="none" strike="noStrike">
                <a:solidFill>
                  <a:srgbClr val="5C6370"/>
                </a:solidFill>
                <a:highlight>
                  <a:srgbClr val="151515"/>
                </a:highlight>
                <a:latin typeface="Courier New"/>
                <a:ea typeface="Courier New"/>
                <a:cs typeface="Courier New"/>
                <a:sym typeface="Courier New"/>
              </a:rPr>
              <a:t> // Add static property</a:t>
            </a:r>
            <a:endParaRPr b="1" i="1" sz="9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C678DD"/>
                </a:solidFill>
                <a:highlight>
                  <a:srgbClr val="151515"/>
                </a:highlight>
                <a:latin typeface="Courier New"/>
                <a:ea typeface="Courier New"/>
                <a:cs typeface="Courier New"/>
                <a:sym typeface="Courier New"/>
              </a:rPr>
              <a:t>static</a:t>
            </a:r>
            <a:r>
              <a:rPr b="1" i="0" lang="en" sz="900" u="none" cap="none" strike="noStrike">
                <a:solidFill>
                  <a:srgbClr val="ABB2BF"/>
                </a:solidFill>
                <a:highlight>
                  <a:srgbClr val="151515"/>
                </a:highlight>
                <a:latin typeface="Courier New"/>
                <a:ea typeface="Courier New"/>
                <a:cs typeface="Courier New"/>
                <a:sym typeface="Courier New"/>
              </a:rPr>
              <a:t> isLivingOnEarth </a:t>
            </a:r>
            <a:r>
              <a:rPr b="1" i="0" lang="en" sz="900" u="none" cap="none" strike="noStrike">
                <a:solidFill>
                  <a:srgbClr val="56B6C2"/>
                </a:solidFill>
                <a:highlight>
                  <a:srgbClr val="151515"/>
                </a:highlight>
                <a:latin typeface="Courier New"/>
                <a:ea typeface="Courier New"/>
                <a:cs typeface="Courier New"/>
                <a:sym typeface="Courier New"/>
              </a:rPr>
              <a:t>=</a:t>
            </a: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D19A66"/>
                </a:solidFill>
                <a:highlight>
                  <a:srgbClr val="151515"/>
                </a:highlight>
                <a:latin typeface="Courier New"/>
                <a:ea typeface="Courier New"/>
                <a:cs typeface="Courier New"/>
                <a:sym typeface="Courier New"/>
              </a:rPr>
              <a:t>true</a:t>
            </a:r>
            <a:r>
              <a:rPr b="1" i="0" lang="en" sz="900" u="none" cap="none" strike="noStrike">
                <a:solidFill>
                  <a:srgbClr val="ABB2BF"/>
                </a:solidFill>
                <a:highlight>
                  <a:srgbClr val="151515"/>
                </a:highlight>
                <a:latin typeface="Courier New"/>
                <a:ea typeface="Courier New"/>
                <a:cs typeface="Courier New"/>
                <a:sym typeface="Courier New"/>
              </a:rPr>
              <a:t>;</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r>
              <a:rPr b="1" i="1" lang="en" sz="900" u="none" cap="none" strike="noStrike">
                <a:solidFill>
                  <a:srgbClr val="5C6370"/>
                </a:solidFill>
                <a:highlight>
                  <a:srgbClr val="151515"/>
                </a:highlight>
                <a:latin typeface="Courier New"/>
                <a:ea typeface="Courier New"/>
                <a:cs typeface="Courier New"/>
                <a:sym typeface="Courier New"/>
              </a:rPr>
              <a:t>// Add constructor method</a:t>
            </a:r>
            <a:endParaRPr b="1" i="1" sz="9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C678DD"/>
                </a:solidFill>
                <a:highlight>
                  <a:srgbClr val="151515"/>
                </a:highlight>
                <a:latin typeface="Courier New"/>
                <a:ea typeface="Courier New"/>
                <a:cs typeface="Courier New"/>
                <a:sym typeface="Courier New"/>
              </a:rPr>
              <a:t>constructor</a:t>
            </a:r>
            <a:r>
              <a:rPr b="1" i="0" lang="en" sz="900" u="none" cap="none" strike="noStrike">
                <a:solidFill>
                  <a:srgbClr val="ABB2BF"/>
                </a:solidFill>
                <a:highlight>
                  <a:srgbClr val="151515"/>
                </a:highlight>
                <a:latin typeface="Courier New"/>
                <a:ea typeface="Courier New"/>
                <a:cs typeface="Courier New"/>
                <a:sym typeface="Courier New"/>
              </a:rPr>
              <a:t>(name, address) {</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E06C75"/>
                </a:solidFill>
                <a:highlight>
                  <a:srgbClr val="151515"/>
                </a:highlight>
                <a:latin typeface="Courier New"/>
                <a:ea typeface="Courier New"/>
                <a:cs typeface="Courier New"/>
                <a:sym typeface="Courier New"/>
              </a:rPr>
              <a:t>this</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E06C75"/>
                </a:solidFill>
                <a:highlight>
                  <a:srgbClr val="151515"/>
                </a:highlight>
                <a:latin typeface="Courier New"/>
                <a:ea typeface="Courier New"/>
                <a:cs typeface="Courier New"/>
                <a:sym typeface="Courier New"/>
              </a:rPr>
              <a:t>name</a:t>
            </a: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56B6C2"/>
                </a:solidFill>
                <a:highlight>
                  <a:srgbClr val="151515"/>
                </a:highlight>
                <a:latin typeface="Courier New"/>
                <a:ea typeface="Courier New"/>
                <a:cs typeface="Courier New"/>
                <a:sym typeface="Courier New"/>
              </a:rPr>
              <a:t>=</a:t>
            </a:r>
            <a:r>
              <a:rPr b="1" i="0" lang="en" sz="900" u="none" cap="none" strike="noStrike">
                <a:solidFill>
                  <a:srgbClr val="ABB2BF"/>
                </a:solidFill>
                <a:highlight>
                  <a:srgbClr val="151515"/>
                </a:highlight>
                <a:latin typeface="Courier New"/>
                <a:ea typeface="Courier New"/>
                <a:cs typeface="Courier New"/>
                <a:sym typeface="Courier New"/>
              </a:rPr>
              <a:t> name;</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E06C75"/>
                </a:solidFill>
                <a:highlight>
                  <a:srgbClr val="151515"/>
                </a:highlight>
                <a:latin typeface="Courier New"/>
                <a:ea typeface="Courier New"/>
                <a:cs typeface="Courier New"/>
                <a:sym typeface="Courier New"/>
              </a:rPr>
              <a:t>this</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E06C75"/>
                </a:solidFill>
                <a:highlight>
                  <a:srgbClr val="151515"/>
                </a:highlight>
                <a:latin typeface="Courier New"/>
                <a:ea typeface="Courier New"/>
                <a:cs typeface="Courier New"/>
                <a:sym typeface="Courier New"/>
              </a:rPr>
              <a:t>address</a:t>
            </a: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56B6C2"/>
                </a:solidFill>
                <a:highlight>
                  <a:srgbClr val="151515"/>
                </a:highlight>
                <a:latin typeface="Courier New"/>
                <a:ea typeface="Courier New"/>
                <a:cs typeface="Courier New"/>
                <a:sym typeface="Courier New"/>
              </a:rPr>
              <a:t>=</a:t>
            </a:r>
            <a:r>
              <a:rPr b="1" i="0" lang="en" sz="900" u="none" cap="none" strike="noStrike">
                <a:solidFill>
                  <a:srgbClr val="ABB2BF"/>
                </a:solidFill>
                <a:highlight>
                  <a:srgbClr val="151515"/>
                </a:highlight>
                <a:latin typeface="Courier New"/>
                <a:ea typeface="Courier New"/>
                <a:cs typeface="Courier New"/>
                <a:sym typeface="Courier New"/>
              </a:rPr>
              <a:t> address;</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r>
              <a:rPr b="1" i="1" lang="en" sz="900" u="none" cap="none" strike="noStrike">
                <a:solidFill>
                  <a:srgbClr val="5C6370"/>
                </a:solidFill>
                <a:highlight>
                  <a:srgbClr val="151515"/>
                </a:highlight>
                <a:latin typeface="Courier New"/>
                <a:ea typeface="Courier New"/>
                <a:cs typeface="Courier New"/>
                <a:sym typeface="Courier New"/>
              </a:rPr>
              <a:t>// Add instance method signature</a:t>
            </a:r>
            <a:endParaRPr b="1" i="1" sz="9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61AFEF"/>
                </a:solidFill>
                <a:highlight>
                  <a:srgbClr val="151515"/>
                </a:highlight>
                <a:latin typeface="Courier New"/>
                <a:ea typeface="Courier New"/>
                <a:cs typeface="Courier New"/>
                <a:sym typeface="Courier New"/>
              </a:rPr>
              <a:t>introduce</a:t>
            </a:r>
            <a:r>
              <a:rPr b="1" i="0" lang="en" sz="900" u="none" cap="none" strike="noStrike">
                <a:solidFill>
                  <a:srgbClr val="ABB2BF"/>
                </a:solidFill>
                <a:highlight>
                  <a:srgbClr val="151515"/>
                </a:highlight>
                <a:latin typeface="Courier New"/>
                <a:ea typeface="Courier New"/>
                <a:cs typeface="Courier New"/>
                <a:sym typeface="Courier New"/>
              </a:rPr>
              <a:t>() {</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E5C07B"/>
                </a:solidFill>
                <a:highlight>
                  <a:srgbClr val="151515"/>
                </a:highlight>
                <a:latin typeface="Courier New"/>
                <a:ea typeface="Courier New"/>
                <a:cs typeface="Courier New"/>
                <a:sym typeface="Courier New"/>
              </a:rPr>
              <a:t>console</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56B6C2"/>
                </a:solidFill>
                <a:highlight>
                  <a:srgbClr val="151515"/>
                </a:highlight>
                <a:latin typeface="Courier New"/>
                <a:ea typeface="Courier New"/>
                <a:cs typeface="Courier New"/>
                <a:sym typeface="Courier New"/>
              </a:rPr>
              <a:t>log</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98C379"/>
                </a:solidFill>
                <a:highlight>
                  <a:srgbClr val="151515"/>
                </a:highlight>
                <a:latin typeface="Courier New"/>
                <a:ea typeface="Courier New"/>
                <a:cs typeface="Courier New"/>
                <a:sym typeface="Courier New"/>
              </a:rPr>
              <a:t>`Hi, my name is </a:t>
            </a:r>
            <a:r>
              <a:rPr b="1" i="0" lang="en" sz="900" u="none" cap="none" strike="noStrike">
                <a:solidFill>
                  <a:srgbClr val="BE5046"/>
                </a:solidFill>
                <a:highlight>
                  <a:srgbClr val="151515"/>
                </a:highlight>
                <a:latin typeface="Courier New"/>
                <a:ea typeface="Courier New"/>
                <a:cs typeface="Courier New"/>
                <a:sym typeface="Courier New"/>
              </a:rPr>
              <a:t>${</a:t>
            </a:r>
            <a:r>
              <a:rPr b="1" i="0" lang="en" sz="900" u="none" cap="none" strike="noStrike">
                <a:solidFill>
                  <a:srgbClr val="E06C75"/>
                </a:solidFill>
                <a:highlight>
                  <a:srgbClr val="151515"/>
                </a:highlight>
                <a:latin typeface="Courier New"/>
                <a:ea typeface="Courier New"/>
                <a:cs typeface="Courier New"/>
                <a:sym typeface="Courier New"/>
              </a:rPr>
              <a:t>this</a:t>
            </a:r>
            <a:r>
              <a:rPr b="1" i="0" lang="en" sz="900" u="none" cap="none" strike="noStrike">
                <a:solidFill>
                  <a:srgbClr val="98C379"/>
                </a:solidFill>
                <a:highlight>
                  <a:srgbClr val="151515"/>
                </a:highlight>
                <a:latin typeface="Courier New"/>
                <a:ea typeface="Courier New"/>
                <a:cs typeface="Courier New"/>
                <a:sym typeface="Courier New"/>
              </a:rPr>
              <a:t>.</a:t>
            </a:r>
            <a:r>
              <a:rPr b="1" i="0" lang="en" sz="900" u="none" cap="none" strike="noStrike">
                <a:solidFill>
                  <a:srgbClr val="E06C75"/>
                </a:solidFill>
                <a:highlight>
                  <a:srgbClr val="151515"/>
                </a:highlight>
                <a:latin typeface="Courier New"/>
                <a:ea typeface="Courier New"/>
                <a:cs typeface="Courier New"/>
                <a:sym typeface="Courier New"/>
              </a:rPr>
              <a:t>name</a:t>
            </a:r>
            <a:r>
              <a:rPr b="1" i="0" lang="en" sz="900" u="none" cap="none" strike="noStrike">
                <a:solidFill>
                  <a:srgbClr val="BE5046"/>
                </a:solidFill>
                <a:highlight>
                  <a:srgbClr val="151515"/>
                </a:highlight>
                <a:latin typeface="Courier New"/>
                <a:ea typeface="Courier New"/>
                <a:cs typeface="Courier New"/>
                <a:sym typeface="Courier New"/>
              </a:rPr>
              <a:t>}</a:t>
            </a:r>
            <a:r>
              <a:rPr b="1" i="0" lang="en" sz="900" u="none" cap="none" strike="noStrike">
                <a:solidFill>
                  <a:srgbClr val="98C379"/>
                </a:solidFill>
                <a:highlight>
                  <a:srgbClr val="151515"/>
                </a:highlight>
                <a:latin typeface="Courier New"/>
                <a:ea typeface="Courier New"/>
                <a:cs typeface="Courier New"/>
                <a:sym typeface="Courier New"/>
              </a:rPr>
              <a:t>`</a:t>
            </a:r>
            <a:r>
              <a:rPr b="1" i="0" lang="en" sz="900" u="none" cap="none" strike="noStrike">
                <a:solidFill>
                  <a:srgbClr val="ABB2BF"/>
                </a:solidFill>
                <a:highlight>
                  <a:srgbClr val="151515"/>
                </a:highlight>
                <a:latin typeface="Courier New"/>
                <a:ea typeface="Courier New"/>
                <a:cs typeface="Courier New"/>
                <a:sym typeface="Courier New"/>
              </a:rPr>
              <a:t>)</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E5C07B"/>
                </a:solidFill>
                <a:highlight>
                  <a:srgbClr val="151515"/>
                </a:highlight>
                <a:latin typeface="Courier New"/>
                <a:ea typeface="Courier New"/>
                <a:cs typeface="Courier New"/>
                <a:sym typeface="Courier New"/>
              </a:rPr>
              <a:t>console</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56B6C2"/>
                </a:solidFill>
                <a:highlight>
                  <a:srgbClr val="151515"/>
                </a:highlight>
                <a:latin typeface="Courier New"/>
                <a:ea typeface="Courier New"/>
                <a:cs typeface="Courier New"/>
                <a:sym typeface="Courier New"/>
              </a:rPr>
              <a:t>log</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E06C75"/>
                </a:solidFill>
                <a:highlight>
                  <a:srgbClr val="151515"/>
                </a:highlight>
                <a:latin typeface="Courier New"/>
                <a:ea typeface="Courier New"/>
                <a:cs typeface="Courier New"/>
                <a:sym typeface="Courier New"/>
              </a:rPr>
              <a:t>Human</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E06C75"/>
                </a:solidFill>
                <a:highlight>
                  <a:srgbClr val="151515"/>
                </a:highlight>
                <a:latin typeface="Courier New"/>
                <a:ea typeface="Courier New"/>
                <a:cs typeface="Courier New"/>
                <a:sym typeface="Courier New"/>
              </a:rPr>
              <a:t>isLivingOnEarth</a:t>
            </a:r>
            <a:r>
              <a:rPr b="1" i="0" lang="en" sz="900" u="none" cap="none" strike="noStrike">
                <a:solidFill>
                  <a:srgbClr val="ABB2BF"/>
                </a:solidFill>
                <a:highlight>
                  <a:srgbClr val="151515"/>
                </a:highlight>
                <a:latin typeface="Courier New"/>
                <a:ea typeface="Courier New"/>
                <a:cs typeface="Courier New"/>
                <a:sym typeface="Courier New"/>
              </a:rPr>
              <a:t>)</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1" lang="en" sz="900" u="none" cap="none" strike="noStrike">
                <a:solidFill>
                  <a:srgbClr val="5C6370"/>
                </a:solidFill>
                <a:highlight>
                  <a:srgbClr val="151515"/>
                </a:highlight>
                <a:latin typeface="Courier New"/>
                <a:ea typeface="Courier New"/>
                <a:cs typeface="Courier New"/>
                <a:sym typeface="Courier New"/>
              </a:rPr>
              <a:t>// Output static property: true</a:t>
            </a:r>
            <a:endParaRPr b="1" i="0" sz="900" u="none" cap="none" strike="noStrike">
              <a:solidFill>
                <a:srgbClr val="C678DD"/>
              </a:solidFill>
              <a:highlight>
                <a:srgbClr val="151515"/>
              </a:highlight>
              <a:latin typeface="Courier New"/>
              <a:ea typeface="Courier New"/>
              <a:cs typeface="Courier New"/>
              <a:sym typeface="Courier New"/>
            </a:endParaRPr>
          </a:p>
        </p:txBody>
      </p:sp>
      <p:sp>
        <p:nvSpPr>
          <p:cNvPr id="714" name="Google Shape;714;p19"/>
          <p:cNvSpPr txBox="1"/>
          <p:nvPr/>
        </p:nvSpPr>
        <p:spPr>
          <a:xfrm>
            <a:off x="-5061325" y="2869825"/>
            <a:ext cx="4367700" cy="4135500"/>
          </a:xfrm>
          <a:prstGeom prst="rect">
            <a:avLst/>
          </a:prstGeom>
          <a:solidFill>
            <a:srgbClr val="000000"/>
          </a:solidFill>
          <a:ln>
            <a:noFill/>
          </a:ln>
        </p:spPr>
        <p:txBody>
          <a:bodyPr anchorCtr="0" anchor="t" bIns="91425" lIns="91425" spcFirstLastPara="1" rIns="91425" wrap="square" tIns="91425">
            <a:noAutofit/>
          </a:bodyPr>
          <a:lstStyle/>
          <a:p>
            <a:pPr indent="0" lvl="0" marL="0" marR="0" rtl="0" algn="l">
              <a:lnSpc>
                <a:spcPct val="130434"/>
              </a:lnSpc>
              <a:spcBef>
                <a:spcPts val="0"/>
              </a:spcBef>
              <a:spcAft>
                <a:spcPts val="0"/>
              </a:spcAft>
              <a:buClr>
                <a:srgbClr val="000000"/>
              </a:buClr>
              <a:buSzPts val="900"/>
              <a:buFont typeface="Arial"/>
              <a:buNone/>
            </a:pPr>
            <a:r>
              <a:rPr b="1" i="1" lang="en" sz="900" u="none" cap="none" strike="noStrike">
                <a:solidFill>
                  <a:srgbClr val="5C6370"/>
                </a:solidFill>
                <a:highlight>
                  <a:srgbClr val="151515"/>
                </a:highlight>
                <a:latin typeface="Courier New"/>
                <a:ea typeface="Courier New"/>
                <a:cs typeface="Courier New"/>
                <a:sym typeface="Courier New"/>
              </a:rPr>
              <a:t>// Add prototype/instance method</a:t>
            </a:r>
            <a:endParaRPr b="1" i="1" sz="9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E5C07B"/>
                </a:solidFill>
                <a:highlight>
                  <a:srgbClr val="151515"/>
                </a:highlight>
                <a:latin typeface="Courier New"/>
                <a:ea typeface="Courier New"/>
                <a:cs typeface="Courier New"/>
                <a:sym typeface="Courier New"/>
              </a:rPr>
              <a:t>Human</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E06C75"/>
                </a:solidFill>
                <a:highlight>
                  <a:srgbClr val="151515"/>
                </a:highlight>
                <a:latin typeface="Courier New"/>
                <a:ea typeface="Courier New"/>
                <a:cs typeface="Courier New"/>
                <a:sym typeface="Courier New"/>
              </a:rPr>
              <a:t>prototype</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61AFEF"/>
                </a:solidFill>
                <a:highlight>
                  <a:srgbClr val="151515"/>
                </a:highlight>
                <a:latin typeface="Courier New"/>
                <a:ea typeface="Courier New"/>
                <a:cs typeface="Courier New"/>
                <a:sym typeface="Courier New"/>
              </a:rPr>
              <a:t>greet</a:t>
            </a:r>
            <a:r>
              <a:rPr b="1" i="0" lang="en" sz="900" u="none" cap="none" strike="noStrike">
                <a:solidFill>
                  <a:srgbClr val="999999"/>
                </a:solidFill>
                <a:highlight>
                  <a:srgbClr val="151515"/>
                </a:highlight>
                <a:latin typeface="Courier New"/>
                <a:ea typeface="Courier New"/>
                <a:cs typeface="Courier New"/>
                <a:sym typeface="Courier New"/>
              </a:rPr>
              <a:t> </a:t>
            </a:r>
            <a:r>
              <a:rPr b="1" i="0" lang="en" sz="900" u="none" cap="none" strike="noStrike">
                <a:solidFill>
                  <a:srgbClr val="56B6C2"/>
                </a:solidFill>
                <a:highlight>
                  <a:srgbClr val="151515"/>
                </a:highlight>
                <a:latin typeface="Courier New"/>
                <a:ea typeface="Courier New"/>
                <a:cs typeface="Courier New"/>
                <a:sym typeface="Courier New"/>
              </a:rPr>
              <a:t>=</a:t>
            </a:r>
            <a:r>
              <a:rPr b="1" i="0" lang="en" sz="900" u="none" cap="none" strike="noStrike">
                <a:solidFill>
                  <a:srgbClr val="999999"/>
                </a:solidFill>
                <a:highlight>
                  <a:srgbClr val="151515"/>
                </a:highlight>
                <a:latin typeface="Courier New"/>
                <a:ea typeface="Courier New"/>
                <a:cs typeface="Courier New"/>
                <a:sym typeface="Courier New"/>
              </a:rPr>
              <a:t> </a:t>
            </a:r>
            <a:r>
              <a:rPr b="1" i="0" lang="en" sz="900" u="none" cap="none" strike="noStrike">
                <a:solidFill>
                  <a:srgbClr val="C678DD"/>
                </a:solidFill>
                <a:highlight>
                  <a:srgbClr val="151515"/>
                </a:highlight>
                <a:latin typeface="Courier New"/>
                <a:ea typeface="Courier New"/>
                <a:cs typeface="Courier New"/>
                <a:sym typeface="Courier New"/>
              </a:rPr>
              <a:t>function</a:t>
            </a:r>
            <a:r>
              <a:rPr b="1" i="0" lang="en" sz="900" u="none" cap="none" strike="noStrike">
                <a:solidFill>
                  <a:srgbClr val="ABB2BF"/>
                </a:solidFill>
                <a:highlight>
                  <a:srgbClr val="151515"/>
                </a:highlight>
                <a:latin typeface="Courier New"/>
                <a:ea typeface="Courier New"/>
                <a:cs typeface="Courier New"/>
                <a:sym typeface="Courier New"/>
              </a:rPr>
              <a:t>(name)</a:t>
            </a:r>
            <a:r>
              <a:rPr b="1" i="0" lang="en" sz="900" u="none" cap="none" strike="noStrike">
                <a:solidFill>
                  <a:srgbClr val="999999"/>
                </a:solidFill>
                <a:highlight>
                  <a:srgbClr val="151515"/>
                </a:highlight>
                <a:latin typeface="Courier New"/>
                <a:ea typeface="Courier New"/>
                <a:cs typeface="Courier New"/>
                <a:sym typeface="Courier New"/>
              </a:rPr>
              <a:t> </a:t>
            </a:r>
            <a:r>
              <a:rPr b="1" i="0" lang="en" sz="900" u="none" cap="none" strike="noStrike">
                <a:solidFill>
                  <a:srgbClr val="ABB2BF"/>
                </a:solidFill>
                <a:highlight>
                  <a:srgbClr val="151515"/>
                </a:highlight>
                <a:latin typeface="Courier New"/>
                <a:ea typeface="Courier New"/>
                <a:cs typeface="Courier New"/>
                <a:sym typeface="Courier New"/>
              </a:rPr>
              <a:t>{</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999999"/>
                </a:solidFill>
                <a:highlight>
                  <a:srgbClr val="151515"/>
                </a:highlight>
                <a:latin typeface="Courier New"/>
                <a:ea typeface="Courier New"/>
                <a:cs typeface="Courier New"/>
                <a:sym typeface="Courier New"/>
              </a:rPr>
              <a:t> </a:t>
            </a:r>
            <a:r>
              <a:rPr b="1" i="0" lang="en" sz="900" u="none" cap="none" strike="noStrike">
                <a:solidFill>
                  <a:srgbClr val="E5C07B"/>
                </a:solidFill>
                <a:highlight>
                  <a:srgbClr val="151515"/>
                </a:highlight>
                <a:latin typeface="Courier New"/>
                <a:ea typeface="Courier New"/>
                <a:cs typeface="Courier New"/>
                <a:sym typeface="Courier New"/>
              </a:rPr>
              <a:t>console</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56B6C2"/>
                </a:solidFill>
                <a:highlight>
                  <a:srgbClr val="151515"/>
                </a:highlight>
                <a:latin typeface="Courier New"/>
                <a:ea typeface="Courier New"/>
                <a:cs typeface="Courier New"/>
                <a:sym typeface="Courier New"/>
              </a:rPr>
              <a:t>log</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98C379"/>
                </a:solidFill>
                <a:highlight>
                  <a:srgbClr val="151515"/>
                </a:highlight>
                <a:latin typeface="Courier New"/>
                <a:ea typeface="Courier New"/>
                <a:cs typeface="Courier New"/>
                <a:sym typeface="Courier New"/>
              </a:rPr>
              <a:t>`Hi, </a:t>
            </a:r>
            <a:r>
              <a:rPr b="1" i="0" lang="en" sz="900" u="none" cap="none" strike="noStrike">
                <a:solidFill>
                  <a:srgbClr val="BE5046"/>
                </a:solidFill>
                <a:highlight>
                  <a:srgbClr val="151515"/>
                </a:highlight>
                <a:latin typeface="Courier New"/>
                <a:ea typeface="Courier New"/>
                <a:cs typeface="Courier New"/>
                <a:sym typeface="Courier New"/>
              </a:rPr>
              <a:t>${</a:t>
            </a:r>
            <a:r>
              <a:rPr b="1" i="0" lang="en" sz="900" u="none" cap="none" strike="noStrike">
                <a:solidFill>
                  <a:srgbClr val="ABB2BF"/>
                </a:solidFill>
                <a:highlight>
                  <a:srgbClr val="151515"/>
                </a:highlight>
                <a:latin typeface="Courier New"/>
                <a:ea typeface="Courier New"/>
                <a:cs typeface="Courier New"/>
                <a:sym typeface="Courier New"/>
              </a:rPr>
              <a:t>name</a:t>
            </a:r>
            <a:r>
              <a:rPr b="1" i="0" lang="en" sz="900" u="none" cap="none" strike="noStrike">
                <a:solidFill>
                  <a:srgbClr val="BE5046"/>
                </a:solidFill>
                <a:highlight>
                  <a:srgbClr val="151515"/>
                </a:highlight>
                <a:latin typeface="Courier New"/>
                <a:ea typeface="Courier New"/>
                <a:cs typeface="Courier New"/>
                <a:sym typeface="Courier New"/>
              </a:rPr>
              <a:t>}</a:t>
            </a:r>
            <a:r>
              <a:rPr b="1" i="0" lang="en" sz="900" u="none" cap="none" strike="noStrike">
                <a:solidFill>
                  <a:srgbClr val="98C379"/>
                </a:solidFill>
                <a:highlight>
                  <a:srgbClr val="151515"/>
                </a:highlight>
                <a:latin typeface="Courier New"/>
                <a:ea typeface="Courier New"/>
                <a:cs typeface="Courier New"/>
                <a:sym typeface="Courier New"/>
              </a:rPr>
              <a:t>, I'm </a:t>
            </a:r>
            <a:r>
              <a:rPr b="1" i="0" lang="en" sz="900" u="none" cap="none" strike="noStrike">
                <a:solidFill>
                  <a:srgbClr val="BE5046"/>
                </a:solidFill>
                <a:highlight>
                  <a:srgbClr val="151515"/>
                </a:highlight>
                <a:latin typeface="Courier New"/>
                <a:ea typeface="Courier New"/>
                <a:cs typeface="Courier New"/>
                <a:sym typeface="Courier New"/>
              </a:rPr>
              <a:t>${</a:t>
            </a:r>
            <a:r>
              <a:rPr b="1" i="0" lang="en" sz="900" u="none" cap="none" strike="noStrike">
                <a:solidFill>
                  <a:srgbClr val="E06C75"/>
                </a:solidFill>
                <a:highlight>
                  <a:srgbClr val="151515"/>
                </a:highlight>
                <a:latin typeface="Courier New"/>
                <a:ea typeface="Courier New"/>
                <a:cs typeface="Courier New"/>
                <a:sym typeface="Courier New"/>
              </a:rPr>
              <a:t>this</a:t>
            </a:r>
            <a:r>
              <a:rPr b="1" i="0" lang="en" sz="900" u="none" cap="none" strike="noStrike">
                <a:solidFill>
                  <a:srgbClr val="98C379"/>
                </a:solidFill>
                <a:highlight>
                  <a:srgbClr val="151515"/>
                </a:highlight>
                <a:latin typeface="Courier New"/>
                <a:ea typeface="Courier New"/>
                <a:cs typeface="Courier New"/>
                <a:sym typeface="Courier New"/>
              </a:rPr>
              <a:t>.</a:t>
            </a:r>
            <a:r>
              <a:rPr b="1" i="0" lang="en" sz="900" u="none" cap="none" strike="noStrike">
                <a:solidFill>
                  <a:srgbClr val="E06C75"/>
                </a:solidFill>
                <a:highlight>
                  <a:srgbClr val="151515"/>
                </a:highlight>
                <a:latin typeface="Courier New"/>
                <a:ea typeface="Courier New"/>
                <a:cs typeface="Courier New"/>
                <a:sym typeface="Courier New"/>
              </a:rPr>
              <a:t>name</a:t>
            </a:r>
            <a:r>
              <a:rPr b="1" i="0" lang="en" sz="900" u="none" cap="none" strike="noStrike">
                <a:solidFill>
                  <a:srgbClr val="BE5046"/>
                </a:solidFill>
                <a:highlight>
                  <a:srgbClr val="151515"/>
                </a:highlight>
                <a:latin typeface="Courier New"/>
                <a:ea typeface="Courier New"/>
                <a:cs typeface="Courier New"/>
                <a:sym typeface="Courier New"/>
              </a:rPr>
              <a:t>}</a:t>
            </a:r>
            <a:r>
              <a:rPr b="1" i="0" lang="en" sz="900" u="none" cap="none" strike="noStrike">
                <a:solidFill>
                  <a:srgbClr val="98C379"/>
                </a:solidFill>
                <a:highlight>
                  <a:srgbClr val="151515"/>
                </a:highlight>
                <a:latin typeface="Courier New"/>
                <a:ea typeface="Courier New"/>
                <a:cs typeface="Courier New"/>
                <a:sym typeface="Courier New"/>
              </a:rPr>
              <a:t>`</a:t>
            </a:r>
            <a:r>
              <a:rPr b="1" i="0" lang="en" sz="900" u="none" cap="none" strike="noStrike">
                <a:solidFill>
                  <a:srgbClr val="ABB2BF"/>
                </a:solidFill>
                <a:highlight>
                  <a:srgbClr val="151515"/>
                </a:highlight>
                <a:latin typeface="Courier New"/>
                <a:ea typeface="Courier New"/>
                <a:cs typeface="Courier New"/>
                <a:sym typeface="Courier New"/>
              </a:rPr>
              <a:t>)</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1" lang="en" sz="900" u="none" cap="none" strike="noStrike">
                <a:solidFill>
                  <a:srgbClr val="5C6370"/>
                </a:solidFill>
                <a:highlight>
                  <a:srgbClr val="151515"/>
                </a:highlight>
                <a:latin typeface="Courier New"/>
                <a:ea typeface="Courier New"/>
                <a:cs typeface="Courier New"/>
                <a:sym typeface="Courier New"/>
              </a:rPr>
              <a:t>// Add static method</a:t>
            </a:r>
            <a:endParaRPr b="1" i="1" sz="9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E06C75"/>
                </a:solidFill>
                <a:highlight>
                  <a:srgbClr val="151515"/>
                </a:highlight>
                <a:latin typeface="Courier New"/>
                <a:ea typeface="Courier New"/>
                <a:cs typeface="Courier New"/>
                <a:sym typeface="Courier New"/>
              </a:rPr>
              <a:t>Human</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61AFEF"/>
                </a:solidFill>
                <a:highlight>
                  <a:srgbClr val="151515"/>
                </a:highlight>
                <a:latin typeface="Courier New"/>
                <a:ea typeface="Courier New"/>
                <a:cs typeface="Courier New"/>
                <a:sym typeface="Courier New"/>
              </a:rPr>
              <a:t>destroy</a:t>
            </a:r>
            <a:r>
              <a:rPr b="1" i="0" lang="en" sz="900" u="none" cap="none" strike="noStrike">
                <a:solidFill>
                  <a:srgbClr val="999999"/>
                </a:solidFill>
                <a:highlight>
                  <a:srgbClr val="151515"/>
                </a:highlight>
                <a:latin typeface="Courier New"/>
                <a:ea typeface="Courier New"/>
                <a:cs typeface="Courier New"/>
                <a:sym typeface="Courier New"/>
              </a:rPr>
              <a:t> </a:t>
            </a:r>
            <a:r>
              <a:rPr b="1" i="0" lang="en" sz="900" u="none" cap="none" strike="noStrike">
                <a:solidFill>
                  <a:srgbClr val="56B6C2"/>
                </a:solidFill>
                <a:highlight>
                  <a:srgbClr val="151515"/>
                </a:highlight>
                <a:latin typeface="Courier New"/>
                <a:ea typeface="Courier New"/>
                <a:cs typeface="Courier New"/>
                <a:sym typeface="Courier New"/>
              </a:rPr>
              <a:t>=</a:t>
            </a:r>
            <a:r>
              <a:rPr b="1" i="0" lang="en" sz="900" u="none" cap="none" strike="noStrike">
                <a:solidFill>
                  <a:srgbClr val="999999"/>
                </a:solidFill>
                <a:highlight>
                  <a:srgbClr val="151515"/>
                </a:highlight>
                <a:latin typeface="Courier New"/>
                <a:ea typeface="Courier New"/>
                <a:cs typeface="Courier New"/>
                <a:sym typeface="Courier New"/>
              </a:rPr>
              <a:t> </a:t>
            </a:r>
            <a:r>
              <a:rPr b="1" i="0" lang="en" sz="900" u="none" cap="none" strike="noStrike">
                <a:solidFill>
                  <a:srgbClr val="C678DD"/>
                </a:solidFill>
                <a:highlight>
                  <a:srgbClr val="151515"/>
                </a:highlight>
                <a:latin typeface="Courier New"/>
                <a:ea typeface="Courier New"/>
                <a:cs typeface="Courier New"/>
                <a:sym typeface="Courier New"/>
              </a:rPr>
              <a:t>function</a:t>
            </a:r>
            <a:r>
              <a:rPr b="1" i="0" lang="en" sz="900" u="none" cap="none" strike="noStrike">
                <a:solidFill>
                  <a:srgbClr val="ABB2BF"/>
                </a:solidFill>
                <a:highlight>
                  <a:srgbClr val="151515"/>
                </a:highlight>
                <a:latin typeface="Courier New"/>
                <a:ea typeface="Courier New"/>
                <a:cs typeface="Courier New"/>
                <a:sym typeface="Courier New"/>
              </a:rPr>
              <a:t>(thing)</a:t>
            </a:r>
            <a:r>
              <a:rPr b="1" i="0" lang="en" sz="900" u="none" cap="none" strike="noStrike">
                <a:solidFill>
                  <a:srgbClr val="999999"/>
                </a:solidFill>
                <a:highlight>
                  <a:srgbClr val="151515"/>
                </a:highlight>
                <a:latin typeface="Courier New"/>
                <a:ea typeface="Courier New"/>
                <a:cs typeface="Courier New"/>
                <a:sym typeface="Courier New"/>
              </a:rPr>
              <a:t> </a:t>
            </a:r>
            <a:r>
              <a:rPr b="1" i="0" lang="en" sz="900" u="none" cap="none" strike="noStrike">
                <a:solidFill>
                  <a:srgbClr val="ABB2BF"/>
                </a:solidFill>
                <a:highlight>
                  <a:srgbClr val="151515"/>
                </a:highlight>
                <a:latin typeface="Courier New"/>
                <a:ea typeface="Courier New"/>
                <a:cs typeface="Courier New"/>
                <a:sym typeface="Courier New"/>
              </a:rPr>
              <a:t>{</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999999"/>
                </a:solidFill>
                <a:highlight>
                  <a:srgbClr val="151515"/>
                </a:highlight>
                <a:latin typeface="Courier New"/>
                <a:ea typeface="Courier New"/>
                <a:cs typeface="Courier New"/>
                <a:sym typeface="Courier New"/>
              </a:rPr>
              <a:t> </a:t>
            </a:r>
            <a:r>
              <a:rPr b="1" i="0" lang="en" sz="900" u="none" cap="none" strike="noStrike">
                <a:solidFill>
                  <a:srgbClr val="E5C07B"/>
                </a:solidFill>
                <a:highlight>
                  <a:srgbClr val="151515"/>
                </a:highlight>
                <a:latin typeface="Courier New"/>
                <a:ea typeface="Courier New"/>
                <a:cs typeface="Courier New"/>
                <a:sym typeface="Courier New"/>
              </a:rPr>
              <a:t>console</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56B6C2"/>
                </a:solidFill>
                <a:highlight>
                  <a:srgbClr val="151515"/>
                </a:highlight>
                <a:latin typeface="Courier New"/>
                <a:ea typeface="Courier New"/>
                <a:cs typeface="Courier New"/>
                <a:sym typeface="Courier New"/>
              </a:rPr>
              <a:t>log</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98C379"/>
                </a:solidFill>
                <a:highlight>
                  <a:srgbClr val="151515"/>
                </a:highlight>
                <a:latin typeface="Courier New"/>
                <a:ea typeface="Courier New"/>
                <a:cs typeface="Courier New"/>
                <a:sym typeface="Courier New"/>
              </a:rPr>
              <a:t>`Human is destroying </a:t>
            </a:r>
            <a:r>
              <a:rPr b="1" i="0" lang="en" sz="900" u="none" cap="none" strike="noStrike">
                <a:solidFill>
                  <a:srgbClr val="BE5046"/>
                </a:solidFill>
                <a:highlight>
                  <a:srgbClr val="151515"/>
                </a:highlight>
                <a:latin typeface="Courier New"/>
                <a:ea typeface="Courier New"/>
                <a:cs typeface="Courier New"/>
                <a:sym typeface="Courier New"/>
              </a:rPr>
              <a:t>${</a:t>
            </a:r>
            <a:r>
              <a:rPr b="1" i="0" lang="en" sz="900" u="none" cap="none" strike="noStrike">
                <a:solidFill>
                  <a:srgbClr val="ABB2BF"/>
                </a:solidFill>
                <a:highlight>
                  <a:srgbClr val="151515"/>
                </a:highlight>
                <a:latin typeface="Courier New"/>
                <a:ea typeface="Courier New"/>
                <a:cs typeface="Courier New"/>
                <a:sym typeface="Courier New"/>
              </a:rPr>
              <a:t>thing</a:t>
            </a:r>
            <a:r>
              <a:rPr b="1" i="0" lang="en" sz="900" u="none" cap="none" strike="noStrike">
                <a:solidFill>
                  <a:srgbClr val="BE5046"/>
                </a:solidFill>
                <a:highlight>
                  <a:srgbClr val="151515"/>
                </a:highlight>
                <a:latin typeface="Courier New"/>
                <a:ea typeface="Courier New"/>
                <a:cs typeface="Courier New"/>
                <a:sym typeface="Courier New"/>
              </a:rPr>
              <a:t>}</a:t>
            </a:r>
            <a:r>
              <a:rPr b="1" i="0" lang="en" sz="900" u="none" cap="none" strike="noStrike">
                <a:solidFill>
                  <a:srgbClr val="98C379"/>
                </a:solidFill>
                <a:highlight>
                  <a:srgbClr val="151515"/>
                </a:highlight>
                <a:latin typeface="Courier New"/>
                <a:ea typeface="Courier New"/>
                <a:cs typeface="Courier New"/>
                <a:sym typeface="Courier New"/>
              </a:rPr>
              <a:t>`</a:t>
            </a:r>
            <a:r>
              <a:rPr b="1" i="0" lang="en" sz="900" u="none" cap="none" strike="noStrike">
                <a:solidFill>
                  <a:srgbClr val="ABB2BF"/>
                </a:solidFill>
                <a:highlight>
                  <a:srgbClr val="151515"/>
                </a:highlight>
                <a:latin typeface="Courier New"/>
                <a:ea typeface="Courier New"/>
                <a:cs typeface="Courier New"/>
                <a:sym typeface="Courier New"/>
              </a:rPr>
              <a:t>)</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1" lang="en" sz="900" u="none" cap="none" strike="noStrike">
                <a:solidFill>
                  <a:srgbClr val="5C6370"/>
                </a:solidFill>
                <a:highlight>
                  <a:srgbClr val="151515"/>
                </a:highlight>
                <a:latin typeface="Courier New"/>
                <a:ea typeface="Courier New"/>
                <a:cs typeface="Courier New"/>
                <a:sym typeface="Courier New"/>
              </a:rPr>
              <a:t>// Instantiation of Human class, we create a new object.</a:t>
            </a:r>
            <a:endParaRPr b="1" i="1" sz="9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C678DD"/>
                </a:solidFill>
                <a:highlight>
                  <a:srgbClr val="151515"/>
                </a:highlight>
                <a:latin typeface="Courier New"/>
                <a:ea typeface="Courier New"/>
                <a:cs typeface="Courier New"/>
                <a:sym typeface="Courier New"/>
              </a:rPr>
              <a:t>let</a:t>
            </a:r>
            <a:r>
              <a:rPr b="1" i="0" lang="en" sz="900" u="none" cap="none" strike="noStrike">
                <a:solidFill>
                  <a:srgbClr val="999999"/>
                </a:solidFill>
                <a:highlight>
                  <a:srgbClr val="151515"/>
                </a:highlight>
                <a:latin typeface="Courier New"/>
                <a:ea typeface="Courier New"/>
                <a:cs typeface="Courier New"/>
                <a:sym typeface="Courier New"/>
              </a:rPr>
              <a:t> </a:t>
            </a:r>
            <a:r>
              <a:rPr b="1" i="0" lang="en" sz="900" u="none" cap="none" strike="noStrike">
                <a:solidFill>
                  <a:srgbClr val="ABB2BF"/>
                </a:solidFill>
                <a:highlight>
                  <a:srgbClr val="151515"/>
                </a:highlight>
                <a:latin typeface="Courier New"/>
                <a:ea typeface="Courier New"/>
                <a:cs typeface="Courier New"/>
                <a:sym typeface="Courier New"/>
              </a:rPr>
              <a:t>mj</a:t>
            </a:r>
            <a:r>
              <a:rPr b="1" i="0" lang="en" sz="900" u="none" cap="none" strike="noStrike">
                <a:solidFill>
                  <a:srgbClr val="999999"/>
                </a:solidFill>
                <a:highlight>
                  <a:srgbClr val="151515"/>
                </a:highlight>
                <a:latin typeface="Courier New"/>
                <a:ea typeface="Courier New"/>
                <a:cs typeface="Courier New"/>
                <a:sym typeface="Courier New"/>
              </a:rPr>
              <a:t> </a:t>
            </a:r>
            <a:r>
              <a:rPr b="1" i="0" lang="en" sz="900" u="none" cap="none" strike="noStrike">
                <a:solidFill>
                  <a:srgbClr val="56B6C2"/>
                </a:solidFill>
                <a:highlight>
                  <a:srgbClr val="151515"/>
                </a:highlight>
                <a:latin typeface="Courier New"/>
                <a:ea typeface="Courier New"/>
                <a:cs typeface="Courier New"/>
                <a:sym typeface="Courier New"/>
              </a:rPr>
              <a:t>=</a:t>
            </a:r>
            <a:r>
              <a:rPr b="1" i="0" lang="en" sz="900" u="none" cap="none" strike="noStrike">
                <a:solidFill>
                  <a:srgbClr val="999999"/>
                </a:solidFill>
                <a:highlight>
                  <a:srgbClr val="151515"/>
                </a:highlight>
                <a:latin typeface="Courier New"/>
                <a:ea typeface="Courier New"/>
                <a:cs typeface="Courier New"/>
                <a:sym typeface="Courier New"/>
              </a:rPr>
              <a:t> </a:t>
            </a:r>
            <a:r>
              <a:rPr b="1" i="0" lang="en" sz="900" u="none" cap="none" strike="noStrike">
                <a:solidFill>
                  <a:srgbClr val="C678DD"/>
                </a:solidFill>
                <a:highlight>
                  <a:srgbClr val="151515"/>
                </a:highlight>
                <a:latin typeface="Courier New"/>
                <a:ea typeface="Courier New"/>
                <a:cs typeface="Courier New"/>
                <a:sym typeface="Courier New"/>
              </a:rPr>
              <a:t>new</a:t>
            </a:r>
            <a:r>
              <a:rPr b="1" i="0" lang="en" sz="900" u="none" cap="none" strike="noStrike">
                <a:solidFill>
                  <a:srgbClr val="999999"/>
                </a:solidFill>
                <a:highlight>
                  <a:srgbClr val="151515"/>
                </a:highlight>
                <a:latin typeface="Courier New"/>
                <a:ea typeface="Courier New"/>
                <a:cs typeface="Courier New"/>
                <a:sym typeface="Courier New"/>
              </a:rPr>
              <a:t> </a:t>
            </a:r>
            <a:r>
              <a:rPr b="1" i="0" lang="en" sz="900" u="none" cap="none" strike="noStrike">
                <a:solidFill>
                  <a:srgbClr val="E5C07B"/>
                </a:solidFill>
                <a:highlight>
                  <a:srgbClr val="151515"/>
                </a:highlight>
                <a:latin typeface="Courier New"/>
                <a:ea typeface="Courier New"/>
                <a:cs typeface="Courier New"/>
                <a:sym typeface="Courier New"/>
              </a:rPr>
              <a:t>Human</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98C379"/>
                </a:solidFill>
                <a:highlight>
                  <a:srgbClr val="151515"/>
                </a:highlight>
                <a:latin typeface="Courier New"/>
                <a:ea typeface="Courier New"/>
                <a:cs typeface="Courier New"/>
                <a:sym typeface="Courier New"/>
              </a:rPr>
              <a:t>"Michael Jackson"</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999999"/>
                </a:solidFill>
                <a:highlight>
                  <a:srgbClr val="151515"/>
                </a:highlight>
                <a:latin typeface="Courier New"/>
                <a:ea typeface="Courier New"/>
                <a:cs typeface="Courier New"/>
                <a:sym typeface="Courier New"/>
              </a:rPr>
              <a:t> </a:t>
            </a:r>
            <a:r>
              <a:rPr b="1" i="0" lang="en" sz="900" u="none" cap="none" strike="noStrike">
                <a:solidFill>
                  <a:srgbClr val="98C379"/>
                </a:solidFill>
                <a:highlight>
                  <a:srgbClr val="151515"/>
                </a:highlight>
                <a:latin typeface="Courier New"/>
                <a:ea typeface="Courier New"/>
                <a:cs typeface="Courier New"/>
                <a:sym typeface="Courier New"/>
              </a:rPr>
              <a:t>"Isekai"</a:t>
            </a:r>
            <a:r>
              <a:rPr b="1" i="0" lang="en" sz="900" u="none" cap="none" strike="noStrike">
                <a:solidFill>
                  <a:srgbClr val="ABB2BF"/>
                </a:solidFill>
                <a:highlight>
                  <a:srgbClr val="151515"/>
                </a:highlight>
                <a:latin typeface="Courier New"/>
                <a:ea typeface="Courier New"/>
                <a:cs typeface="Courier New"/>
                <a:sym typeface="Courier New"/>
              </a:rPr>
              <a:t>);</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E5C07B"/>
                </a:solidFill>
                <a:highlight>
                  <a:srgbClr val="151515"/>
                </a:highlight>
                <a:latin typeface="Courier New"/>
                <a:ea typeface="Courier New"/>
                <a:cs typeface="Courier New"/>
                <a:sym typeface="Courier New"/>
              </a:rPr>
              <a:t>console</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56B6C2"/>
                </a:solidFill>
                <a:highlight>
                  <a:srgbClr val="151515"/>
                </a:highlight>
                <a:latin typeface="Courier New"/>
                <a:ea typeface="Courier New"/>
                <a:cs typeface="Courier New"/>
                <a:sym typeface="Courier New"/>
              </a:rPr>
              <a:t>log</a:t>
            </a:r>
            <a:r>
              <a:rPr b="1" i="0" lang="en" sz="900" u="none" cap="none" strike="noStrike">
                <a:solidFill>
                  <a:srgbClr val="ABB2BF"/>
                </a:solidFill>
                <a:highlight>
                  <a:srgbClr val="151515"/>
                </a:highlight>
                <a:latin typeface="Courier New"/>
                <a:ea typeface="Courier New"/>
                <a:cs typeface="Courier New"/>
                <a:sym typeface="Courier New"/>
              </a:rPr>
              <a:t>(mj);</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1" lang="en" sz="900" u="none" cap="none" strike="noStrike">
                <a:solidFill>
                  <a:srgbClr val="5C6370"/>
                </a:solidFill>
                <a:highlight>
                  <a:srgbClr val="151515"/>
                </a:highlight>
                <a:latin typeface="Courier New"/>
                <a:ea typeface="Courier New"/>
                <a:cs typeface="Courier New"/>
                <a:sym typeface="Courier New"/>
              </a:rPr>
              <a:t>// Output: Human {name: "Michael Jackson", address: "Isekai"}</a:t>
            </a:r>
            <a:endParaRPr b="1" i="1" sz="9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1" lang="en" sz="900" u="none" cap="none" strike="noStrike">
                <a:solidFill>
                  <a:srgbClr val="5C6370"/>
                </a:solidFill>
                <a:highlight>
                  <a:srgbClr val="151515"/>
                </a:highlight>
                <a:latin typeface="Courier New"/>
                <a:ea typeface="Courier New"/>
                <a:cs typeface="Courier New"/>
                <a:sym typeface="Courier New"/>
              </a:rPr>
              <a:t>// Checking instance of class</a:t>
            </a:r>
            <a:endParaRPr b="1" i="1" sz="9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E5C07B"/>
                </a:solidFill>
                <a:highlight>
                  <a:srgbClr val="151515"/>
                </a:highlight>
                <a:latin typeface="Courier New"/>
                <a:ea typeface="Courier New"/>
                <a:cs typeface="Courier New"/>
                <a:sym typeface="Courier New"/>
              </a:rPr>
              <a:t>console</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56B6C2"/>
                </a:solidFill>
                <a:highlight>
                  <a:srgbClr val="151515"/>
                </a:highlight>
                <a:latin typeface="Courier New"/>
                <a:ea typeface="Courier New"/>
                <a:cs typeface="Courier New"/>
                <a:sym typeface="Courier New"/>
              </a:rPr>
              <a:t>log</a:t>
            </a:r>
            <a:r>
              <a:rPr b="1" i="0" lang="en" sz="900" u="none" cap="none" strike="noStrike">
                <a:solidFill>
                  <a:srgbClr val="ABB2BF"/>
                </a:solidFill>
                <a:highlight>
                  <a:srgbClr val="151515"/>
                </a:highlight>
                <a:latin typeface="Courier New"/>
                <a:ea typeface="Courier New"/>
                <a:cs typeface="Courier New"/>
                <a:sym typeface="Courier New"/>
              </a:rPr>
              <a:t>(mj</a:t>
            </a:r>
            <a:r>
              <a:rPr b="1" i="0" lang="en" sz="900" u="none" cap="none" strike="noStrike">
                <a:solidFill>
                  <a:srgbClr val="999999"/>
                </a:solidFill>
                <a:highlight>
                  <a:srgbClr val="151515"/>
                </a:highlight>
                <a:latin typeface="Courier New"/>
                <a:ea typeface="Courier New"/>
                <a:cs typeface="Courier New"/>
                <a:sym typeface="Courier New"/>
              </a:rPr>
              <a:t> </a:t>
            </a:r>
            <a:r>
              <a:rPr b="1" i="0" lang="en" sz="900" u="none" cap="none" strike="noStrike">
                <a:solidFill>
                  <a:srgbClr val="C678DD"/>
                </a:solidFill>
                <a:highlight>
                  <a:srgbClr val="151515"/>
                </a:highlight>
                <a:latin typeface="Courier New"/>
                <a:ea typeface="Courier New"/>
                <a:cs typeface="Courier New"/>
                <a:sym typeface="Courier New"/>
              </a:rPr>
              <a:t>instanceof</a:t>
            </a:r>
            <a:r>
              <a:rPr b="1" i="0" lang="en" sz="900" u="none" cap="none" strike="noStrike">
                <a:solidFill>
                  <a:srgbClr val="999999"/>
                </a:solidFill>
                <a:highlight>
                  <a:srgbClr val="151515"/>
                </a:highlight>
                <a:latin typeface="Courier New"/>
                <a:ea typeface="Courier New"/>
                <a:cs typeface="Courier New"/>
                <a:sym typeface="Courier New"/>
              </a:rPr>
              <a:t> </a:t>
            </a:r>
            <a:r>
              <a:rPr b="1" i="0" lang="en" sz="900" u="none" cap="none" strike="noStrike">
                <a:solidFill>
                  <a:srgbClr val="E5C07B"/>
                </a:solidFill>
                <a:highlight>
                  <a:srgbClr val="151515"/>
                </a:highlight>
                <a:latin typeface="Courier New"/>
                <a:ea typeface="Courier New"/>
                <a:cs typeface="Courier New"/>
                <a:sym typeface="Courier New"/>
              </a:rPr>
              <a:t>Human</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999999"/>
                </a:solidFill>
                <a:highlight>
                  <a:srgbClr val="151515"/>
                </a:highlight>
                <a:latin typeface="Courier New"/>
                <a:ea typeface="Courier New"/>
                <a:cs typeface="Courier New"/>
                <a:sym typeface="Courier New"/>
              </a:rPr>
              <a:t> </a:t>
            </a:r>
            <a:r>
              <a:rPr b="1" i="1" lang="en" sz="900" u="none" cap="none" strike="noStrike">
                <a:solidFill>
                  <a:srgbClr val="5C6370"/>
                </a:solidFill>
                <a:highlight>
                  <a:srgbClr val="151515"/>
                </a:highlight>
                <a:latin typeface="Courier New"/>
                <a:ea typeface="Courier New"/>
                <a:cs typeface="Courier New"/>
                <a:sym typeface="Courier New"/>
              </a:rPr>
              <a:t>// true</a:t>
            </a:r>
            <a:endParaRPr b="1" i="1" sz="9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E5C07B"/>
                </a:solidFill>
                <a:highlight>
                  <a:srgbClr val="151515"/>
                </a:highlight>
                <a:latin typeface="Courier New"/>
                <a:ea typeface="Courier New"/>
                <a:cs typeface="Courier New"/>
                <a:sym typeface="Courier New"/>
              </a:rPr>
              <a:t>console</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56B6C2"/>
                </a:solidFill>
                <a:highlight>
                  <a:srgbClr val="151515"/>
                </a:highlight>
                <a:latin typeface="Courier New"/>
                <a:ea typeface="Courier New"/>
                <a:cs typeface="Courier New"/>
                <a:sym typeface="Courier New"/>
              </a:rPr>
              <a:t>log</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E06C75"/>
                </a:solidFill>
                <a:highlight>
                  <a:srgbClr val="151515"/>
                </a:highlight>
                <a:latin typeface="Courier New"/>
                <a:ea typeface="Courier New"/>
                <a:cs typeface="Courier New"/>
                <a:sym typeface="Courier New"/>
              </a:rPr>
              <a:t>mj</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61AFEF"/>
                </a:solidFill>
                <a:highlight>
                  <a:srgbClr val="151515"/>
                </a:highlight>
                <a:latin typeface="Courier New"/>
                <a:ea typeface="Courier New"/>
                <a:cs typeface="Courier New"/>
                <a:sym typeface="Courier New"/>
              </a:rPr>
              <a:t>introduce</a:t>
            </a:r>
            <a:r>
              <a:rPr b="1" i="0" lang="en" sz="900" u="none" cap="none" strike="noStrike">
                <a:solidFill>
                  <a:srgbClr val="ABB2BF"/>
                </a:solidFill>
                <a:highlight>
                  <a:srgbClr val="151515"/>
                </a:highlight>
                <a:latin typeface="Courier New"/>
                <a:ea typeface="Courier New"/>
                <a:cs typeface="Courier New"/>
                <a:sym typeface="Courier New"/>
              </a:rPr>
              <a:t>())</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1" lang="en" sz="900" u="none" cap="none" strike="noStrike">
                <a:solidFill>
                  <a:srgbClr val="5C6370"/>
                </a:solidFill>
                <a:highlight>
                  <a:srgbClr val="151515"/>
                </a:highlight>
                <a:latin typeface="Courier New"/>
                <a:ea typeface="Courier New"/>
                <a:cs typeface="Courier New"/>
                <a:sym typeface="Courier New"/>
              </a:rPr>
              <a:t>// Hi, my name is Michael Jackson</a:t>
            </a:r>
            <a:endParaRPr b="1" i="1" sz="9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E5C07B"/>
                </a:solidFill>
                <a:highlight>
                  <a:srgbClr val="151515"/>
                </a:highlight>
                <a:latin typeface="Courier New"/>
                <a:ea typeface="Courier New"/>
                <a:cs typeface="Courier New"/>
                <a:sym typeface="Courier New"/>
              </a:rPr>
              <a:t>console</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56B6C2"/>
                </a:solidFill>
                <a:highlight>
                  <a:srgbClr val="151515"/>
                </a:highlight>
                <a:latin typeface="Courier New"/>
                <a:ea typeface="Courier New"/>
                <a:cs typeface="Courier New"/>
                <a:sym typeface="Courier New"/>
              </a:rPr>
              <a:t>log</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E06C75"/>
                </a:solidFill>
                <a:highlight>
                  <a:srgbClr val="151515"/>
                </a:highlight>
                <a:latin typeface="Courier New"/>
                <a:ea typeface="Courier New"/>
                <a:cs typeface="Courier New"/>
                <a:sym typeface="Courier New"/>
              </a:rPr>
              <a:t>mj</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61AFEF"/>
                </a:solidFill>
                <a:highlight>
                  <a:srgbClr val="151515"/>
                </a:highlight>
                <a:latin typeface="Courier New"/>
                <a:ea typeface="Courier New"/>
                <a:cs typeface="Courier New"/>
                <a:sym typeface="Courier New"/>
              </a:rPr>
              <a:t>greet</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98C379"/>
                </a:solidFill>
                <a:highlight>
                  <a:srgbClr val="151515"/>
                </a:highlight>
                <a:latin typeface="Courier New"/>
                <a:ea typeface="Courier New"/>
                <a:cs typeface="Courier New"/>
                <a:sym typeface="Courier New"/>
              </a:rPr>
              <a:t>"Donald Trump"</a:t>
            </a:r>
            <a:r>
              <a:rPr b="1" i="0" lang="en" sz="900" u="none" cap="none" strike="noStrike">
                <a:solidFill>
                  <a:srgbClr val="ABB2BF"/>
                </a:solidFill>
                <a:highlight>
                  <a:srgbClr val="151515"/>
                </a:highlight>
                <a:latin typeface="Courier New"/>
                <a:ea typeface="Courier New"/>
                <a:cs typeface="Courier New"/>
                <a:sym typeface="Courier New"/>
              </a:rPr>
              <a:t>));</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1" lang="en" sz="900" u="none" cap="none" strike="noStrike">
                <a:solidFill>
                  <a:srgbClr val="5C6370"/>
                </a:solidFill>
                <a:highlight>
                  <a:srgbClr val="151515"/>
                </a:highlight>
                <a:latin typeface="Courier New"/>
                <a:ea typeface="Courier New"/>
                <a:cs typeface="Courier New"/>
                <a:sym typeface="Courier New"/>
              </a:rPr>
              <a:t>// Hi, Donald Trump, I'm Michael Jackson</a:t>
            </a:r>
            <a:endParaRPr b="1" i="1" sz="9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E5C07B"/>
                </a:solidFill>
                <a:highlight>
                  <a:srgbClr val="151515"/>
                </a:highlight>
                <a:latin typeface="Courier New"/>
                <a:ea typeface="Courier New"/>
                <a:cs typeface="Courier New"/>
                <a:sym typeface="Courier New"/>
              </a:rPr>
              <a:t>console</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56B6C2"/>
                </a:solidFill>
                <a:highlight>
                  <a:srgbClr val="151515"/>
                </a:highlight>
                <a:latin typeface="Courier New"/>
                <a:ea typeface="Courier New"/>
                <a:cs typeface="Courier New"/>
                <a:sym typeface="Courier New"/>
              </a:rPr>
              <a:t>log</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E06C75"/>
                </a:solidFill>
                <a:highlight>
                  <a:srgbClr val="151515"/>
                </a:highlight>
                <a:latin typeface="Courier New"/>
                <a:ea typeface="Courier New"/>
                <a:cs typeface="Courier New"/>
                <a:sym typeface="Courier New"/>
              </a:rPr>
              <a:t>Human</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61AFEF"/>
                </a:solidFill>
                <a:highlight>
                  <a:srgbClr val="151515"/>
                </a:highlight>
                <a:latin typeface="Courier New"/>
                <a:ea typeface="Courier New"/>
                <a:cs typeface="Courier New"/>
                <a:sym typeface="Courier New"/>
              </a:rPr>
              <a:t>destroy</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98C379"/>
                </a:solidFill>
                <a:highlight>
                  <a:srgbClr val="151515"/>
                </a:highlight>
                <a:latin typeface="Courier New"/>
                <a:ea typeface="Courier New"/>
                <a:cs typeface="Courier New"/>
                <a:sym typeface="Courier New"/>
              </a:rPr>
              <a:t>"Amazon Forest"</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999999"/>
                </a:solidFill>
                <a:highlight>
                  <a:srgbClr val="151515"/>
                </a:highlight>
                <a:latin typeface="Courier New"/>
                <a:ea typeface="Courier New"/>
                <a:cs typeface="Courier New"/>
                <a:sym typeface="Courier New"/>
              </a:rPr>
              <a:t> </a:t>
            </a:r>
            <a:r>
              <a:rPr b="1" i="0" lang="en" sz="900" u="none" cap="none" strike="noStrike">
                <a:solidFill>
                  <a:srgbClr val="ABB2BF"/>
                </a:solidFill>
                <a:highlight>
                  <a:srgbClr val="151515"/>
                </a:highlight>
                <a:latin typeface="Courier New"/>
                <a:ea typeface="Courier New"/>
                <a:cs typeface="Courier New"/>
                <a:sym typeface="Courier New"/>
              </a:rPr>
              <a:t>;</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1" lang="en" sz="900" u="none" cap="none" strike="noStrike">
                <a:solidFill>
                  <a:srgbClr val="5C6370"/>
                </a:solidFill>
                <a:highlight>
                  <a:srgbClr val="151515"/>
                </a:highlight>
                <a:latin typeface="Courier New"/>
                <a:ea typeface="Courier New"/>
                <a:cs typeface="Courier New"/>
                <a:sym typeface="Courier New"/>
              </a:rPr>
              <a:t>// Human is destroying Amazon Forest</a:t>
            </a:r>
            <a:endParaRPr b="1" i="1" sz="9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t/>
            </a:r>
            <a:endParaRPr b="1" i="0" sz="900" u="none" cap="none" strike="noStrike">
              <a:solidFill>
                <a:srgbClr val="C678DD"/>
              </a:solidFill>
              <a:highlight>
                <a:srgbClr val="151515"/>
              </a:highlight>
              <a:latin typeface="Courier New"/>
              <a:ea typeface="Courier New"/>
              <a:cs typeface="Courier New"/>
              <a:sym typeface="Courier New"/>
            </a:endParaRPr>
          </a:p>
        </p:txBody>
      </p:sp>
      <p:sp>
        <p:nvSpPr>
          <p:cNvPr id="715" name="Google Shape;715;p19"/>
          <p:cNvSpPr txBox="1"/>
          <p:nvPr/>
        </p:nvSpPr>
        <p:spPr>
          <a:xfrm>
            <a:off x="509675" y="888600"/>
            <a:ext cx="7824000" cy="580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en" sz="1000" u="none" cap="none" strike="noStrike">
                <a:solidFill>
                  <a:schemeClr val="dk1"/>
                </a:solidFill>
                <a:latin typeface="Montserrat"/>
                <a:ea typeface="Montserrat"/>
                <a:cs typeface="Montserrat"/>
                <a:sym typeface="Montserrat"/>
              </a:rPr>
              <a:t>Untuk lebih jelasnya bisa lihat contoh pembuatan class</a:t>
            </a:r>
            <a:r>
              <a:rPr b="0" i="1" lang="en" sz="1000" u="none" cap="none" strike="noStrike">
                <a:solidFill>
                  <a:schemeClr val="dk1"/>
                </a:solidFill>
                <a:latin typeface="Montserrat"/>
                <a:ea typeface="Montserrat"/>
                <a:cs typeface="Montserrat"/>
                <a:sym typeface="Montserrat"/>
              </a:rPr>
              <a:t> </a:t>
            </a:r>
            <a:r>
              <a:rPr b="0" i="0" lang="en" sz="1000" u="none" cap="none" strike="noStrike">
                <a:solidFill>
                  <a:schemeClr val="dk1"/>
                </a:solidFill>
                <a:latin typeface="Montserrat"/>
                <a:ea typeface="Montserrat"/>
                <a:cs typeface="Montserrat"/>
                <a:sym typeface="Montserrat"/>
              </a:rPr>
              <a:t>dan cara aksesnya dibawah ini ya~</a:t>
            </a:r>
            <a:endParaRPr b="0" i="0" sz="1000" u="none" cap="none" strike="noStrike">
              <a:solidFill>
                <a:schemeClr val="dk1"/>
              </a:solidFill>
              <a:latin typeface="Montserrat"/>
              <a:ea typeface="Montserrat"/>
              <a:cs typeface="Montserrat"/>
              <a:sym typeface="Montserrat"/>
            </a:endParaRPr>
          </a:p>
        </p:txBody>
      </p:sp>
      <p:pic>
        <p:nvPicPr>
          <p:cNvPr id="716" name="Google Shape;716;p19"/>
          <p:cNvPicPr preferRelativeResize="0"/>
          <p:nvPr/>
        </p:nvPicPr>
        <p:blipFill rotWithShape="1">
          <a:blip r:embed="rId4">
            <a:alphaModFix/>
          </a:blip>
          <a:srcRect b="0" l="0" r="0" t="0"/>
          <a:stretch/>
        </p:blipFill>
        <p:spPr>
          <a:xfrm>
            <a:off x="569587" y="1308000"/>
            <a:ext cx="3743320" cy="3508799"/>
          </a:xfrm>
          <a:prstGeom prst="rect">
            <a:avLst/>
          </a:prstGeom>
          <a:noFill/>
          <a:ln>
            <a:noFill/>
          </a:ln>
        </p:spPr>
      </p:pic>
      <p:pic>
        <p:nvPicPr>
          <p:cNvPr id="717" name="Google Shape;717;p19"/>
          <p:cNvPicPr preferRelativeResize="0"/>
          <p:nvPr/>
        </p:nvPicPr>
        <p:blipFill rotWithShape="1">
          <a:blip r:embed="rId5">
            <a:alphaModFix/>
          </a:blip>
          <a:srcRect b="0" l="0" r="0" t="0"/>
          <a:stretch/>
        </p:blipFill>
        <p:spPr>
          <a:xfrm>
            <a:off x="4029921" y="1308000"/>
            <a:ext cx="4498191" cy="3508799"/>
          </a:xfrm>
          <a:prstGeom prst="rect">
            <a:avLst/>
          </a:prstGeom>
          <a:noFill/>
          <a:ln>
            <a:noFill/>
          </a:ln>
        </p:spPr>
      </p:pic>
      <p:sp>
        <p:nvSpPr>
          <p:cNvPr id="718" name="Google Shape;718;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52F67"/>
        </a:solidFill>
      </p:bgPr>
    </p:bg>
    <p:spTree>
      <p:nvGrpSpPr>
        <p:cNvPr id="722" name="Shape 722"/>
        <p:cNvGrpSpPr/>
        <p:nvPr/>
      </p:nvGrpSpPr>
      <p:grpSpPr>
        <a:xfrm>
          <a:off x="0" y="0"/>
          <a:ext cx="0" cy="0"/>
          <a:chOff x="0" y="0"/>
          <a:chExt cx="0" cy="0"/>
        </a:xfrm>
      </p:grpSpPr>
      <p:sp>
        <p:nvSpPr>
          <p:cNvPr id="723" name="Google Shape;723;p21"/>
          <p:cNvSpPr txBox="1"/>
          <p:nvPr/>
        </p:nvSpPr>
        <p:spPr>
          <a:xfrm>
            <a:off x="3983000" y="1744625"/>
            <a:ext cx="4654200" cy="23529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1200"/>
              </a:spcBef>
              <a:spcAft>
                <a:spcPts val="0"/>
              </a:spcAft>
              <a:buClr>
                <a:schemeClr val="dk1"/>
              </a:buClr>
              <a:buSzPts val="1100"/>
              <a:buFont typeface="Arial"/>
              <a:buNone/>
            </a:pPr>
            <a:r>
              <a:rPr b="1" i="0" lang="en" sz="1400" u="none" cap="none" strike="noStrike">
                <a:solidFill>
                  <a:srgbClr val="FFFFFF"/>
                </a:solidFill>
                <a:latin typeface="Montserrat"/>
                <a:ea typeface="Montserrat"/>
                <a:cs typeface="Montserrat"/>
                <a:sym typeface="Montserrat"/>
              </a:rPr>
              <a:t>Setelah kita belajar function, class dan object, sekarang kita melangkah ke jenjang berikutnya, yaitu OOP!</a:t>
            </a:r>
            <a:endParaRPr b="1" i="0" sz="1400" u="none" cap="none" strike="noStrike">
              <a:solidFill>
                <a:srgbClr val="FFFFFF"/>
              </a:solidFill>
              <a:latin typeface="Montserrat"/>
              <a:ea typeface="Montserrat"/>
              <a:cs typeface="Montserrat"/>
              <a:sym typeface="Montserrat"/>
            </a:endParaRPr>
          </a:p>
          <a:p>
            <a:pPr indent="0" lvl="0" marL="0" marR="0" rtl="0" algn="just">
              <a:lnSpc>
                <a:spcPct val="115000"/>
              </a:lnSpc>
              <a:spcBef>
                <a:spcPts val="1200"/>
              </a:spcBef>
              <a:spcAft>
                <a:spcPts val="0"/>
              </a:spcAft>
              <a:buClr>
                <a:schemeClr val="dk1"/>
              </a:buClr>
              <a:buSzPts val="1100"/>
              <a:buFont typeface="Arial"/>
              <a:buNone/>
            </a:pPr>
            <a:r>
              <a:rPr b="1" i="0" lang="en" sz="1400" u="none" cap="none" strike="noStrike">
                <a:solidFill>
                  <a:srgbClr val="FFFFFF"/>
                </a:solidFill>
                <a:latin typeface="Montserrat"/>
                <a:ea typeface="Montserrat"/>
                <a:cs typeface="Montserrat"/>
                <a:sym typeface="Montserrat"/>
              </a:rPr>
              <a:t>Kita bakal bahas tentang </a:t>
            </a:r>
            <a:r>
              <a:rPr b="1" i="0" lang="en" sz="1400" u="none" cap="none" strike="noStrike">
                <a:solidFill>
                  <a:srgbClr val="F2AB2F"/>
                </a:solidFill>
                <a:latin typeface="Montserrat"/>
                <a:ea typeface="Montserrat"/>
                <a:cs typeface="Montserrat"/>
                <a:sym typeface="Montserrat"/>
              </a:rPr>
              <a:t>Inheritance</a:t>
            </a:r>
            <a:r>
              <a:rPr b="1" i="0" lang="en" sz="1400" u="none" cap="none" strike="noStrike">
                <a:solidFill>
                  <a:srgbClr val="FFFFFF"/>
                </a:solidFill>
                <a:latin typeface="Montserrat"/>
                <a:ea typeface="Montserrat"/>
                <a:cs typeface="Montserrat"/>
                <a:sym typeface="Montserrat"/>
              </a:rPr>
              <a:t>, </a:t>
            </a:r>
            <a:r>
              <a:rPr b="1" i="0" lang="en" sz="1400" u="none" cap="none" strike="noStrike">
                <a:solidFill>
                  <a:srgbClr val="F2AB2F"/>
                </a:solidFill>
                <a:latin typeface="Montserrat"/>
                <a:ea typeface="Montserrat"/>
                <a:cs typeface="Montserrat"/>
                <a:sym typeface="Montserrat"/>
              </a:rPr>
              <a:t>Encapsulation</a:t>
            </a:r>
            <a:r>
              <a:rPr b="1" i="0" lang="en" sz="1400" u="none" cap="none" strike="noStrike">
                <a:solidFill>
                  <a:schemeClr val="accent1"/>
                </a:solidFill>
                <a:latin typeface="Montserrat"/>
                <a:ea typeface="Montserrat"/>
                <a:cs typeface="Montserrat"/>
                <a:sym typeface="Montserrat"/>
              </a:rPr>
              <a:t>,</a:t>
            </a:r>
            <a:r>
              <a:rPr b="1" i="0" lang="en" sz="1400" u="none" cap="none" strike="noStrike">
                <a:solidFill>
                  <a:srgbClr val="FFFFFF"/>
                </a:solidFill>
                <a:latin typeface="Montserrat"/>
                <a:ea typeface="Montserrat"/>
                <a:cs typeface="Montserrat"/>
                <a:sym typeface="Montserrat"/>
              </a:rPr>
              <a:t> </a:t>
            </a:r>
            <a:r>
              <a:rPr b="1" i="0" lang="en" sz="1400" u="none" cap="none" strike="noStrike">
                <a:solidFill>
                  <a:srgbClr val="F2AB2F"/>
                </a:solidFill>
                <a:latin typeface="Montserrat"/>
                <a:ea typeface="Montserrat"/>
                <a:cs typeface="Montserrat"/>
                <a:sym typeface="Montserrat"/>
              </a:rPr>
              <a:t>Abstraction</a:t>
            </a:r>
            <a:r>
              <a:rPr b="1" i="0" lang="en" sz="1400" u="none" cap="none" strike="noStrike">
                <a:solidFill>
                  <a:schemeClr val="accent1"/>
                </a:solidFill>
                <a:latin typeface="Montserrat"/>
                <a:ea typeface="Montserrat"/>
                <a:cs typeface="Montserrat"/>
                <a:sym typeface="Montserrat"/>
              </a:rPr>
              <a:t>,</a:t>
            </a:r>
            <a:r>
              <a:rPr b="1" i="0" lang="en" sz="1400" u="none" cap="none" strike="noStrike">
                <a:solidFill>
                  <a:srgbClr val="FFFFFF"/>
                </a:solidFill>
                <a:latin typeface="Montserrat"/>
                <a:ea typeface="Montserrat"/>
                <a:cs typeface="Montserrat"/>
                <a:sym typeface="Montserrat"/>
              </a:rPr>
              <a:t> dan </a:t>
            </a:r>
            <a:r>
              <a:rPr b="1" i="0" lang="en" sz="1400" u="none" cap="none" strike="noStrike">
                <a:solidFill>
                  <a:srgbClr val="F2AB2F"/>
                </a:solidFill>
                <a:latin typeface="Montserrat"/>
                <a:ea typeface="Montserrat"/>
                <a:cs typeface="Montserrat"/>
                <a:sym typeface="Montserrat"/>
              </a:rPr>
              <a:t>Polymorphism.</a:t>
            </a:r>
            <a:endParaRPr b="1" i="0" sz="1400" u="none" cap="none" strike="noStrike">
              <a:solidFill>
                <a:srgbClr val="F2AB2F"/>
              </a:solidFill>
              <a:latin typeface="Montserrat"/>
              <a:ea typeface="Montserrat"/>
              <a:cs typeface="Montserrat"/>
              <a:sym typeface="Montserrat"/>
            </a:endParaRPr>
          </a:p>
          <a:p>
            <a:pPr indent="0" lvl="0" marL="0" marR="0" rtl="0" algn="just">
              <a:lnSpc>
                <a:spcPct val="115000"/>
              </a:lnSpc>
              <a:spcBef>
                <a:spcPts val="1200"/>
              </a:spcBef>
              <a:spcAft>
                <a:spcPts val="0"/>
              </a:spcAft>
              <a:buClr>
                <a:schemeClr val="dk1"/>
              </a:buClr>
              <a:buSzPts val="1100"/>
              <a:buFont typeface="Arial"/>
              <a:buNone/>
            </a:pPr>
            <a:r>
              <a:rPr b="1" i="0" lang="en" sz="1400" u="none" cap="none" strike="noStrike">
                <a:solidFill>
                  <a:srgbClr val="FFFFFF"/>
                </a:solidFill>
                <a:latin typeface="Montserrat"/>
                <a:ea typeface="Montserrat"/>
                <a:cs typeface="Montserrat"/>
                <a:sym typeface="Montserrat"/>
              </a:rPr>
              <a:t>Yuk, kita gass ~</a:t>
            </a:r>
            <a:endParaRPr b="1" i="0" sz="1400" u="none" cap="none" strike="noStrike">
              <a:solidFill>
                <a:srgbClr val="FFFFFF"/>
              </a:solidFill>
              <a:latin typeface="Montserrat"/>
              <a:ea typeface="Montserrat"/>
              <a:cs typeface="Montserrat"/>
              <a:sym typeface="Montserrat"/>
            </a:endParaRPr>
          </a:p>
        </p:txBody>
      </p:sp>
      <p:sp>
        <p:nvSpPr>
          <p:cNvPr id="724" name="Google Shape;724;p21"/>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25" name="Google Shape;725;p21"/>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26" name="Google Shape;726;p21"/>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27" name="Google Shape;727;p21"/>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28" name="Google Shape;728;p21"/>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Konsep OOP di JavaScript : Inheritance</a:t>
            </a:r>
            <a:endParaRPr b="1" i="0" sz="1200" u="none" cap="none" strike="noStrike">
              <a:solidFill>
                <a:schemeClr val="lt1"/>
              </a:solidFill>
              <a:latin typeface="Montserrat"/>
              <a:ea typeface="Montserrat"/>
              <a:cs typeface="Montserrat"/>
              <a:sym typeface="Montserrat"/>
            </a:endParaRPr>
          </a:p>
        </p:txBody>
      </p:sp>
      <p:sp>
        <p:nvSpPr>
          <p:cNvPr id="729" name="Google Shape;729;p21"/>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30" name="Google Shape;730;p21"/>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731" name="Google Shape;731;p21"/>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732" name="Google Shape;732;p21"/>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733" name="Google Shape;733;p21"/>
          <p:cNvPicPr preferRelativeResize="0"/>
          <p:nvPr/>
        </p:nvPicPr>
        <p:blipFill rotWithShape="1">
          <a:blip r:embed="rId4">
            <a:alphaModFix/>
          </a:blip>
          <a:srcRect b="0" l="0" r="0" t="0"/>
          <a:stretch/>
        </p:blipFill>
        <p:spPr>
          <a:xfrm>
            <a:off x="737225" y="1033900"/>
            <a:ext cx="2725502" cy="3428898"/>
          </a:xfrm>
          <a:prstGeom prst="rect">
            <a:avLst/>
          </a:prstGeom>
          <a:noFill/>
          <a:ln>
            <a:noFill/>
          </a:ln>
        </p:spPr>
      </p:pic>
      <p:sp>
        <p:nvSpPr>
          <p:cNvPr id="734" name="Google Shape;734;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38" name="Shape 738"/>
        <p:cNvGrpSpPr/>
        <p:nvPr/>
      </p:nvGrpSpPr>
      <p:grpSpPr>
        <a:xfrm>
          <a:off x="0" y="0"/>
          <a:ext cx="0" cy="0"/>
          <a:chOff x="0" y="0"/>
          <a:chExt cx="0" cy="0"/>
        </a:xfrm>
      </p:grpSpPr>
      <p:sp>
        <p:nvSpPr>
          <p:cNvPr id="739" name="Google Shape;739;g113d69fc308_1_3"/>
          <p:cNvSpPr txBox="1"/>
          <p:nvPr/>
        </p:nvSpPr>
        <p:spPr>
          <a:xfrm>
            <a:off x="5083975" y="681425"/>
            <a:ext cx="3479100" cy="38514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chemeClr val="dk1"/>
              </a:buClr>
              <a:buSzPts val="1100"/>
              <a:buFont typeface="Arial"/>
              <a:buNone/>
            </a:pPr>
            <a:r>
              <a:rPr b="1" i="0" lang="en" sz="1600" u="none" cap="none" strike="noStrike">
                <a:solidFill>
                  <a:srgbClr val="733572"/>
                </a:solidFill>
                <a:latin typeface="Montserrat"/>
                <a:ea typeface="Montserrat"/>
                <a:cs typeface="Montserrat"/>
                <a:sym typeface="Montserrat"/>
              </a:rPr>
              <a:t>Inheritance </a:t>
            </a:r>
            <a:endParaRPr b="0" i="0" sz="16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1000"/>
              </a:spcBef>
              <a:spcAft>
                <a:spcPts val="0"/>
              </a:spcAft>
              <a:buClr>
                <a:schemeClr val="dk1"/>
              </a:buClr>
              <a:buSzPts val="1100"/>
              <a:buFont typeface="Arial"/>
              <a:buNone/>
            </a:pPr>
            <a:r>
              <a:rPr b="0" i="0" lang="en" sz="1000" u="none" cap="none" strike="noStrike">
                <a:solidFill>
                  <a:schemeClr val="dk1"/>
                </a:solidFill>
                <a:latin typeface="Montserrat"/>
                <a:ea typeface="Montserrat"/>
                <a:cs typeface="Montserrat"/>
                <a:sym typeface="Montserrat"/>
              </a:rPr>
              <a:t>Inheritance itu semacam konsep pewarisan yang kita terapkan di OOP. Lihat dulu analogi ini yuk !</a:t>
            </a:r>
            <a:r>
              <a:rPr b="1" i="0" lang="en" sz="1000" u="none" cap="none" strike="noStrike">
                <a:solidFill>
                  <a:schemeClr val="accent1"/>
                </a:solidFill>
                <a:latin typeface="Montserrat"/>
                <a:ea typeface="Montserrat"/>
                <a:cs typeface="Montserrat"/>
                <a:sym typeface="Montserrat"/>
              </a:rPr>
              <a:t> </a:t>
            </a:r>
            <a:endParaRPr b="1" i="0" sz="1000" u="none" cap="none" strike="noStrike">
              <a:solidFill>
                <a:schemeClr val="accent1"/>
              </a:solidFill>
              <a:latin typeface="Montserrat"/>
              <a:ea typeface="Montserrat"/>
              <a:cs typeface="Montserrat"/>
              <a:sym typeface="Montserrat"/>
            </a:endParaRPr>
          </a:p>
          <a:p>
            <a:pPr indent="0" lvl="0" marL="0" marR="0" rtl="0" algn="just">
              <a:lnSpc>
                <a:spcPct val="115000"/>
              </a:lnSpc>
              <a:spcBef>
                <a:spcPts val="1000"/>
              </a:spcBef>
              <a:spcAft>
                <a:spcPts val="0"/>
              </a:spcAft>
              <a:buClr>
                <a:schemeClr val="dk1"/>
              </a:buClr>
              <a:buSzPts val="1100"/>
              <a:buFont typeface="Arial"/>
              <a:buNone/>
            </a:pPr>
            <a:r>
              <a:rPr b="1" i="0" lang="en" sz="1000" u="none" cap="none" strike="noStrike">
                <a:solidFill>
                  <a:schemeClr val="accent1"/>
                </a:solidFill>
                <a:latin typeface="Montserrat"/>
                <a:ea typeface="Montserrat"/>
                <a:cs typeface="Montserrat"/>
                <a:sym typeface="Montserrat"/>
              </a:rPr>
              <a:t>Perkenalkan, ini keluarga Suryo.</a:t>
            </a:r>
            <a:endParaRPr b="1" i="0" sz="1000" u="none" cap="none" strike="noStrike">
              <a:solidFill>
                <a:schemeClr val="accent1"/>
              </a:solidFill>
              <a:latin typeface="Montserrat"/>
              <a:ea typeface="Montserrat"/>
              <a:cs typeface="Montserrat"/>
              <a:sym typeface="Montserrat"/>
            </a:endParaRPr>
          </a:p>
          <a:p>
            <a:pPr indent="0" lvl="0" marL="0" marR="0" rtl="0" algn="just">
              <a:lnSpc>
                <a:spcPct val="115000"/>
              </a:lnSpc>
              <a:spcBef>
                <a:spcPts val="1000"/>
              </a:spcBef>
              <a:spcAft>
                <a:spcPts val="0"/>
              </a:spcAft>
              <a:buClr>
                <a:schemeClr val="dk1"/>
              </a:buClr>
              <a:buSzPts val="1100"/>
              <a:buFont typeface="Arial"/>
              <a:buNone/>
            </a:pPr>
            <a:r>
              <a:rPr b="1" i="0" lang="en" sz="1000" u="none" cap="none" strike="noStrike">
                <a:solidFill>
                  <a:schemeClr val="accent1"/>
                </a:solidFill>
                <a:latin typeface="Montserrat"/>
                <a:ea typeface="Montserrat"/>
                <a:cs typeface="Montserrat"/>
                <a:sym typeface="Montserrat"/>
              </a:rPr>
              <a:t>Suryo adalah seorang suami dan ayah.</a:t>
            </a:r>
            <a:endParaRPr b="1" i="0" sz="1000" u="none" cap="none" strike="noStrike">
              <a:solidFill>
                <a:schemeClr val="accent1"/>
              </a:solidFill>
              <a:latin typeface="Montserrat"/>
              <a:ea typeface="Montserrat"/>
              <a:cs typeface="Montserrat"/>
              <a:sym typeface="Montserrat"/>
            </a:endParaRPr>
          </a:p>
          <a:p>
            <a:pPr indent="0" lvl="0" marL="0" marR="0" rtl="0" algn="just">
              <a:lnSpc>
                <a:spcPct val="115000"/>
              </a:lnSpc>
              <a:spcBef>
                <a:spcPts val="1000"/>
              </a:spcBef>
              <a:spcAft>
                <a:spcPts val="0"/>
              </a:spcAft>
              <a:buClr>
                <a:schemeClr val="dk1"/>
              </a:buClr>
              <a:buSzPts val="1100"/>
              <a:buFont typeface="Arial"/>
              <a:buNone/>
            </a:pPr>
            <a:r>
              <a:rPr b="1" i="0" lang="en" sz="1000" u="none" cap="none" strike="noStrike">
                <a:solidFill>
                  <a:schemeClr val="accent1"/>
                </a:solidFill>
                <a:latin typeface="Montserrat"/>
                <a:ea typeface="Montserrat"/>
                <a:cs typeface="Montserrat"/>
                <a:sym typeface="Montserrat"/>
              </a:rPr>
              <a:t>Arum adalah seorang istri dan ibu</a:t>
            </a:r>
            <a:endParaRPr b="1" i="0" sz="1000" u="none" cap="none" strike="noStrike">
              <a:solidFill>
                <a:schemeClr val="accent1"/>
              </a:solidFill>
              <a:latin typeface="Montserrat"/>
              <a:ea typeface="Montserrat"/>
              <a:cs typeface="Montserrat"/>
              <a:sym typeface="Montserrat"/>
            </a:endParaRPr>
          </a:p>
          <a:p>
            <a:pPr indent="0" lvl="0" marL="0" marR="0" rtl="0" algn="just">
              <a:lnSpc>
                <a:spcPct val="115000"/>
              </a:lnSpc>
              <a:spcBef>
                <a:spcPts val="1000"/>
              </a:spcBef>
              <a:spcAft>
                <a:spcPts val="0"/>
              </a:spcAft>
              <a:buClr>
                <a:schemeClr val="dk1"/>
              </a:buClr>
              <a:buSzPts val="1100"/>
              <a:buFont typeface="Arial"/>
              <a:buNone/>
            </a:pPr>
            <a:r>
              <a:rPr b="1" i="0" lang="en" sz="1000" u="none" cap="none" strike="noStrike">
                <a:solidFill>
                  <a:schemeClr val="accent1"/>
                </a:solidFill>
                <a:latin typeface="Montserrat"/>
                <a:ea typeface="Montserrat"/>
                <a:cs typeface="Montserrat"/>
                <a:sym typeface="Montserrat"/>
              </a:rPr>
              <a:t>Kevin adalah anak laki-laki</a:t>
            </a:r>
            <a:endParaRPr b="1" i="0" sz="1000" u="none" cap="none" strike="noStrike">
              <a:solidFill>
                <a:schemeClr val="accent1"/>
              </a:solidFill>
              <a:latin typeface="Montserrat"/>
              <a:ea typeface="Montserrat"/>
              <a:cs typeface="Montserrat"/>
              <a:sym typeface="Montserrat"/>
            </a:endParaRPr>
          </a:p>
          <a:p>
            <a:pPr indent="0" lvl="0" marL="0" marR="0" rtl="0" algn="just">
              <a:lnSpc>
                <a:spcPct val="115000"/>
              </a:lnSpc>
              <a:spcBef>
                <a:spcPts val="1000"/>
              </a:spcBef>
              <a:spcAft>
                <a:spcPts val="1000"/>
              </a:spcAft>
              <a:buClr>
                <a:schemeClr val="dk1"/>
              </a:buClr>
              <a:buSzPts val="1100"/>
              <a:buFont typeface="Arial"/>
              <a:buNone/>
            </a:pPr>
            <a:r>
              <a:rPr b="1" i="0" lang="en" sz="1000" u="none" cap="none" strike="noStrike">
                <a:solidFill>
                  <a:schemeClr val="accent1"/>
                </a:solidFill>
                <a:latin typeface="Montserrat"/>
                <a:ea typeface="Montserrat"/>
                <a:cs typeface="Montserrat"/>
                <a:sym typeface="Montserrat"/>
              </a:rPr>
              <a:t>Jessica adalah  anak perempuan</a:t>
            </a:r>
            <a:endParaRPr b="1" i="0" sz="1000" u="none" cap="none" strike="noStrike">
              <a:solidFill>
                <a:srgbClr val="434343"/>
              </a:solidFill>
              <a:latin typeface="Montserrat"/>
              <a:ea typeface="Montserrat"/>
              <a:cs typeface="Montserrat"/>
              <a:sym typeface="Montserrat"/>
            </a:endParaRPr>
          </a:p>
        </p:txBody>
      </p:sp>
      <p:pic>
        <p:nvPicPr>
          <p:cNvPr id="740" name="Google Shape;740;g113d69fc308_1_3"/>
          <p:cNvPicPr preferRelativeResize="0"/>
          <p:nvPr/>
        </p:nvPicPr>
        <p:blipFill rotWithShape="1">
          <a:blip r:embed="rId3">
            <a:alphaModFix/>
          </a:blip>
          <a:srcRect b="0" l="0" r="0" t="0"/>
          <a:stretch/>
        </p:blipFill>
        <p:spPr>
          <a:xfrm>
            <a:off x="543275" y="1586450"/>
            <a:ext cx="4029902" cy="2414375"/>
          </a:xfrm>
          <a:prstGeom prst="rect">
            <a:avLst/>
          </a:prstGeom>
          <a:noFill/>
          <a:ln>
            <a:noFill/>
          </a:ln>
        </p:spPr>
      </p:pic>
      <p:sp>
        <p:nvSpPr>
          <p:cNvPr id="741" name="Google Shape;741;g113d69fc308_1_3"/>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42" name="Google Shape;742;g113d69fc308_1_3"/>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43" name="Google Shape;743;g113d69fc308_1_3"/>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44" name="Google Shape;744;g113d69fc308_1_3"/>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45" name="Google Shape;745;g113d69fc308_1_3"/>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Konsep OOP di JavaScript : Inheritance</a:t>
            </a:r>
            <a:endParaRPr b="1" i="0" sz="1200" u="none" cap="none" strike="noStrike">
              <a:solidFill>
                <a:schemeClr val="lt1"/>
              </a:solidFill>
              <a:latin typeface="Montserrat"/>
              <a:ea typeface="Montserrat"/>
              <a:cs typeface="Montserrat"/>
              <a:sym typeface="Montserrat"/>
            </a:endParaRPr>
          </a:p>
        </p:txBody>
      </p:sp>
      <p:sp>
        <p:nvSpPr>
          <p:cNvPr id="746" name="Google Shape;746;g113d69fc308_1_3"/>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47" name="Google Shape;747;g113d69fc308_1_3"/>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748" name="Google Shape;748;g113d69fc308_1_3"/>
          <p:cNvPicPr preferRelativeResize="0"/>
          <p:nvPr/>
        </p:nvPicPr>
        <p:blipFill rotWithShape="1">
          <a:blip r:embed="rId4">
            <a:alphaModFix/>
          </a:blip>
          <a:srcRect b="0" l="0" r="0" t="0"/>
          <a:stretch/>
        </p:blipFill>
        <p:spPr>
          <a:xfrm>
            <a:off x="8535950" y="105991"/>
            <a:ext cx="463928" cy="463928"/>
          </a:xfrm>
          <a:prstGeom prst="rect">
            <a:avLst/>
          </a:prstGeom>
          <a:noFill/>
          <a:ln>
            <a:noFill/>
          </a:ln>
        </p:spPr>
      </p:pic>
      <p:sp>
        <p:nvSpPr>
          <p:cNvPr id="749" name="Google Shape;749;g113d69fc308_1_3"/>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50" name="Google Shape;750;g113d69fc308_1_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751" name="Google Shape;751;g113d69fc308_1_3"/>
          <p:cNvSpPr txBox="1"/>
          <p:nvPr/>
        </p:nvSpPr>
        <p:spPr>
          <a:xfrm>
            <a:off x="818250" y="4034875"/>
            <a:ext cx="8112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Montserrat"/>
                <a:ea typeface="Montserrat"/>
                <a:cs typeface="Montserrat"/>
                <a:sym typeface="Montserrat"/>
              </a:rPr>
              <a:t>Suryo</a:t>
            </a:r>
            <a:endParaRPr b="1" i="0" sz="1100" u="none" cap="none" strike="noStrike">
              <a:solidFill>
                <a:srgbClr val="000000"/>
              </a:solidFill>
              <a:latin typeface="Montserrat"/>
              <a:ea typeface="Montserrat"/>
              <a:cs typeface="Montserrat"/>
              <a:sym typeface="Montserrat"/>
            </a:endParaRPr>
          </a:p>
        </p:txBody>
      </p:sp>
      <p:sp>
        <p:nvSpPr>
          <p:cNvPr id="752" name="Google Shape;752;g113d69fc308_1_3"/>
          <p:cNvSpPr txBox="1"/>
          <p:nvPr/>
        </p:nvSpPr>
        <p:spPr>
          <a:xfrm>
            <a:off x="1885050" y="4034875"/>
            <a:ext cx="8112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Montserrat"/>
                <a:ea typeface="Montserrat"/>
                <a:cs typeface="Montserrat"/>
                <a:sym typeface="Montserrat"/>
              </a:rPr>
              <a:t>Arum</a:t>
            </a:r>
            <a:endParaRPr b="1" i="0" sz="1100" u="none" cap="none" strike="noStrike">
              <a:solidFill>
                <a:srgbClr val="000000"/>
              </a:solidFill>
              <a:latin typeface="Montserrat"/>
              <a:ea typeface="Montserrat"/>
              <a:cs typeface="Montserrat"/>
              <a:sym typeface="Montserrat"/>
            </a:endParaRPr>
          </a:p>
        </p:txBody>
      </p:sp>
      <p:sp>
        <p:nvSpPr>
          <p:cNvPr id="753" name="Google Shape;753;g113d69fc308_1_3"/>
          <p:cNvSpPr txBox="1"/>
          <p:nvPr/>
        </p:nvSpPr>
        <p:spPr>
          <a:xfrm>
            <a:off x="2951850" y="4034875"/>
            <a:ext cx="8112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Montserrat"/>
                <a:ea typeface="Montserrat"/>
                <a:cs typeface="Montserrat"/>
                <a:sym typeface="Montserrat"/>
              </a:rPr>
              <a:t>Kevin</a:t>
            </a:r>
            <a:endParaRPr b="1" i="0" sz="1100" u="none" cap="none" strike="noStrike">
              <a:solidFill>
                <a:srgbClr val="000000"/>
              </a:solidFill>
              <a:latin typeface="Montserrat"/>
              <a:ea typeface="Montserrat"/>
              <a:cs typeface="Montserrat"/>
              <a:sym typeface="Montserrat"/>
            </a:endParaRPr>
          </a:p>
        </p:txBody>
      </p:sp>
      <p:sp>
        <p:nvSpPr>
          <p:cNvPr id="754" name="Google Shape;754;g113d69fc308_1_3"/>
          <p:cNvSpPr txBox="1"/>
          <p:nvPr/>
        </p:nvSpPr>
        <p:spPr>
          <a:xfrm>
            <a:off x="3790050" y="4034875"/>
            <a:ext cx="8112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Montserrat"/>
                <a:ea typeface="Montserrat"/>
                <a:cs typeface="Montserrat"/>
                <a:sym typeface="Montserrat"/>
              </a:rPr>
              <a:t>Jessica</a:t>
            </a:r>
            <a:endParaRPr b="1" i="0" sz="11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58" name="Shape 758"/>
        <p:cNvGrpSpPr/>
        <p:nvPr/>
      </p:nvGrpSpPr>
      <p:grpSpPr>
        <a:xfrm>
          <a:off x="0" y="0"/>
          <a:ext cx="0" cy="0"/>
          <a:chOff x="0" y="0"/>
          <a:chExt cx="0" cy="0"/>
        </a:xfrm>
      </p:grpSpPr>
      <p:sp>
        <p:nvSpPr>
          <p:cNvPr id="759" name="Google Shape;759;g113d69fc308_3_112"/>
          <p:cNvSpPr txBox="1"/>
          <p:nvPr/>
        </p:nvSpPr>
        <p:spPr>
          <a:xfrm>
            <a:off x="4639675" y="1128575"/>
            <a:ext cx="2058000" cy="1725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1000" u="none" cap="none" strike="noStrike">
                <a:solidFill>
                  <a:srgbClr val="434343"/>
                </a:solidFill>
                <a:latin typeface="Montserrat Black"/>
                <a:ea typeface="Montserrat Black"/>
                <a:cs typeface="Montserrat Black"/>
                <a:sym typeface="Montserrat Black"/>
              </a:rPr>
              <a:t>Suryo</a:t>
            </a:r>
            <a:endParaRPr b="0" i="0" sz="1000" u="none" cap="none" strike="noStrike">
              <a:solidFill>
                <a:srgbClr val="434343"/>
              </a:solidFill>
              <a:latin typeface="Montserrat"/>
              <a:ea typeface="Montserrat"/>
              <a:cs typeface="Montserrat"/>
              <a:sym typeface="Montserrat"/>
            </a:endParaRPr>
          </a:p>
          <a:p>
            <a:pPr indent="-292100" lvl="0" marL="457200" marR="0" rtl="0" algn="l">
              <a:lnSpc>
                <a:spcPct val="100000"/>
              </a:lnSpc>
              <a:spcBef>
                <a:spcPts val="1000"/>
              </a:spcBef>
              <a:spcAft>
                <a:spcPts val="0"/>
              </a:spcAft>
              <a:buClr>
                <a:schemeClr val="dk1"/>
              </a:buClr>
              <a:buSzPts val="1000"/>
              <a:buFont typeface="Montserrat"/>
              <a:buChar char="●"/>
            </a:pPr>
            <a:r>
              <a:rPr b="0" i="0" lang="en" sz="1000" u="none" cap="none" strike="noStrike">
                <a:solidFill>
                  <a:schemeClr val="dk1"/>
                </a:solidFill>
                <a:latin typeface="Montserrat"/>
                <a:ea typeface="Montserrat"/>
                <a:cs typeface="Montserrat"/>
                <a:sym typeface="Montserrat"/>
              </a:rPr>
              <a:t>Kulit coklat</a:t>
            </a:r>
            <a:endParaRPr b="0" i="0" sz="1000" u="none" cap="none" strike="noStrike">
              <a:solidFill>
                <a:schemeClr val="dk1"/>
              </a:solidFill>
              <a:latin typeface="Montserrat"/>
              <a:ea typeface="Montserrat"/>
              <a:cs typeface="Montserrat"/>
              <a:sym typeface="Montserrat"/>
            </a:endParaRPr>
          </a:p>
          <a:p>
            <a:pPr indent="-292100" lvl="0" marL="457200" marR="0" rtl="0" algn="l">
              <a:lnSpc>
                <a:spcPct val="100000"/>
              </a:lnSpc>
              <a:spcBef>
                <a:spcPts val="0"/>
              </a:spcBef>
              <a:spcAft>
                <a:spcPts val="0"/>
              </a:spcAft>
              <a:buClr>
                <a:schemeClr val="dk1"/>
              </a:buClr>
              <a:buSzPts val="1000"/>
              <a:buFont typeface="Montserrat"/>
              <a:buChar char="●"/>
            </a:pPr>
            <a:r>
              <a:rPr b="0" i="0" lang="en" sz="1000" u="none" cap="none" strike="noStrike">
                <a:solidFill>
                  <a:schemeClr val="dk1"/>
                </a:solidFill>
                <a:latin typeface="Montserrat"/>
                <a:ea typeface="Montserrat"/>
                <a:cs typeface="Montserrat"/>
                <a:sym typeface="Montserrat"/>
              </a:rPr>
              <a:t>Mata bulat</a:t>
            </a:r>
            <a:endParaRPr b="0" i="0" sz="1000" u="none" cap="none" strike="noStrike">
              <a:solidFill>
                <a:schemeClr val="dk1"/>
              </a:solidFill>
              <a:latin typeface="Montserrat"/>
              <a:ea typeface="Montserrat"/>
              <a:cs typeface="Montserrat"/>
              <a:sym typeface="Montserrat"/>
            </a:endParaRPr>
          </a:p>
          <a:p>
            <a:pPr indent="-292100" lvl="0" marL="457200" marR="0" rtl="0" algn="l">
              <a:lnSpc>
                <a:spcPct val="100000"/>
              </a:lnSpc>
              <a:spcBef>
                <a:spcPts val="0"/>
              </a:spcBef>
              <a:spcAft>
                <a:spcPts val="0"/>
              </a:spcAft>
              <a:buClr>
                <a:schemeClr val="dk1"/>
              </a:buClr>
              <a:buSzPts val="1000"/>
              <a:buFont typeface="Montserrat"/>
              <a:buChar char="●"/>
            </a:pPr>
            <a:r>
              <a:rPr b="0" i="0" lang="en" sz="1000" u="none" cap="none" strike="noStrike">
                <a:solidFill>
                  <a:schemeClr val="dk1"/>
                </a:solidFill>
                <a:latin typeface="Montserrat"/>
                <a:ea typeface="Montserrat"/>
                <a:cs typeface="Montserrat"/>
                <a:sym typeface="Montserrat"/>
              </a:rPr>
              <a:t>Rambut warna coklat tua</a:t>
            </a:r>
            <a:endParaRPr b="0" i="0" sz="1000" u="none" cap="none" strike="noStrike">
              <a:solidFill>
                <a:schemeClr val="dk1"/>
              </a:solidFill>
              <a:latin typeface="Montserrat"/>
              <a:ea typeface="Montserrat"/>
              <a:cs typeface="Montserrat"/>
              <a:sym typeface="Montserrat"/>
            </a:endParaRPr>
          </a:p>
          <a:p>
            <a:pPr indent="-292100" lvl="0" marL="457200" marR="0" rtl="0" algn="l">
              <a:lnSpc>
                <a:spcPct val="100000"/>
              </a:lnSpc>
              <a:spcBef>
                <a:spcPts val="0"/>
              </a:spcBef>
              <a:spcAft>
                <a:spcPts val="0"/>
              </a:spcAft>
              <a:buClr>
                <a:schemeClr val="dk1"/>
              </a:buClr>
              <a:buSzPts val="1000"/>
              <a:buFont typeface="Montserrat"/>
              <a:buChar char="●"/>
            </a:pPr>
            <a:r>
              <a:rPr b="0" i="0" lang="en" sz="1000" u="none" cap="none" strike="noStrike">
                <a:solidFill>
                  <a:schemeClr val="dk1"/>
                </a:solidFill>
                <a:latin typeface="Montserrat"/>
                <a:ea typeface="Montserrat"/>
                <a:cs typeface="Montserrat"/>
                <a:sym typeface="Montserrat"/>
              </a:rPr>
              <a:t>Suka pakai celana berwarna coklat</a:t>
            </a:r>
            <a:endParaRPr b="0" i="0" sz="1000" u="none" cap="none" strike="noStrike">
              <a:solidFill>
                <a:schemeClr val="dk1"/>
              </a:solidFill>
              <a:latin typeface="Montserrat"/>
              <a:ea typeface="Montserrat"/>
              <a:cs typeface="Montserrat"/>
              <a:sym typeface="Montserrat"/>
            </a:endParaRPr>
          </a:p>
          <a:p>
            <a:pPr indent="-292100" lvl="0" marL="457200" marR="0" rtl="0" algn="l">
              <a:lnSpc>
                <a:spcPct val="100000"/>
              </a:lnSpc>
              <a:spcBef>
                <a:spcPts val="0"/>
              </a:spcBef>
              <a:spcAft>
                <a:spcPts val="0"/>
              </a:spcAft>
              <a:buClr>
                <a:schemeClr val="dk1"/>
              </a:buClr>
              <a:buSzPts val="1000"/>
              <a:buFont typeface="Montserrat"/>
              <a:buChar char="●"/>
            </a:pPr>
            <a:r>
              <a:rPr b="0" i="0" lang="en" sz="1000" u="none" cap="none" strike="noStrike">
                <a:solidFill>
                  <a:schemeClr val="dk1"/>
                </a:solidFill>
                <a:latin typeface="Montserrat"/>
                <a:ea typeface="Montserrat"/>
                <a:cs typeface="Montserrat"/>
                <a:sym typeface="Montserrat"/>
              </a:rPr>
              <a:t>Suka pakai baju berwarna hijau</a:t>
            </a:r>
            <a:endParaRPr b="0" i="0" sz="1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b="0" i="0" sz="1000" u="none" cap="none" strike="noStrike">
              <a:solidFill>
                <a:srgbClr val="434343"/>
              </a:solidFill>
              <a:latin typeface="Montserrat"/>
              <a:ea typeface="Montserrat"/>
              <a:cs typeface="Montserrat"/>
              <a:sym typeface="Montserrat"/>
            </a:endParaRPr>
          </a:p>
        </p:txBody>
      </p:sp>
      <p:sp>
        <p:nvSpPr>
          <p:cNvPr id="760" name="Google Shape;760;g113d69fc308_3_112"/>
          <p:cNvSpPr txBox="1"/>
          <p:nvPr/>
        </p:nvSpPr>
        <p:spPr>
          <a:xfrm>
            <a:off x="6723825" y="1128563"/>
            <a:ext cx="1929000" cy="137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1000" u="none" cap="none" strike="noStrike">
                <a:solidFill>
                  <a:srgbClr val="434343"/>
                </a:solidFill>
                <a:latin typeface="Montserrat Black"/>
                <a:ea typeface="Montserrat Black"/>
                <a:cs typeface="Montserrat Black"/>
                <a:sym typeface="Montserrat Black"/>
              </a:rPr>
              <a:t>Arum</a:t>
            </a:r>
            <a:endParaRPr b="0" i="0" sz="1000" u="none" cap="none" strike="noStrike">
              <a:solidFill>
                <a:srgbClr val="434343"/>
              </a:solidFill>
              <a:latin typeface="Montserrat"/>
              <a:ea typeface="Montserrat"/>
              <a:cs typeface="Montserrat"/>
              <a:sym typeface="Montserrat"/>
            </a:endParaRPr>
          </a:p>
          <a:p>
            <a:pPr indent="-292100" lvl="0" marL="457200" marR="0" rtl="0" algn="l">
              <a:lnSpc>
                <a:spcPct val="100000"/>
              </a:lnSpc>
              <a:spcBef>
                <a:spcPts val="1000"/>
              </a:spcBef>
              <a:spcAft>
                <a:spcPts val="0"/>
              </a:spcAft>
              <a:buClr>
                <a:schemeClr val="dk1"/>
              </a:buClr>
              <a:buSzPts val="1000"/>
              <a:buFont typeface="Montserrat"/>
              <a:buChar char="●"/>
            </a:pPr>
            <a:r>
              <a:rPr b="0" i="0" lang="en" sz="1000" u="none" cap="none" strike="noStrike">
                <a:solidFill>
                  <a:schemeClr val="dk1"/>
                </a:solidFill>
                <a:latin typeface="Montserrat"/>
                <a:ea typeface="Montserrat"/>
                <a:cs typeface="Montserrat"/>
                <a:sym typeface="Montserrat"/>
              </a:rPr>
              <a:t>Kulit putih</a:t>
            </a:r>
            <a:endParaRPr b="0" i="0" sz="1000" u="none" cap="none" strike="noStrike">
              <a:solidFill>
                <a:schemeClr val="dk1"/>
              </a:solidFill>
              <a:latin typeface="Montserrat"/>
              <a:ea typeface="Montserrat"/>
              <a:cs typeface="Montserrat"/>
              <a:sym typeface="Montserrat"/>
            </a:endParaRPr>
          </a:p>
          <a:p>
            <a:pPr indent="-292100" lvl="0" marL="457200" marR="0" rtl="0" algn="l">
              <a:lnSpc>
                <a:spcPct val="100000"/>
              </a:lnSpc>
              <a:spcBef>
                <a:spcPts val="0"/>
              </a:spcBef>
              <a:spcAft>
                <a:spcPts val="0"/>
              </a:spcAft>
              <a:buClr>
                <a:schemeClr val="dk1"/>
              </a:buClr>
              <a:buSzPts val="1000"/>
              <a:buFont typeface="Montserrat"/>
              <a:buChar char="●"/>
            </a:pPr>
            <a:r>
              <a:rPr b="0" i="0" lang="en" sz="1000" u="none" cap="none" strike="noStrike">
                <a:solidFill>
                  <a:schemeClr val="dk1"/>
                </a:solidFill>
                <a:latin typeface="Montserrat"/>
                <a:ea typeface="Montserrat"/>
                <a:cs typeface="Montserrat"/>
                <a:sym typeface="Montserrat"/>
              </a:rPr>
              <a:t>Mata bulat</a:t>
            </a:r>
            <a:endParaRPr b="0" i="0" sz="1000" u="none" cap="none" strike="noStrike">
              <a:solidFill>
                <a:schemeClr val="dk1"/>
              </a:solidFill>
              <a:latin typeface="Montserrat"/>
              <a:ea typeface="Montserrat"/>
              <a:cs typeface="Montserrat"/>
              <a:sym typeface="Montserrat"/>
            </a:endParaRPr>
          </a:p>
          <a:p>
            <a:pPr indent="-292100" lvl="0" marL="457200" marR="0" rtl="0" algn="l">
              <a:lnSpc>
                <a:spcPct val="100000"/>
              </a:lnSpc>
              <a:spcBef>
                <a:spcPts val="0"/>
              </a:spcBef>
              <a:spcAft>
                <a:spcPts val="0"/>
              </a:spcAft>
              <a:buClr>
                <a:schemeClr val="dk1"/>
              </a:buClr>
              <a:buSzPts val="1000"/>
              <a:buFont typeface="Montserrat"/>
              <a:buChar char="●"/>
            </a:pPr>
            <a:r>
              <a:rPr b="0" i="0" lang="en" sz="1000" u="none" cap="none" strike="noStrike">
                <a:solidFill>
                  <a:schemeClr val="dk1"/>
                </a:solidFill>
                <a:latin typeface="Montserrat"/>
                <a:ea typeface="Montserrat"/>
                <a:cs typeface="Montserrat"/>
                <a:sym typeface="Montserrat"/>
              </a:rPr>
              <a:t>Rambut warna coklat muda</a:t>
            </a:r>
            <a:endParaRPr b="0" i="0" sz="1000" u="none" cap="none" strike="noStrike">
              <a:solidFill>
                <a:schemeClr val="dk1"/>
              </a:solidFill>
              <a:latin typeface="Montserrat"/>
              <a:ea typeface="Montserrat"/>
              <a:cs typeface="Montserrat"/>
              <a:sym typeface="Montserrat"/>
            </a:endParaRPr>
          </a:p>
          <a:p>
            <a:pPr indent="-292100" lvl="0" marL="457200" marR="0" rtl="0" algn="l">
              <a:lnSpc>
                <a:spcPct val="100000"/>
              </a:lnSpc>
              <a:spcBef>
                <a:spcPts val="0"/>
              </a:spcBef>
              <a:spcAft>
                <a:spcPts val="0"/>
              </a:spcAft>
              <a:buClr>
                <a:schemeClr val="dk1"/>
              </a:buClr>
              <a:buSzPts val="1000"/>
              <a:buFont typeface="Montserrat"/>
              <a:buChar char="●"/>
            </a:pPr>
            <a:r>
              <a:rPr b="0" i="0" lang="en" sz="1000" u="none" cap="none" strike="noStrike">
                <a:solidFill>
                  <a:schemeClr val="dk1"/>
                </a:solidFill>
                <a:latin typeface="Montserrat"/>
                <a:ea typeface="Montserrat"/>
                <a:cs typeface="Montserrat"/>
                <a:sym typeface="Montserrat"/>
              </a:rPr>
              <a:t>Suka pakai rok berwarna abu</a:t>
            </a:r>
            <a:endParaRPr b="0" i="0" sz="1000" u="none" cap="none" strike="noStrike">
              <a:solidFill>
                <a:schemeClr val="dk1"/>
              </a:solidFill>
              <a:latin typeface="Montserrat"/>
              <a:ea typeface="Montserrat"/>
              <a:cs typeface="Montserrat"/>
              <a:sym typeface="Montserrat"/>
            </a:endParaRPr>
          </a:p>
          <a:p>
            <a:pPr indent="-292100" lvl="0" marL="457200" marR="0" rtl="0" algn="l">
              <a:lnSpc>
                <a:spcPct val="100000"/>
              </a:lnSpc>
              <a:spcBef>
                <a:spcPts val="0"/>
              </a:spcBef>
              <a:spcAft>
                <a:spcPts val="0"/>
              </a:spcAft>
              <a:buClr>
                <a:schemeClr val="dk1"/>
              </a:buClr>
              <a:buSzPts val="1000"/>
              <a:buFont typeface="Montserrat"/>
              <a:buChar char="●"/>
            </a:pPr>
            <a:r>
              <a:rPr b="0" i="0" lang="en" sz="1000" u="none" cap="none" strike="noStrike">
                <a:solidFill>
                  <a:schemeClr val="dk1"/>
                </a:solidFill>
                <a:latin typeface="Montserrat"/>
                <a:ea typeface="Montserrat"/>
                <a:cs typeface="Montserrat"/>
                <a:sym typeface="Montserrat"/>
              </a:rPr>
              <a:t>Suka dengan baju berwarna pink</a:t>
            </a:r>
            <a:endParaRPr b="0" i="0" sz="1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b="0" i="0" sz="1000" u="none" cap="none" strike="noStrike">
              <a:solidFill>
                <a:srgbClr val="434343"/>
              </a:solidFill>
              <a:latin typeface="Montserrat"/>
              <a:ea typeface="Montserrat"/>
              <a:cs typeface="Montserrat"/>
              <a:sym typeface="Montserrat"/>
            </a:endParaRPr>
          </a:p>
        </p:txBody>
      </p:sp>
      <p:sp>
        <p:nvSpPr>
          <p:cNvPr id="761" name="Google Shape;761;g113d69fc308_3_112"/>
          <p:cNvSpPr txBox="1"/>
          <p:nvPr/>
        </p:nvSpPr>
        <p:spPr>
          <a:xfrm>
            <a:off x="4639675" y="2984400"/>
            <a:ext cx="2058000" cy="1725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1000" u="none" cap="none" strike="noStrike">
                <a:solidFill>
                  <a:srgbClr val="434343"/>
                </a:solidFill>
                <a:latin typeface="Montserrat Black"/>
                <a:ea typeface="Montserrat Black"/>
                <a:cs typeface="Montserrat Black"/>
                <a:sym typeface="Montserrat Black"/>
              </a:rPr>
              <a:t>Kevin</a:t>
            </a:r>
            <a:endParaRPr b="0" i="0" sz="1000" u="none" cap="none" strike="noStrike">
              <a:solidFill>
                <a:srgbClr val="434343"/>
              </a:solidFill>
              <a:latin typeface="Montserrat Black"/>
              <a:ea typeface="Montserrat Black"/>
              <a:cs typeface="Montserrat Black"/>
              <a:sym typeface="Montserrat Black"/>
            </a:endParaRPr>
          </a:p>
          <a:p>
            <a:pPr indent="-292100" lvl="0" marL="457200" marR="0" rtl="0" algn="l">
              <a:lnSpc>
                <a:spcPct val="100000"/>
              </a:lnSpc>
              <a:spcBef>
                <a:spcPts val="1000"/>
              </a:spcBef>
              <a:spcAft>
                <a:spcPts val="0"/>
              </a:spcAft>
              <a:buClr>
                <a:schemeClr val="dk1"/>
              </a:buClr>
              <a:buSzPts val="1000"/>
              <a:buFont typeface="Montserrat"/>
              <a:buChar char="●"/>
            </a:pPr>
            <a:r>
              <a:rPr b="1" i="0" lang="en" sz="1000" u="none" cap="none" strike="noStrike">
                <a:solidFill>
                  <a:schemeClr val="accent1"/>
                </a:solidFill>
                <a:latin typeface="Montserrat"/>
                <a:ea typeface="Montserrat"/>
                <a:cs typeface="Montserrat"/>
                <a:sym typeface="Montserrat"/>
              </a:rPr>
              <a:t>Kulit putih</a:t>
            </a:r>
            <a:endParaRPr b="1" i="0" sz="1000" u="none" cap="none" strike="noStrike">
              <a:solidFill>
                <a:schemeClr val="accent1"/>
              </a:solidFill>
              <a:latin typeface="Montserrat"/>
              <a:ea typeface="Montserrat"/>
              <a:cs typeface="Montserrat"/>
              <a:sym typeface="Montserrat"/>
            </a:endParaRPr>
          </a:p>
          <a:p>
            <a:pPr indent="-292100" lvl="0" marL="457200" marR="0" rtl="0" algn="l">
              <a:lnSpc>
                <a:spcPct val="100000"/>
              </a:lnSpc>
              <a:spcBef>
                <a:spcPts val="0"/>
              </a:spcBef>
              <a:spcAft>
                <a:spcPts val="0"/>
              </a:spcAft>
              <a:buClr>
                <a:schemeClr val="dk1"/>
              </a:buClr>
              <a:buSzPts val="1000"/>
              <a:buFont typeface="Montserrat"/>
              <a:buChar char="●"/>
            </a:pPr>
            <a:r>
              <a:rPr b="1" i="0" lang="en" sz="1000" u="none" cap="none" strike="noStrike">
                <a:solidFill>
                  <a:schemeClr val="accent1"/>
                </a:solidFill>
                <a:latin typeface="Montserrat"/>
                <a:ea typeface="Montserrat"/>
                <a:cs typeface="Montserrat"/>
                <a:sym typeface="Montserrat"/>
              </a:rPr>
              <a:t>Mata bulat</a:t>
            </a:r>
            <a:endParaRPr b="1" i="0" sz="1000" u="none" cap="none" strike="noStrike">
              <a:solidFill>
                <a:schemeClr val="accent1"/>
              </a:solidFill>
              <a:latin typeface="Montserrat"/>
              <a:ea typeface="Montserrat"/>
              <a:cs typeface="Montserrat"/>
              <a:sym typeface="Montserrat"/>
            </a:endParaRPr>
          </a:p>
          <a:p>
            <a:pPr indent="-292100" lvl="0" marL="457200" marR="0" rtl="0" algn="l">
              <a:lnSpc>
                <a:spcPct val="100000"/>
              </a:lnSpc>
              <a:spcBef>
                <a:spcPts val="0"/>
              </a:spcBef>
              <a:spcAft>
                <a:spcPts val="0"/>
              </a:spcAft>
              <a:buClr>
                <a:schemeClr val="dk1"/>
              </a:buClr>
              <a:buSzPts val="1000"/>
              <a:buFont typeface="Montserrat"/>
              <a:buChar char="●"/>
            </a:pPr>
            <a:r>
              <a:rPr b="1" i="0" lang="en" sz="1000" u="none" cap="none" strike="noStrike">
                <a:solidFill>
                  <a:srgbClr val="F2AB2F"/>
                </a:solidFill>
                <a:latin typeface="Montserrat"/>
                <a:ea typeface="Montserrat"/>
                <a:cs typeface="Montserrat"/>
                <a:sym typeface="Montserrat"/>
              </a:rPr>
              <a:t>Rambut warna coklat muda</a:t>
            </a:r>
            <a:endParaRPr b="1" i="0" sz="1000" u="none" cap="none" strike="noStrike">
              <a:solidFill>
                <a:srgbClr val="434343"/>
              </a:solidFill>
              <a:latin typeface="Montserrat"/>
              <a:ea typeface="Montserrat"/>
              <a:cs typeface="Montserrat"/>
              <a:sym typeface="Montserrat"/>
            </a:endParaRPr>
          </a:p>
          <a:p>
            <a:pPr indent="-292100" lvl="0" marL="457200" marR="0" rtl="0" algn="l">
              <a:lnSpc>
                <a:spcPct val="100000"/>
              </a:lnSpc>
              <a:spcBef>
                <a:spcPts val="0"/>
              </a:spcBef>
              <a:spcAft>
                <a:spcPts val="0"/>
              </a:spcAft>
              <a:buClr>
                <a:schemeClr val="dk1"/>
              </a:buClr>
              <a:buSzPts val="1000"/>
              <a:buFont typeface="Montserrat"/>
              <a:buChar char="●"/>
            </a:pPr>
            <a:r>
              <a:rPr b="0" i="0" lang="en" sz="1000" u="none" cap="none" strike="noStrike">
                <a:solidFill>
                  <a:schemeClr val="dk1"/>
                </a:solidFill>
                <a:latin typeface="Montserrat"/>
                <a:ea typeface="Montserrat"/>
                <a:cs typeface="Montserrat"/>
                <a:sym typeface="Montserrat"/>
              </a:rPr>
              <a:t>Suka pakai celana berwarna biru</a:t>
            </a:r>
            <a:endParaRPr b="0" i="0" sz="1000" u="none" cap="none" strike="noStrike">
              <a:solidFill>
                <a:schemeClr val="dk1"/>
              </a:solidFill>
              <a:latin typeface="Montserrat"/>
              <a:ea typeface="Montserrat"/>
              <a:cs typeface="Montserrat"/>
              <a:sym typeface="Montserrat"/>
            </a:endParaRPr>
          </a:p>
          <a:p>
            <a:pPr indent="-292100" lvl="0" marL="457200" marR="0" rtl="0" algn="l">
              <a:lnSpc>
                <a:spcPct val="100000"/>
              </a:lnSpc>
              <a:spcBef>
                <a:spcPts val="0"/>
              </a:spcBef>
              <a:spcAft>
                <a:spcPts val="0"/>
              </a:spcAft>
              <a:buClr>
                <a:schemeClr val="dk1"/>
              </a:buClr>
              <a:buSzPts val="1000"/>
              <a:buFont typeface="Montserrat"/>
              <a:buChar char="●"/>
            </a:pPr>
            <a:r>
              <a:rPr b="0" i="0" lang="en" sz="1000" u="none" cap="none" strike="noStrike">
                <a:solidFill>
                  <a:schemeClr val="dk1"/>
                </a:solidFill>
                <a:latin typeface="Montserrat"/>
                <a:ea typeface="Montserrat"/>
                <a:cs typeface="Montserrat"/>
                <a:sym typeface="Montserrat"/>
              </a:rPr>
              <a:t>Suka pakai sepatu warna hitam</a:t>
            </a:r>
            <a:endParaRPr b="0" i="0" sz="1000" u="none" cap="none" strike="noStrike">
              <a:solidFill>
                <a:schemeClr val="dk1"/>
              </a:solidFill>
              <a:latin typeface="Montserrat"/>
              <a:ea typeface="Montserrat"/>
              <a:cs typeface="Montserrat"/>
              <a:sym typeface="Montserrat"/>
            </a:endParaRPr>
          </a:p>
        </p:txBody>
      </p:sp>
      <p:sp>
        <p:nvSpPr>
          <p:cNvPr id="762" name="Google Shape;762;g113d69fc308_3_112"/>
          <p:cNvSpPr txBox="1"/>
          <p:nvPr/>
        </p:nvSpPr>
        <p:spPr>
          <a:xfrm>
            <a:off x="6723825" y="2994625"/>
            <a:ext cx="1744200" cy="152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1000" u="none" cap="none" strike="noStrike">
                <a:solidFill>
                  <a:srgbClr val="434343"/>
                </a:solidFill>
                <a:latin typeface="Montserrat Black"/>
                <a:ea typeface="Montserrat Black"/>
                <a:cs typeface="Montserrat Black"/>
                <a:sym typeface="Montserrat Black"/>
              </a:rPr>
              <a:t>Jessica</a:t>
            </a:r>
            <a:endParaRPr b="0" i="0" sz="1000" u="none" cap="none" strike="noStrike">
              <a:solidFill>
                <a:srgbClr val="F2AB2F"/>
              </a:solidFill>
              <a:latin typeface="Montserrat"/>
              <a:ea typeface="Montserrat"/>
              <a:cs typeface="Montserrat"/>
              <a:sym typeface="Montserrat"/>
            </a:endParaRPr>
          </a:p>
          <a:p>
            <a:pPr indent="-292100" lvl="0" marL="457200" marR="0" rtl="0" algn="l">
              <a:lnSpc>
                <a:spcPct val="100000"/>
              </a:lnSpc>
              <a:spcBef>
                <a:spcPts val="1000"/>
              </a:spcBef>
              <a:spcAft>
                <a:spcPts val="0"/>
              </a:spcAft>
              <a:buClr>
                <a:schemeClr val="dk1"/>
              </a:buClr>
              <a:buSzPts val="1000"/>
              <a:buFont typeface="Montserrat"/>
              <a:buChar char="●"/>
            </a:pPr>
            <a:r>
              <a:rPr b="1" i="0" lang="en" sz="1000" u="none" cap="none" strike="noStrike">
                <a:solidFill>
                  <a:srgbClr val="F2AB2F"/>
                </a:solidFill>
                <a:latin typeface="Montserrat"/>
                <a:ea typeface="Montserrat"/>
                <a:cs typeface="Montserrat"/>
                <a:sym typeface="Montserrat"/>
              </a:rPr>
              <a:t>Kulit coklat</a:t>
            </a:r>
            <a:endParaRPr b="1" i="0" sz="1000" u="none" cap="none" strike="noStrike">
              <a:solidFill>
                <a:srgbClr val="F2AB2F"/>
              </a:solidFill>
              <a:latin typeface="Montserrat"/>
              <a:ea typeface="Montserrat"/>
              <a:cs typeface="Montserrat"/>
              <a:sym typeface="Montserrat"/>
            </a:endParaRPr>
          </a:p>
          <a:p>
            <a:pPr indent="-292100" lvl="0" marL="457200" marR="0" rtl="0" algn="l">
              <a:lnSpc>
                <a:spcPct val="100000"/>
              </a:lnSpc>
              <a:spcBef>
                <a:spcPts val="0"/>
              </a:spcBef>
              <a:spcAft>
                <a:spcPts val="0"/>
              </a:spcAft>
              <a:buClr>
                <a:schemeClr val="dk1"/>
              </a:buClr>
              <a:buSzPts val="1000"/>
              <a:buFont typeface="Montserrat"/>
              <a:buChar char="●"/>
            </a:pPr>
            <a:r>
              <a:rPr b="1" i="0" lang="en" sz="1000" u="none" cap="none" strike="noStrike">
                <a:solidFill>
                  <a:srgbClr val="F2AB2F"/>
                </a:solidFill>
                <a:latin typeface="Montserrat"/>
                <a:ea typeface="Montserrat"/>
                <a:cs typeface="Montserrat"/>
                <a:sym typeface="Montserrat"/>
              </a:rPr>
              <a:t>Mata bulat</a:t>
            </a:r>
            <a:endParaRPr b="1" i="0" sz="1000" u="none" cap="none" strike="noStrike">
              <a:solidFill>
                <a:srgbClr val="F2AB2F"/>
              </a:solidFill>
              <a:latin typeface="Montserrat"/>
              <a:ea typeface="Montserrat"/>
              <a:cs typeface="Montserrat"/>
              <a:sym typeface="Montserrat"/>
            </a:endParaRPr>
          </a:p>
          <a:p>
            <a:pPr indent="-292100" lvl="0" marL="457200" marR="0" rtl="0" algn="l">
              <a:lnSpc>
                <a:spcPct val="100000"/>
              </a:lnSpc>
              <a:spcBef>
                <a:spcPts val="0"/>
              </a:spcBef>
              <a:spcAft>
                <a:spcPts val="0"/>
              </a:spcAft>
              <a:buClr>
                <a:schemeClr val="dk1"/>
              </a:buClr>
              <a:buSzPts val="1000"/>
              <a:buFont typeface="Montserrat"/>
              <a:buChar char="●"/>
            </a:pPr>
            <a:r>
              <a:rPr b="1" i="0" lang="en" sz="1000" u="none" cap="none" strike="noStrike">
                <a:solidFill>
                  <a:srgbClr val="F2AB2F"/>
                </a:solidFill>
                <a:latin typeface="Montserrat"/>
                <a:ea typeface="Montserrat"/>
                <a:cs typeface="Montserrat"/>
                <a:sym typeface="Montserrat"/>
              </a:rPr>
              <a:t>Rambut warna coklat tua</a:t>
            </a:r>
            <a:endParaRPr b="1" i="0" sz="1000" u="none" cap="none" strike="noStrike">
              <a:solidFill>
                <a:srgbClr val="434343"/>
              </a:solidFill>
              <a:latin typeface="Montserrat"/>
              <a:ea typeface="Montserrat"/>
              <a:cs typeface="Montserrat"/>
              <a:sym typeface="Montserrat"/>
            </a:endParaRPr>
          </a:p>
          <a:p>
            <a:pPr indent="-292100" lvl="0" marL="457200" marR="0" rtl="0" algn="l">
              <a:lnSpc>
                <a:spcPct val="100000"/>
              </a:lnSpc>
              <a:spcBef>
                <a:spcPts val="0"/>
              </a:spcBef>
              <a:spcAft>
                <a:spcPts val="0"/>
              </a:spcAft>
              <a:buClr>
                <a:schemeClr val="dk1"/>
              </a:buClr>
              <a:buSzPts val="1000"/>
              <a:buFont typeface="Montserrat"/>
              <a:buChar char="●"/>
            </a:pPr>
            <a:r>
              <a:rPr b="0" i="0" lang="en" sz="1000" u="none" cap="none" strike="noStrike">
                <a:solidFill>
                  <a:schemeClr val="dk1"/>
                </a:solidFill>
                <a:latin typeface="Montserrat"/>
                <a:ea typeface="Montserrat"/>
                <a:cs typeface="Montserrat"/>
                <a:sym typeface="Montserrat"/>
              </a:rPr>
              <a:t>Suka pakai baju berwarna pink</a:t>
            </a:r>
            <a:endParaRPr b="0" i="0" sz="1000" u="none" cap="none" strike="noStrike">
              <a:solidFill>
                <a:schemeClr val="dk1"/>
              </a:solidFill>
              <a:latin typeface="Montserrat"/>
              <a:ea typeface="Montserrat"/>
              <a:cs typeface="Montserrat"/>
              <a:sym typeface="Montserrat"/>
            </a:endParaRPr>
          </a:p>
          <a:p>
            <a:pPr indent="-292100" lvl="0" marL="457200" marR="0" rtl="0" algn="l">
              <a:lnSpc>
                <a:spcPct val="100000"/>
              </a:lnSpc>
              <a:spcBef>
                <a:spcPts val="0"/>
              </a:spcBef>
              <a:spcAft>
                <a:spcPts val="0"/>
              </a:spcAft>
              <a:buClr>
                <a:schemeClr val="dk1"/>
              </a:buClr>
              <a:buSzPts val="1000"/>
              <a:buFont typeface="Montserrat"/>
              <a:buChar char="●"/>
            </a:pPr>
            <a:r>
              <a:rPr b="0" i="0" lang="en" sz="1000" u="none" cap="none" strike="noStrike">
                <a:solidFill>
                  <a:schemeClr val="dk1"/>
                </a:solidFill>
                <a:latin typeface="Montserrat"/>
                <a:ea typeface="Montserrat"/>
                <a:cs typeface="Montserrat"/>
                <a:sym typeface="Montserrat"/>
              </a:rPr>
              <a:t>Suka mengikat rambut</a:t>
            </a:r>
            <a:endParaRPr b="0" i="0" sz="1000" u="none" cap="none" strike="noStrike">
              <a:solidFill>
                <a:schemeClr val="dk1"/>
              </a:solidFill>
              <a:latin typeface="Montserrat"/>
              <a:ea typeface="Montserrat"/>
              <a:cs typeface="Montserrat"/>
              <a:sym typeface="Montserrat"/>
            </a:endParaRPr>
          </a:p>
        </p:txBody>
      </p:sp>
      <p:pic>
        <p:nvPicPr>
          <p:cNvPr id="763" name="Google Shape;763;g113d69fc308_3_112"/>
          <p:cNvPicPr preferRelativeResize="0"/>
          <p:nvPr/>
        </p:nvPicPr>
        <p:blipFill rotWithShape="1">
          <a:blip r:embed="rId3">
            <a:alphaModFix/>
          </a:blip>
          <a:srcRect b="0" l="0" r="0" t="0"/>
          <a:stretch/>
        </p:blipFill>
        <p:spPr>
          <a:xfrm>
            <a:off x="518113" y="1519500"/>
            <a:ext cx="3930712" cy="2354951"/>
          </a:xfrm>
          <a:prstGeom prst="rect">
            <a:avLst/>
          </a:prstGeom>
          <a:noFill/>
          <a:ln>
            <a:noFill/>
          </a:ln>
        </p:spPr>
      </p:pic>
      <p:sp>
        <p:nvSpPr>
          <p:cNvPr id="764" name="Google Shape;764;g113d69fc308_3_112"/>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65" name="Google Shape;765;g113d69fc308_3_112"/>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66" name="Google Shape;766;g113d69fc308_3_112"/>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67" name="Google Shape;767;g113d69fc308_3_112"/>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68" name="Google Shape;768;g113d69fc308_3_112"/>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Konsep OOP di JavaScript : Inheritance</a:t>
            </a:r>
            <a:endParaRPr b="1" i="0" sz="1200" u="none" cap="none" strike="noStrike">
              <a:solidFill>
                <a:schemeClr val="lt1"/>
              </a:solidFill>
              <a:latin typeface="Montserrat"/>
              <a:ea typeface="Montserrat"/>
              <a:cs typeface="Montserrat"/>
              <a:sym typeface="Montserrat"/>
            </a:endParaRPr>
          </a:p>
        </p:txBody>
      </p:sp>
      <p:sp>
        <p:nvSpPr>
          <p:cNvPr id="769" name="Google Shape;769;g113d69fc308_3_112"/>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70" name="Google Shape;770;g113d69fc308_3_112"/>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771" name="Google Shape;771;g113d69fc308_3_112"/>
          <p:cNvPicPr preferRelativeResize="0"/>
          <p:nvPr/>
        </p:nvPicPr>
        <p:blipFill rotWithShape="1">
          <a:blip r:embed="rId4">
            <a:alphaModFix/>
          </a:blip>
          <a:srcRect b="0" l="0" r="0" t="0"/>
          <a:stretch/>
        </p:blipFill>
        <p:spPr>
          <a:xfrm>
            <a:off x="8535950" y="105991"/>
            <a:ext cx="463928" cy="463928"/>
          </a:xfrm>
          <a:prstGeom prst="rect">
            <a:avLst/>
          </a:prstGeom>
          <a:noFill/>
          <a:ln>
            <a:noFill/>
          </a:ln>
        </p:spPr>
      </p:pic>
      <p:sp>
        <p:nvSpPr>
          <p:cNvPr id="772" name="Google Shape;772;g113d69fc308_3_112"/>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73" name="Google Shape;773;g113d69fc308_3_112"/>
          <p:cNvSpPr txBox="1"/>
          <p:nvPr/>
        </p:nvSpPr>
        <p:spPr>
          <a:xfrm>
            <a:off x="742050" y="3958675"/>
            <a:ext cx="8112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Montserrat"/>
                <a:ea typeface="Montserrat"/>
                <a:cs typeface="Montserrat"/>
                <a:sym typeface="Montserrat"/>
              </a:rPr>
              <a:t>Suryo</a:t>
            </a:r>
            <a:endParaRPr b="1" i="0" sz="1100" u="none" cap="none" strike="noStrike">
              <a:solidFill>
                <a:srgbClr val="000000"/>
              </a:solidFill>
              <a:latin typeface="Montserrat"/>
              <a:ea typeface="Montserrat"/>
              <a:cs typeface="Montserrat"/>
              <a:sym typeface="Montserrat"/>
            </a:endParaRPr>
          </a:p>
        </p:txBody>
      </p:sp>
      <p:sp>
        <p:nvSpPr>
          <p:cNvPr id="774" name="Google Shape;774;g113d69fc308_3_112"/>
          <p:cNvSpPr txBox="1"/>
          <p:nvPr/>
        </p:nvSpPr>
        <p:spPr>
          <a:xfrm>
            <a:off x="1808850" y="3958675"/>
            <a:ext cx="8112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Montserrat"/>
                <a:ea typeface="Montserrat"/>
                <a:cs typeface="Montserrat"/>
                <a:sym typeface="Montserrat"/>
              </a:rPr>
              <a:t>Arum</a:t>
            </a:r>
            <a:endParaRPr b="1" i="0" sz="1100" u="none" cap="none" strike="noStrike">
              <a:solidFill>
                <a:srgbClr val="000000"/>
              </a:solidFill>
              <a:latin typeface="Montserrat"/>
              <a:ea typeface="Montserrat"/>
              <a:cs typeface="Montserrat"/>
              <a:sym typeface="Montserrat"/>
            </a:endParaRPr>
          </a:p>
        </p:txBody>
      </p:sp>
      <p:sp>
        <p:nvSpPr>
          <p:cNvPr id="775" name="Google Shape;775;g113d69fc308_3_112"/>
          <p:cNvSpPr txBox="1"/>
          <p:nvPr/>
        </p:nvSpPr>
        <p:spPr>
          <a:xfrm>
            <a:off x="2875650" y="3958675"/>
            <a:ext cx="8112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Montserrat"/>
                <a:ea typeface="Montserrat"/>
                <a:cs typeface="Montserrat"/>
                <a:sym typeface="Montserrat"/>
              </a:rPr>
              <a:t>Kevin</a:t>
            </a:r>
            <a:endParaRPr b="1" i="0" sz="1100" u="none" cap="none" strike="noStrike">
              <a:solidFill>
                <a:srgbClr val="000000"/>
              </a:solidFill>
              <a:latin typeface="Montserrat"/>
              <a:ea typeface="Montserrat"/>
              <a:cs typeface="Montserrat"/>
              <a:sym typeface="Montserrat"/>
            </a:endParaRPr>
          </a:p>
        </p:txBody>
      </p:sp>
      <p:sp>
        <p:nvSpPr>
          <p:cNvPr id="776" name="Google Shape;776;g113d69fc308_3_112"/>
          <p:cNvSpPr txBox="1"/>
          <p:nvPr/>
        </p:nvSpPr>
        <p:spPr>
          <a:xfrm>
            <a:off x="3713850" y="3958675"/>
            <a:ext cx="8112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Montserrat"/>
                <a:ea typeface="Montserrat"/>
                <a:cs typeface="Montserrat"/>
                <a:sym typeface="Montserrat"/>
              </a:rPr>
              <a:t>Jessica</a:t>
            </a:r>
            <a:endParaRPr b="1" i="0" sz="1100" u="none" cap="none" strike="noStrike">
              <a:solidFill>
                <a:srgbClr val="000000"/>
              </a:solidFill>
              <a:latin typeface="Montserrat"/>
              <a:ea typeface="Montserrat"/>
              <a:cs typeface="Montserrat"/>
              <a:sym typeface="Montserrat"/>
            </a:endParaRPr>
          </a:p>
        </p:txBody>
      </p:sp>
      <p:sp>
        <p:nvSpPr>
          <p:cNvPr id="777" name="Google Shape;777;g113d69fc308_3_1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81" name="Shape 781"/>
        <p:cNvGrpSpPr/>
        <p:nvPr/>
      </p:nvGrpSpPr>
      <p:grpSpPr>
        <a:xfrm>
          <a:off x="0" y="0"/>
          <a:ext cx="0" cy="0"/>
          <a:chOff x="0" y="0"/>
          <a:chExt cx="0" cy="0"/>
        </a:xfrm>
      </p:grpSpPr>
      <p:pic>
        <p:nvPicPr>
          <p:cNvPr id="782" name="Google Shape;782;p22"/>
          <p:cNvPicPr preferRelativeResize="0"/>
          <p:nvPr/>
        </p:nvPicPr>
        <p:blipFill rotWithShape="1">
          <a:blip r:embed="rId3">
            <a:alphaModFix/>
          </a:blip>
          <a:srcRect b="0" l="0" r="0" t="0"/>
          <a:stretch/>
        </p:blipFill>
        <p:spPr>
          <a:xfrm>
            <a:off x="543275" y="1510250"/>
            <a:ext cx="4029902" cy="2414375"/>
          </a:xfrm>
          <a:prstGeom prst="rect">
            <a:avLst/>
          </a:prstGeom>
          <a:noFill/>
          <a:ln>
            <a:noFill/>
          </a:ln>
        </p:spPr>
      </p:pic>
      <p:sp>
        <p:nvSpPr>
          <p:cNvPr id="783" name="Google Shape;783;p22"/>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84" name="Google Shape;784;p22"/>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85" name="Google Shape;785;p22"/>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86" name="Google Shape;786;p22"/>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87" name="Google Shape;787;p22"/>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Konsep OOP di JavaScript : Inheritance</a:t>
            </a:r>
            <a:endParaRPr b="1" i="0" sz="1200" u="none" cap="none" strike="noStrike">
              <a:solidFill>
                <a:schemeClr val="lt1"/>
              </a:solidFill>
              <a:latin typeface="Montserrat"/>
              <a:ea typeface="Montserrat"/>
              <a:cs typeface="Montserrat"/>
              <a:sym typeface="Montserrat"/>
            </a:endParaRPr>
          </a:p>
        </p:txBody>
      </p:sp>
      <p:sp>
        <p:nvSpPr>
          <p:cNvPr id="788" name="Google Shape;788;p22"/>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89" name="Google Shape;789;p22"/>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790" name="Google Shape;790;p22"/>
          <p:cNvPicPr preferRelativeResize="0"/>
          <p:nvPr/>
        </p:nvPicPr>
        <p:blipFill rotWithShape="1">
          <a:blip r:embed="rId4">
            <a:alphaModFix/>
          </a:blip>
          <a:srcRect b="0" l="0" r="0" t="0"/>
          <a:stretch/>
        </p:blipFill>
        <p:spPr>
          <a:xfrm>
            <a:off x="8535950" y="105991"/>
            <a:ext cx="463928" cy="463928"/>
          </a:xfrm>
          <a:prstGeom prst="rect">
            <a:avLst/>
          </a:prstGeom>
          <a:noFill/>
          <a:ln>
            <a:noFill/>
          </a:ln>
        </p:spPr>
      </p:pic>
      <p:sp>
        <p:nvSpPr>
          <p:cNvPr id="791" name="Google Shape;791;p22"/>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92" name="Google Shape;792;p22"/>
          <p:cNvSpPr txBox="1"/>
          <p:nvPr/>
        </p:nvSpPr>
        <p:spPr>
          <a:xfrm>
            <a:off x="4880975" y="986225"/>
            <a:ext cx="3758400" cy="38514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200"/>
              <a:buFont typeface="Arial"/>
              <a:buNone/>
            </a:pPr>
            <a:r>
              <a:rPr b="0" i="0" lang="en" sz="1000" u="none" cap="none" strike="noStrike">
                <a:solidFill>
                  <a:schemeClr val="dk1"/>
                </a:solidFill>
                <a:latin typeface="Montserrat"/>
                <a:ea typeface="Montserrat"/>
                <a:cs typeface="Montserrat"/>
                <a:sym typeface="Montserrat"/>
              </a:rPr>
              <a:t>Kevin dan Jessica masing-masing punya ciri-ciri yang diwariskan dari orang tua, tapi ada juga ciri-ciri yang muncul karena keunikan mereka masing-masing.</a:t>
            </a:r>
            <a:endParaRPr b="0" i="0" sz="10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1000"/>
              </a:spcBef>
              <a:spcAft>
                <a:spcPts val="0"/>
              </a:spcAft>
              <a:buClr>
                <a:srgbClr val="000000"/>
              </a:buClr>
              <a:buSzPts val="1200"/>
              <a:buFont typeface="Arial"/>
              <a:buNone/>
            </a:pPr>
            <a:r>
              <a:rPr b="0" i="0" lang="en" sz="1000" u="none" cap="none" strike="noStrike">
                <a:solidFill>
                  <a:schemeClr val="dk1"/>
                </a:solidFill>
                <a:latin typeface="Montserrat"/>
                <a:ea typeface="Montserrat"/>
                <a:cs typeface="Montserrat"/>
                <a:sym typeface="Montserrat"/>
              </a:rPr>
              <a:t>Contohnya nih,</a:t>
            </a:r>
            <a:endParaRPr b="0" i="0" sz="10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1000"/>
              </a:spcBef>
              <a:spcAft>
                <a:spcPts val="1000"/>
              </a:spcAft>
              <a:buClr>
                <a:srgbClr val="000000"/>
              </a:buClr>
              <a:buSzPts val="1200"/>
              <a:buFont typeface="Arial"/>
              <a:buNone/>
            </a:pPr>
            <a:r>
              <a:rPr b="0" i="0" lang="en" sz="1000" u="none" cap="none" strike="noStrike">
                <a:solidFill>
                  <a:schemeClr val="dk1"/>
                </a:solidFill>
                <a:latin typeface="Montserrat"/>
                <a:ea typeface="Montserrat"/>
                <a:cs typeface="Montserrat"/>
                <a:sym typeface="Montserrat"/>
              </a:rPr>
              <a:t>Ciri Kevin dan Jessica yang bermata bulat dan berambut coklat merupakan ciri yang diwariskan dari Suryo dan Arum sebagai orang tua mereka. Tapi ada juga ciri dari Kevin dan Jessica yang nggak dimiliki sama Suryo dan Arum, yaitu gimana cara mereka berpakaian.</a:t>
            </a:r>
            <a:endParaRPr b="1" i="0" sz="1000" u="none" cap="none" strike="noStrike">
              <a:solidFill>
                <a:schemeClr val="dk1"/>
              </a:solidFill>
              <a:latin typeface="Montserrat"/>
              <a:ea typeface="Montserrat"/>
              <a:cs typeface="Montserrat"/>
              <a:sym typeface="Montserrat"/>
            </a:endParaRPr>
          </a:p>
        </p:txBody>
      </p:sp>
      <p:sp>
        <p:nvSpPr>
          <p:cNvPr id="793" name="Google Shape;793;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97" name="Shape 797"/>
        <p:cNvGrpSpPr/>
        <p:nvPr/>
      </p:nvGrpSpPr>
      <p:grpSpPr>
        <a:xfrm>
          <a:off x="0" y="0"/>
          <a:ext cx="0" cy="0"/>
          <a:chOff x="0" y="0"/>
          <a:chExt cx="0" cy="0"/>
        </a:xfrm>
      </p:grpSpPr>
      <p:sp>
        <p:nvSpPr>
          <p:cNvPr id="798" name="Google Shape;798;p23"/>
          <p:cNvSpPr txBox="1"/>
          <p:nvPr/>
        </p:nvSpPr>
        <p:spPr>
          <a:xfrm>
            <a:off x="3233750" y="922250"/>
            <a:ext cx="5158200" cy="39966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chemeClr val="dk1"/>
              </a:buClr>
              <a:buSzPts val="1100"/>
              <a:buFont typeface="Arial"/>
              <a:buNone/>
            </a:pPr>
            <a:r>
              <a:rPr b="1" i="0" lang="en" sz="1400" u="none" cap="none" strike="noStrike">
                <a:solidFill>
                  <a:srgbClr val="733572"/>
                </a:solidFill>
                <a:latin typeface="Montserrat"/>
                <a:ea typeface="Montserrat"/>
                <a:cs typeface="Montserrat"/>
                <a:sym typeface="Montserrat"/>
              </a:rPr>
              <a:t>Analogi tadi nyambung banget nih sama konsep terminologi pada inheritance!</a:t>
            </a:r>
            <a:endParaRPr b="1" i="0" sz="1000" u="none" cap="none" strike="noStrike">
              <a:solidFill>
                <a:srgbClr val="F2AB2F"/>
              </a:solidFill>
              <a:latin typeface="Montserrat"/>
              <a:ea typeface="Montserrat"/>
              <a:cs typeface="Montserrat"/>
              <a:sym typeface="Montserrat"/>
            </a:endParaRPr>
          </a:p>
          <a:p>
            <a:pPr indent="-292100" lvl="0" marL="457200" marR="0" rtl="0" algn="just">
              <a:lnSpc>
                <a:spcPct val="115000"/>
              </a:lnSpc>
              <a:spcBef>
                <a:spcPts val="1000"/>
              </a:spcBef>
              <a:spcAft>
                <a:spcPts val="0"/>
              </a:spcAft>
              <a:buClr>
                <a:srgbClr val="F2AB2F"/>
              </a:buClr>
              <a:buSzPts val="1000"/>
              <a:buFont typeface="Montserrat"/>
              <a:buChar char="●"/>
            </a:pPr>
            <a:r>
              <a:rPr b="1" i="0" lang="en" sz="1000" u="none" cap="none" strike="noStrike">
                <a:solidFill>
                  <a:srgbClr val="F2AB2F"/>
                </a:solidFill>
                <a:latin typeface="Montserrat"/>
                <a:ea typeface="Montserrat"/>
                <a:cs typeface="Montserrat"/>
                <a:sym typeface="Montserrat"/>
              </a:rPr>
              <a:t>Super class atau Parent class</a:t>
            </a:r>
            <a:endParaRPr b="1" i="0" sz="1000" u="none" cap="none" strike="noStrike">
              <a:solidFill>
                <a:srgbClr val="F2AB2F"/>
              </a:solidFill>
              <a:latin typeface="Montserrat"/>
              <a:ea typeface="Montserrat"/>
              <a:cs typeface="Montserrat"/>
              <a:sym typeface="Montserrat"/>
            </a:endParaRPr>
          </a:p>
          <a:p>
            <a:pPr indent="0" lvl="0" marL="457200" marR="0" rtl="0" algn="just">
              <a:lnSpc>
                <a:spcPct val="115000"/>
              </a:lnSpc>
              <a:spcBef>
                <a:spcPts val="1000"/>
              </a:spcBef>
              <a:spcAft>
                <a:spcPts val="0"/>
              </a:spcAft>
              <a:buClr>
                <a:srgbClr val="000000"/>
              </a:buClr>
              <a:buSzPts val="1000"/>
              <a:buFont typeface="Arial"/>
              <a:buNone/>
            </a:pPr>
            <a:r>
              <a:rPr b="0" i="0" lang="en" sz="1000" u="none" cap="none" strike="noStrike">
                <a:solidFill>
                  <a:schemeClr val="dk1"/>
                </a:solidFill>
                <a:latin typeface="Montserrat Light"/>
                <a:ea typeface="Montserrat Light"/>
                <a:cs typeface="Montserrat Light"/>
                <a:sym typeface="Montserrat Light"/>
              </a:rPr>
              <a:t>Class yang semua fiturnya diwariskan pada class turunannya. </a:t>
            </a:r>
            <a:endParaRPr b="0" i="0" sz="1000" u="none" cap="none" strike="noStrike">
              <a:solidFill>
                <a:schemeClr val="dk1"/>
              </a:solidFill>
              <a:latin typeface="Montserrat Light"/>
              <a:ea typeface="Montserrat Light"/>
              <a:cs typeface="Montserrat Light"/>
              <a:sym typeface="Montserrat Light"/>
            </a:endParaRPr>
          </a:p>
          <a:p>
            <a:pPr indent="-292100" lvl="0" marL="457200" marR="0" rtl="0" algn="just">
              <a:lnSpc>
                <a:spcPct val="115000"/>
              </a:lnSpc>
              <a:spcBef>
                <a:spcPts val="1000"/>
              </a:spcBef>
              <a:spcAft>
                <a:spcPts val="0"/>
              </a:spcAft>
              <a:buClr>
                <a:srgbClr val="F2AB2F"/>
              </a:buClr>
              <a:buSzPts val="1000"/>
              <a:buFont typeface="Montserrat"/>
              <a:buChar char="●"/>
            </a:pPr>
            <a:r>
              <a:rPr b="1" i="0" lang="en" sz="1000" u="none" cap="none" strike="noStrike">
                <a:solidFill>
                  <a:srgbClr val="F2AB2F"/>
                </a:solidFill>
                <a:latin typeface="Montserrat"/>
                <a:ea typeface="Montserrat"/>
                <a:cs typeface="Montserrat"/>
                <a:sym typeface="Montserrat"/>
              </a:rPr>
              <a:t>Sub-class atau Child class</a:t>
            </a:r>
            <a:endParaRPr b="1" i="0" sz="1000" u="none" cap="none" strike="noStrike">
              <a:solidFill>
                <a:srgbClr val="F2AB2F"/>
              </a:solidFill>
              <a:latin typeface="Montserrat"/>
              <a:ea typeface="Montserrat"/>
              <a:cs typeface="Montserrat"/>
              <a:sym typeface="Montserrat"/>
            </a:endParaRPr>
          </a:p>
          <a:p>
            <a:pPr indent="0" lvl="0" marL="457200" marR="0" rtl="0" algn="just">
              <a:lnSpc>
                <a:spcPct val="115000"/>
              </a:lnSpc>
              <a:spcBef>
                <a:spcPts val="1000"/>
              </a:spcBef>
              <a:spcAft>
                <a:spcPts val="0"/>
              </a:spcAft>
              <a:buClr>
                <a:srgbClr val="000000"/>
              </a:buClr>
              <a:buSzPts val="1000"/>
              <a:buFont typeface="Arial"/>
              <a:buNone/>
            </a:pPr>
            <a:r>
              <a:rPr b="0" i="0" lang="en" sz="1000" u="none" cap="none" strike="noStrike">
                <a:solidFill>
                  <a:schemeClr val="dk1"/>
                </a:solidFill>
                <a:latin typeface="Montserrat Light"/>
                <a:ea typeface="Montserrat Light"/>
                <a:cs typeface="Montserrat Light"/>
                <a:sym typeface="Montserrat Light"/>
              </a:rPr>
              <a:t>Class turunan yang mewarisi semua fitur dari class lain. Sub-class bisa menambah field dan method-nya sendiri sebagai tambahan dari class yang ngasih warisan.</a:t>
            </a:r>
            <a:endParaRPr b="0" i="0" sz="1000" u="none" cap="none" strike="noStrike">
              <a:solidFill>
                <a:schemeClr val="dk1"/>
              </a:solidFill>
              <a:latin typeface="Montserrat Light"/>
              <a:ea typeface="Montserrat Light"/>
              <a:cs typeface="Montserrat Light"/>
              <a:sym typeface="Montserrat Light"/>
            </a:endParaRPr>
          </a:p>
          <a:p>
            <a:pPr indent="-292100" lvl="0" marL="457200" marR="0" rtl="0" algn="just">
              <a:lnSpc>
                <a:spcPct val="115000"/>
              </a:lnSpc>
              <a:spcBef>
                <a:spcPts val="1000"/>
              </a:spcBef>
              <a:spcAft>
                <a:spcPts val="0"/>
              </a:spcAft>
              <a:buClr>
                <a:srgbClr val="F2AB2F"/>
              </a:buClr>
              <a:buSzPts val="1000"/>
              <a:buFont typeface="Montserrat"/>
              <a:buChar char="●"/>
            </a:pPr>
            <a:r>
              <a:rPr b="1" i="0" lang="en" sz="1000" u="none" cap="none" strike="noStrike">
                <a:solidFill>
                  <a:srgbClr val="F2AB2F"/>
                </a:solidFill>
                <a:latin typeface="Montserrat"/>
                <a:ea typeface="Montserrat"/>
                <a:cs typeface="Montserrat"/>
                <a:sym typeface="Montserrat"/>
              </a:rPr>
              <a:t>Reusability</a:t>
            </a:r>
            <a:endParaRPr b="1" i="0" sz="1000" u="none" cap="none" strike="noStrike">
              <a:solidFill>
                <a:srgbClr val="F2AB2F"/>
              </a:solidFill>
              <a:latin typeface="Montserrat"/>
              <a:ea typeface="Montserrat"/>
              <a:cs typeface="Montserrat"/>
              <a:sym typeface="Montserrat"/>
            </a:endParaRPr>
          </a:p>
          <a:p>
            <a:pPr indent="0" lvl="0" marL="457200" marR="0" rtl="0" algn="just">
              <a:lnSpc>
                <a:spcPct val="115000"/>
              </a:lnSpc>
              <a:spcBef>
                <a:spcPts val="1000"/>
              </a:spcBef>
              <a:spcAft>
                <a:spcPts val="1000"/>
              </a:spcAft>
              <a:buClr>
                <a:srgbClr val="000000"/>
              </a:buClr>
              <a:buSzPts val="1000"/>
              <a:buFont typeface="Arial"/>
              <a:buNone/>
            </a:pPr>
            <a:r>
              <a:rPr b="0" i="0" lang="en" sz="1000" u="none" cap="none" strike="noStrike">
                <a:solidFill>
                  <a:schemeClr val="dk1"/>
                </a:solidFill>
                <a:latin typeface="Montserrat Light"/>
                <a:ea typeface="Montserrat Light"/>
                <a:cs typeface="Montserrat Light"/>
                <a:sym typeface="Montserrat Light"/>
              </a:rPr>
              <a:t>Pas kita mau bikin class baru dan udah ada class yang berisi kode yang kita mau, kita bisa kok menurunkan class baru itu dari class yang udah ada. Jadi, kita pake lagi fitur dari class yang udah ada, misalnya method.</a:t>
            </a:r>
            <a:endParaRPr b="0" i="0" sz="1000" u="none" cap="none" strike="noStrike">
              <a:solidFill>
                <a:schemeClr val="dk1"/>
              </a:solidFill>
              <a:latin typeface="Montserrat Light"/>
              <a:ea typeface="Montserrat Light"/>
              <a:cs typeface="Montserrat Light"/>
              <a:sym typeface="Montserrat Light"/>
            </a:endParaRPr>
          </a:p>
        </p:txBody>
      </p:sp>
      <p:pic>
        <p:nvPicPr>
          <p:cNvPr id="799" name="Google Shape;799;p23"/>
          <p:cNvPicPr preferRelativeResize="0"/>
          <p:nvPr/>
        </p:nvPicPr>
        <p:blipFill rotWithShape="1">
          <a:blip r:embed="rId3">
            <a:alphaModFix/>
          </a:blip>
          <a:srcRect b="0" l="0" r="0" t="0"/>
          <a:stretch/>
        </p:blipFill>
        <p:spPr>
          <a:xfrm>
            <a:off x="573575" y="1394175"/>
            <a:ext cx="2482460" cy="3001750"/>
          </a:xfrm>
          <a:prstGeom prst="rect">
            <a:avLst/>
          </a:prstGeom>
          <a:noFill/>
          <a:ln>
            <a:noFill/>
          </a:ln>
        </p:spPr>
      </p:pic>
      <p:sp>
        <p:nvSpPr>
          <p:cNvPr id="800" name="Google Shape;800;p23"/>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01" name="Google Shape;801;p23"/>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02" name="Google Shape;802;p23"/>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03" name="Google Shape;803;p23"/>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04" name="Google Shape;804;p23"/>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Konsep OOP di JavaScript : Inheritance</a:t>
            </a:r>
            <a:endParaRPr b="1" i="0" sz="1200" u="none" cap="none" strike="noStrike">
              <a:solidFill>
                <a:schemeClr val="lt1"/>
              </a:solidFill>
              <a:latin typeface="Montserrat"/>
              <a:ea typeface="Montserrat"/>
              <a:cs typeface="Montserrat"/>
              <a:sym typeface="Montserrat"/>
            </a:endParaRPr>
          </a:p>
        </p:txBody>
      </p:sp>
      <p:sp>
        <p:nvSpPr>
          <p:cNvPr id="805" name="Google Shape;805;p23"/>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06" name="Google Shape;806;p23"/>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807" name="Google Shape;807;p23"/>
          <p:cNvPicPr preferRelativeResize="0"/>
          <p:nvPr/>
        </p:nvPicPr>
        <p:blipFill rotWithShape="1">
          <a:blip r:embed="rId4">
            <a:alphaModFix/>
          </a:blip>
          <a:srcRect b="0" l="0" r="0" t="0"/>
          <a:stretch/>
        </p:blipFill>
        <p:spPr>
          <a:xfrm>
            <a:off x="8535950" y="105991"/>
            <a:ext cx="463928" cy="463928"/>
          </a:xfrm>
          <a:prstGeom prst="rect">
            <a:avLst/>
          </a:prstGeom>
          <a:noFill/>
          <a:ln>
            <a:noFill/>
          </a:ln>
        </p:spPr>
      </p:pic>
      <p:sp>
        <p:nvSpPr>
          <p:cNvPr id="808" name="Google Shape;808;p23"/>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09" name="Google Shape;809;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g115feea9046_0_226"/>
          <p:cNvSpPr txBox="1"/>
          <p:nvPr/>
        </p:nvSpPr>
        <p:spPr>
          <a:xfrm>
            <a:off x="606600" y="1000450"/>
            <a:ext cx="3819000" cy="3664500"/>
          </a:xfrm>
          <a:prstGeom prst="rect">
            <a:avLst/>
          </a:prstGeom>
          <a:noFill/>
          <a:ln>
            <a:noFill/>
          </a:ln>
        </p:spPr>
        <p:txBody>
          <a:bodyPr anchorCtr="0" anchor="ctr" bIns="0" lIns="0" spcFirstLastPara="1" rIns="0" wrap="square" tIns="0">
            <a:noAutofit/>
          </a:bodyPr>
          <a:lstStyle/>
          <a:p>
            <a:pPr indent="0" lvl="0" marL="0" marR="0" rtl="0" algn="just">
              <a:lnSpc>
                <a:spcPct val="115000"/>
              </a:lnSpc>
              <a:spcBef>
                <a:spcPts val="0"/>
              </a:spcBef>
              <a:spcAft>
                <a:spcPts val="0"/>
              </a:spcAft>
              <a:buClr>
                <a:srgbClr val="000000"/>
              </a:buClr>
              <a:buSzPts val="1200"/>
              <a:buFont typeface="Arial"/>
              <a:buNone/>
            </a:pPr>
            <a:r>
              <a:rPr b="0" i="0" lang="en" sz="1000" u="none" cap="none" strike="noStrike">
                <a:solidFill>
                  <a:schemeClr val="dk1"/>
                </a:solidFill>
                <a:latin typeface="Montserrat"/>
                <a:ea typeface="Montserrat"/>
                <a:cs typeface="Montserrat"/>
                <a:sym typeface="Montserrat"/>
                <a:extLst>
                  <a:ext uri="http://customooxmlschemas.google.com/">
                    <go:slidesCustomData xmlns:go="http://customooxmlschemas.google.com/" textRoundtripDataId="0"/>
                  </a:ext>
                </a:extLst>
              </a:rPr>
              <a:t>Sebagai pembuka course, chapter 4 bakal ngajak kamu buat </a:t>
            </a:r>
            <a:r>
              <a:rPr b="1" i="0" lang="en" sz="1000" u="none" cap="none" strike="noStrike">
                <a:solidFill>
                  <a:schemeClr val="dk1"/>
                </a:solidFill>
                <a:latin typeface="Montserrat"/>
                <a:ea typeface="Montserrat"/>
                <a:cs typeface="Montserrat"/>
                <a:sym typeface="Montserrat"/>
                <a:extLst>
                  <a:ext uri="http://customooxmlschemas.google.com/">
                    <go:slidesCustomData xmlns:go="http://customooxmlschemas.google.com/" textRoundtripDataId="1"/>
                  </a:ext>
                </a:extLst>
              </a:rPr>
              <a:t>memahami cara </a:t>
            </a:r>
            <a:r>
              <a:rPr b="1" lang="en" sz="1000">
                <a:solidFill>
                  <a:schemeClr val="dk1"/>
                </a:solidFill>
                <a:latin typeface="Montserrat"/>
                <a:ea typeface="Montserrat"/>
                <a:cs typeface="Montserrat"/>
                <a:sym typeface="Montserrat"/>
                <a:extLst>
                  <a:ext uri="http://customooxmlschemas.google.com/">
                    <go:slidesCustomData xmlns:go="http://customooxmlschemas.google.com/" textRoundtripDataId="2"/>
                  </a:ext>
                </a:extLst>
              </a:rPr>
              <a:t>menerapkan OOP dan DOM dalam pengembangan website</a:t>
            </a:r>
            <a:r>
              <a:rPr b="1" i="0" lang="en" sz="1000" u="none" cap="none" strike="noStrike">
                <a:solidFill>
                  <a:schemeClr val="dk1"/>
                </a:solidFill>
                <a:latin typeface="Montserrat"/>
                <a:ea typeface="Montserrat"/>
                <a:cs typeface="Montserrat"/>
                <a:sym typeface="Montserrat"/>
                <a:extLst>
                  <a:ext uri="http://customooxmlschemas.google.com/">
                    <go:slidesCustomData xmlns:go="http://customooxmlschemas.google.com/" textRoundtripDataId="3"/>
                  </a:ext>
                </a:extLst>
              </a:rPr>
              <a:t>, </a:t>
            </a:r>
            <a:r>
              <a:rPr b="0" i="0" lang="en" sz="1000" u="none" cap="none" strike="noStrike">
                <a:solidFill>
                  <a:schemeClr val="dk1"/>
                </a:solidFill>
                <a:latin typeface="Montserrat"/>
                <a:ea typeface="Montserrat"/>
                <a:cs typeface="Montserrat"/>
                <a:sym typeface="Montserrat"/>
                <a:extLst>
                  <a:ext uri="http://customooxmlschemas.google.com/">
                    <go:slidesCustomData xmlns:go="http://customooxmlschemas.google.com/" textRoundtripDataId="4"/>
                  </a:ext>
                </a:extLst>
              </a:rPr>
              <a:t>mulai dari pengenalan </a:t>
            </a:r>
            <a:r>
              <a:rPr lang="en" sz="1000">
                <a:solidFill>
                  <a:schemeClr val="dk1"/>
                </a:solidFill>
                <a:latin typeface="Montserrat"/>
                <a:ea typeface="Montserrat"/>
                <a:cs typeface="Montserrat"/>
                <a:sym typeface="Montserrat"/>
                <a:extLst>
                  <a:ext uri="http://customooxmlschemas.google.com/">
                    <go:slidesCustomData xmlns:go="http://customooxmlschemas.google.com/" textRoundtripDataId="5"/>
                  </a:ext>
                </a:extLst>
              </a:rPr>
              <a:t>OOP, DOM, Node.JS, dan penggunaan HTTP server</a:t>
            </a:r>
            <a:endParaRPr b="0" i="0" sz="1000" u="none" cap="none" strike="noStrike">
              <a:solidFill>
                <a:schemeClr val="dk1"/>
              </a:solidFill>
              <a:latin typeface="Montserrat"/>
              <a:ea typeface="Montserrat"/>
              <a:cs typeface="Montserrat"/>
              <a:sym typeface="Montserrat"/>
              <a:extLst>
                <a:ext uri="http://customooxmlschemas.google.com/">
                  <go:slidesCustomData xmlns:go="http://customooxmlschemas.google.com/" textRoundtripDataId="6"/>
                </a:ext>
              </a:extLst>
            </a:endParaRPr>
          </a:p>
          <a:p>
            <a:pPr indent="0" lvl="0" marL="0" marR="0" rtl="0" algn="just">
              <a:lnSpc>
                <a:spcPct val="115000"/>
              </a:lnSpc>
              <a:spcBef>
                <a:spcPts val="1000"/>
              </a:spcBef>
              <a:spcAft>
                <a:spcPts val="1000"/>
              </a:spcAft>
              <a:buClr>
                <a:schemeClr val="dk1"/>
              </a:buClr>
              <a:buSzPts val="1200"/>
              <a:buFont typeface="Arial"/>
              <a:buNone/>
            </a:pPr>
            <a:r>
              <a:rPr b="0" i="0" lang="en" sz="1000" u="none" cap="none" strike="noStrike">
                <a:solidFill>
                  <a:schemeClr val="dk1"/>
                </a:solidFill>
                <a:latin typeface="Montserrat"/>
                <a:ea typeface="Montserrat"/>
                <a:cs typeface="Montserrat"/>
                <a:sym typeface="Montserrat"/>
                <a:extLst>
                  <a:ext uri="http://customooxmlschemas.google.com/">
                    <go:slidesCustomData xmlns:go="http://customooxmlschemas.google.com/" textRoundtripDataId="7"/>
                  </a:ext>
                </a:extLst>
              </a:rPr>
              <a:t>Di  topik </a:t>
            </a:r>
            <a:r>
              <a:rPr lang="en" sz="1000">
                <a:solidFill>
                  <a:schemeClr val="dk1"/>
                </a:solidFill>
                <a:latin typeface="Montserrat"/>
                <a:ea typeface="Montserrat"/>
                <a:cs typeface="Montserrat"/>
                <a:sym typeface="Montserrat"/>
                <a:extLst>
                  <a:ext uri="http://customooxmlschemas.google.com/">
                    <go:slidesCustomData xmlns:go="http://customooxmlschemas.google.com/" textRoundtripDataId="8"/>
                  </a:ext>
                </a:extLst>
              </a:rPr>
              <a:t>pertama </a:t>
            </a:r>
            <a:r>
              <a:rPr b="0" i="0" lang="en" sz="1000" u="none" cap="none" strike="noStrike">
                <a:solidFill>
                  <a:schemeClr val="dk1"/>
                </a:solidFill>
                <a:latin typeface="Montserrat"/>
                <a:ea typeface="Montserrat"/>
                <a:cs typeface="Montserrat"/>
                <a:sym typeface="Montserrat"/>
                <a:extLst>
                  <a:ext uri="http://customooxmlschemas.google.com/">
                    <go:slidesCustomData xmlns:go="http://customooxmlschemas.google.com/" textRoundtripDataId="9"/>
                  </a:ext>
                </a:extLst>
              </a:rPr>
              <a:t>ini, kita bakal </a:t>
            </a:r>
            <a:r>
              <a:rPr lang="en" sz="1000">
                <a:solidFill>
                  <a:schemeClr val="dk1"/>
                </a:solidFill>
                <a:latin typeface="Montserrat"/>
                <a:ea typeface="Montserrat"/>
                <a:cs typeface="Montserrat"/>
                <a:sym typeface="Montserrat"/>
                <a:extLst>
                  <a:ext uri="http://customooxmlschemas.google.com/">
                    <go:slidesCustomData xmlns:go="http://customooxmlschemas.google.com/" textRoundtripDataId="10"/>
                  </a:ext>
                </a:extLst>
              </a:rPr>
              <a:t>bahas dulu </a:t>
            </a:r>
            <a:r>
              <a:rPr b="0" i="0" lang="en" sz="1000" u="none" cap="none" strike="noStrike">
                <a:solidFill>
                  <a:schemeClr val="dk1"/>
                </a:solidFill>
                <a:latin typeface="Montserrat"/>
                <a:ea typeface="Montserrat"/>
                <a:cs typeface="Montserrat"/>
                <a:sym typeface="Montserrat"/>
                <a:extLst>
                  <a:ext uri="http://customooxmlschemas.google.com/">
                    <go:slidesCustomData xmlns:go="http://customooxmlschemas.google.com/" textRoundtripDataId="11"/>
                  </a:ext>
                </a:extLst>
              </a:rPr>
              <a:t>tentang </a:t>
            </a:r>
            <a:r>
              <a:rPr b="1" i="0" lang="en" sz="1000" u="none" cap="none" strike="noStrike">
                <a:solidFill>
                  <a:schemeClr val="dk1"/>
                </a:solidFill>
                <a:latin typeface="Montserrat"/>
                <a:ea typeface="Montserrat"/>
                <a:cs typeface="Montserrat"/>
                <a:sym typeface="Montserrat"/>
                <a:extLst>
                  <a:ext uri="http://customooxmlschemas.google.com/">
                    <go:slidesCustomData xmlns:go="http://customooxmlschemas.google.com/" textRoundtripDataId="12"/>
                  </a:ext>
                </a:extLst>
              </a:rPr>
              <a:t>konsep dan penggunaan OOP</a:t>
            </a:r>
            <a:r>
              <a:rPr b="0" i="0" lang="en" sz="1000" u="none" cap="none" strike="noStrike">
                <a:solidFill>
                  <a:schemeClr val="dk1"/>
                </a:solidFill>
                <a:latin typeface="Montserrat"/>
                <a:ea typeface="Montserrat"/>
                <a:cs typeface="Montserrat"/>
                <a:sym typeface="Montserrat"/>
                <a:extLst>
                  <a:ext uri="http://customooxmlschemas.google.com/">
                    <go:slidesCustomData xmlns:go="http://customooxmlschemas.google.com/" textRoundtripDataId="13"/>
                  </a:ext>
                </a:extLst>
              </a:rPr>
              <a:t>. Cus langsung aja kita kepoin~</a:t>
            </a:r>
            <a:endParaRPr b="0" i="0" sz="1000" u="none" cap="none" strike="noStrike">
              <a:solidFill>
                <a:schemeClr val="dk1"/>
              </a:solidFill>
              <a:latin typeface="Montserrat"/>
              <a:ea typeface="Montserrat"/>
              <a:cs typeface="Montserrat"/>
              <a:sym typeface="Montserrat"/>
            </a:endParaRPr>
          </a:p>
        </p:txBody>
      </p:sp>
      <p:sp>
        <p:nvSpPr>
          <p:cNvPr id="370" name="Google Shape;370;g115feea9046_0_226"/>
          <p:cNvSpPr txBox="1"/>
          <p:nvPr>
            <p:ph idx="12" type="sldNum"/>
          </p:nvPr>
        </p:nvSpPr>
        <p:spPr>
          <a:xfrm>
            <a:off x="8382000" y="4648200"/>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71" name="Google Shape;371;g115feea9046_0_226"/>
          <p:cNvSpPr txBox="1"/>
          <p:nvPr>
            <p:ph type="title"/>
          </p:nvPr>
        </p:nvSpPr>
        <p:spPr>
          <a:xfrm>
            <a:off x="685800" y="246888"/>
            <a:ext cx="4572000" cy="255900"/>
          </a:xfrm>
          <a:prstGeom prst="rect">
            <a:avLst/>
          </a:prstGeom>
          <a:noFill/>
          <a:ln>
            <a:noFill/>
          </a:ln>
        </p:spPr>
        <p:txBody>
          <a:bodyPr anchorCtr="0" anchor="ctr" bIns="91425" lIns="0" spcFirstLastPara="1" rIns="0" wrap="square" tIns="91425">
            <a:noAutofit/>
          </a:bodyPr>
          <a:lstStyle/>
          <a:p>
            <a:pPr indent="0" lvl="0" marL="0" rtl="0" algn="l">
              <a:lnSpc>
                <a:spcPct val="100000"/>
              </a:lnSpc>
              <a:spcBef>
                <a:spcPts val="0"/>
              </a:spcBef>
              <a:spcAft>
                <a:spcPts val="0"/>
              </a:spcAft>
              <a:buSzPts val="1200"/>
              <a:buNone/>
            </a:pPr>
            <a:r>
              <a:rPr lang="en">
                <a:latin typeface="Montserrat"/>
                <a:ea typeface="Montserrat"/>
                <a:cs typeface="Montserrat"/>
                <a:sym typeface="Montserrat"/>
              </a:rPr>
              <a:t>Pengantar</a:t>
            </a:r>
            <a:endParaRPr>
              <a:latin typeface="Montserrat"/>
              <a:ea typeface="Montserrat"/>
              <a:cs typeface="Montserrat"/>
              <a:sym typeface="Montserrat"/>
            </a:endParaRPr>
          </a:p>
        </p:txBody>
      </p:sp>
      <p:pic>
        <p:nvPicPr>
          <p:cNvPr id="372" name="Google Shape;372;g115feea9046_0_226"/>
          <p:cNvPicPr preferRelativeResize="0"/>
          <p:nvPr/>
        </p:nvPicPr>
        <p:blipFill rotWithShape="1">
          <a:blip r:embed="rId3">
            <a:alphaModFix/>
          </a:blip>
          <a:srcRect b="0" l="0" r="0" t="0"/>
          <a:stretch/>
        </p:blipFill>
        <p:spPr>
          <a:xfrm>
            <a:off x="5409425" y="942900"/>
            <a:ext cx="2885476" cy="363017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13" name="Shape 813"/>
        <p:cNvGrpSpPr/>
        <p:nvPr/>
      </p:nvGrpSpPr>
      <p:grpSpPr>
        <a:xfrm>
          <a:off x="0" y="0"/>
          <a:ext cx="0" cy="0"/>
          <a:chOff x="0" y="0"/>
          <a:chExt cx="0" cy="0"/>
        </a:xfrm>
      </p:grpSpPr>
      <p:pic>
        <p:nvPicPr>
          <p:cNvPr id="814" name="Google Shape;814;p25"/>
          <p:cNvPicPr preferRelativeResize="0"/>
          <p:nvPr/>
        </p:nvPicPr>
        <p:blipFill rotWithShape="1">
          <a:blip r:embed="rId3">
            <a:alphaModFix/>
          </a:blip>
          <a:srcRect b="0" l="0" r="0" t="0"/>
          <a:stretch/>
        </p:blipFill>
        <p:spPr>
          <a:xfrm>
            <a:off x="131200" y="1054763"/>
            <a:ext cx="4861175" cy="3596326"/>
          </a:xfrm>
          <a:prstGeom prst="rect">
            <a:avLst/>
          </a:prstGeom>
          <a:noFill/>
          <a:ln>
            <a:noFill/>
          </a:ln>
        </p:spPr>
      </p:pic>
      <p:sp>
        <p:nvSpPr>
          <p:cNvPr id="815" name="Google Shape;815;p25"/>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16" name="Google Shape;816;p25"/>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17" name="Google Shape;817;p25"/>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18" name="Google Shape;818;p25"/>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19" name="Google Shape;819;p25"/>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Konsep OOP di JavaScript : Inheritance</a:t>
            </a:r>
            <a:endParaRPr b="1" i="0" sz="1200" u="none" cap="none" strike="noStrike">
              <a:solidFill>
                <a:schemeClr val="lt1"/>
              </a:solidFill>
              <a:latin typeface="Montserrat"/>
              <a:ea typeface="Montserrat"/>
              <a:cs typeface="Montserrat"/>
              <a:sym typeface="Montserrat"/>
            </a:endParaRPr>
          </a:p>
        </p:txBody>
      </p:sp>
      <p:sp>
        <p:nvSpPr>
          <p:cNvPr id="820" name="Google Shape;820;p25"/>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21" name="Google Shape;821;p25"/>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822" name="Google Shape;822;p25"/>
          <p:cNvPicPr preferRelativeResize="0"/>
          <p:nvPr/>
        </p:nvPicPr>
        <p:blipFill rotWithShape="1">
          <a:blip r:embed="rId4">
            <a:alphaModFix/>
          </a:blip>
          <a:srcRect b="0" l="0" r="0" t="0"/>
          <a:stretch/>
        </p:blipFill>
        <p:spPr>
          <a:xfrm>
            <a:off x="8535950" y="105991"/>
            <a:ext cx="463928" cy="463928"/>
          </a:xfrm>
          <a:prstGeom prst="rect">
            <a:avLst/>
          </a:prstGeom>
          <a:noFill/>
          <a:ln>
            <a:noFill/>
          </a:ln>
        </p:spPr>
      </p:pic>
      <p:sp>
        <p:nvSpPr>
          <p:cNvPr id="823" name="Google Shape;823;p25"/>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24" name="Google Shape;824;p25"/>
          <p:cNvSpPr txBox="1"/>
          <p:nvPr/>
        </p:nvSpPr>
        <p:spPr>
          <a:xfrm>
            <a:off x="-4595200" y="1289975"/>
            <a:ext cx="4000500" cy="2996100"/>
          </a:xfrm>
          <a:prstGeom prst="rect">
            <a:avLst/>
          </a:prstGeom>
          <a:solidFill>
            <a:srgbClr val="000000"/>
          </a:solidFill>
          <a:ln>
            <a:noFill/>
          </a:ln>
        </p:spPr>
        <p:txBody>
          <a:bodyPr anchorCtr="0" anchor="t" bIns="91425" lIns="91425" spcFirstLastPara="1" rIns="91425" wrap="square" tIns="91425">
            <a:noAutofit/>
          </a:bodyPr>
          <a:lstStyle/>
          <a:p>
            <a:pPr indent="0" lvl="0" marL="0" marR="0" rtl="0" algn="l">
              <a:lnSpc>
                <a:spcPct val="130434"/>
              </a:lnSpc>
              <a:spcBef>
                <a:spcPts val="0"/>
              </a:spcBef>
              <a:spcAft>
                <a:spcPts val="0"/>
              </a:spcAft>
              <a:buClr>
                <a:srgbClr val="000000"/>
              </a:buClr>
              <a:buSzPts val="1000"/>
              <a:buFont typeface="Arial"/>
              <a:buNone/>
            </a:pPr>
            <a:r>
              <a:rPr b="1" i="0" lang="en" sz="1000" u="none" cap="none" strike="noStrike">
                <a:solidFill>
                  <a:srgbClr val="C678DD"/>
                </a:solidFill>
                <a:highlight>
                  <a:srgbClr val="151515"/>
                </a:highlight>
                <a:latin typeface="Courier New"/>
                <a:ea typeface="Courier New"/>
                <a:cs typeface="Courier New"/>
                <a:sym typeface="Courier New"/>
              </a:rPr>
              <a:t>class</a:t>
            </a:r>
            <a:r>
              <a:rPr b="1" i="0" lang="en" sz="1000" u="none" cap="none" strike="noStrike">
                <a:solidFill>
                  <a:srgbClr val="ABB2BF"/>
                </a:solidFill>
                <a:highlight>
                  <a:srgbClr val="151515"/>
                </a:highlight>
                <a:latin typeface="Courier New"/>
                <a:ea typeface="Courier New"/>
                <a:cs typeface="Courier New"/>
                <a:sym typeface="Courier New"/>
              </a:rPr>
              <a:t> </a:t>
            </a:r>
            <a:r>
              <a:rPr b="1" i="0" lang="en" sz="1000" u="none" cap="none" strike="noStrike">
                <a:solidFill>
                  <a:srgbClr val="E5C07B"/>
                </a:solidFill>
                <a:highlight>
                  <a:srgbClr val="151515"/>
                </a:highlight>
                <a:latin typeface="Courier New"/>
                <a:ea typeface="Courier New"/>
                <a:cs typeface="Courier New"/>
                <a:sym typeface="Courier New"/>
              </a:rPr>
              <a:t>Human</a:t>
            </a:r>
            <a:r>
              <a:rPr b="1" i="0" lang="en" sz="1000" u="none" cap="none" strike="noStrike">
                <a:solidFill>
                  <a:srgbClr val="ABB2BF"/>
                </a:solidFill>
                <a:highlight>
                  <a:srgbClr val="151515"/>
                </a:highlight>
                <a:latin typeface="Courier New"/>
                <a:ea typeface="Courier New"/>
                <a:cs typeface="Courier New"/>
                <a:sym typeface="Courier New"/>
              </a:rPr>
              <a:t> {</a:t>
            </a:r>
            <a:endParaRPr b="1" i="0" sz="10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000"/>
              <a:buFont typeface="Arial"/>
              <a:buNone/>
            </a:pPr>
            <a:r>
              <a:rPr b="1" i="0" lang="en" sz="1000" u="none" cap="none" strike="noStrike">
                <a:solidFill>
                  <a:srgbClr val="ABB2BF"/>
                </a:solidFill>
                <a:highlight>
                  <a:srgbClr val="151515"/>
                </a:highlight>
                <a:latin typeface="Courier New"/>
                <a:ea typeface="Courier New"/>
                <a:cs typeface="Courier New"/>
                <a:sym typeface="Courier New"/>
              </a:rPr>
              <a:t> </a:t>
            </a:r>
            <a:r>
              <a:rPr b="1" i="0" lang="en" sz="1000" u="none" cap="none" strike="noStrike">
                <a:solidFill>
                  <a:srgbClr val="C678DD"/>
                </a:solidFill>
                <a:highlight>
                  <a:srgbClr val="151515"/>
                </a:highlight>
                <a:latin typeface="Courier New"/>
                <a:ea typeface="Courier New"/>
                <a:cs typeface="Courier New"/>
                <a:sym typeface="Courier New"/>
              </a:rPr>
              <a:t>constructor</a:t>
            </a:r>
            <a:r>
              <a:rPr b="1" i="0" lang="en" sz="1000" u="none" cap="none" strike="noStrike">
                <a:solidFill>
                  <a:srgbClr val="ABB2BF"/>
                </a:solidFill>
                <a:highlight>
                  <a:srgbClr val="151515"/>
                </a:highlight>
                <a:latin typeface="Courier New"/>
                <a:ea typeface="Courier New"/>
                <a:cs typeface="Courier New"/>
                <a:sym typeface="Courier New"/>
              </a:rPr>
              <a:t>(name, address) {</a:t>
            </a:r>
            <a:endParaRPr b="1" i="0" sz="10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000"/>
              <a:buFont typeface="Arial"/>
              <a:buNone/>
            </a:pPr>
            <a:r>
              <a:rPr b="1" i="0" lang="en" sz="1000" u="none" cap="none" strike="noStrike">
                <a:solidFill>
                  <a:srgbClr val="ABB2BF"/>
                </a:solidFill>
                <a:highlight>
                  <a:srgbClr val="151515"/>
                </a:highlight>
                <a:latin typeface="Courier New"/>
                <a:ea typeface="Courier New"/>
                <a:cs typeface="Courier New"/>
                <a:sym typeface="Courier New"/>
              </a:rPr>
              <a:t>   </a:t>
            </a:r>
            <a:r>
              <a:rPr b="1" i="0" lang="en" sz="1000" u="none" cap="none" strike="noStrike">
                <a:solidFill>
                  <a:srgbClr val="E06C75"/>
                </a:solidFill>
                <a:highlight>
                  <a:srgbClr val="151515"/>
                </a:highlight>
                <a:latin typeface="Courier New"/>
                <a:ea typeface="Courier New"/>
                <a:cs typeface="Courier New"/>
                <a:sym typeface="Courier New"/>
              </a:rPr>
              <a:t>this</a:t>
            </a:r>
            <a:r>
              <a:rPr b="1" i="0" lang="en" sz="1000" u="none" cap="none" strike="noStrike">
                <a:solidFill>
                  <a:srgbClr val="ABB2BF"/>
                </a:solidFill>
                <a:highlight>
                  <a:srgbClr val="151515"/>
                </a:highlight>
                <a:latin typeface="Courier New"/>
                <a:ea typeface="Courier New"/>
                <a:cs typeface="Courier New"/>
                <a:sym typeface="Courier New"/>
              </a:rPr>
              <a:t>.</a:t>
            </a:r>
            <a:r>
              <a:rPr b="1" i="0" lang="en" sz="1000" u="none" cap="none" strike="noStrike">
                <a:solidFill>
                  <a:srgbClr val="E06C75"/>
                </a:solidFill>
                <a:highlight>
                  <a:srgbClr val="151515"/>
                </a:highlight>
                <a:latin typeface="Courier New"/>
                <a:ea typeface="Courier New"/>
                <a:cs typeface="Courier New"/>
                <a:sym typeface="Courier New"/>
              </a:rPr>
              <a:t>name</a:t>
            </a:r>
            <a:r>
              <a:rPr b="1" i="0" lang="en" sz="1000" u="none" cap="none" strike="noStrike">
                <a:solidFill>
                  <a:srgbClr val="ABB2BF"/>
                </a:solidFill>
                <a:highlight>
                  <a:srgbClr val="151515"/>
                </a:highlight>
                <a:latin typeface="Courier New"/>
                <a:ea typeface="Courier New"/>
                <a:cs typeface="Courier New"/>
                <a:sym typeface="Courier New"/>
              </a:rPr>
              <a:t> </a:t>
            </a:r>
            <a:r>
              <a:rPr b="1" i="0" lang="en" sz="1000" u="none" cap="none" strike="noStrike">
                <a:solidFill>
                  <a:srgbClr val="56B6C2"/>
                </a:solidFill>
                <a:highlight>
                  <a:srgbClr val="151515"/>
                </a:highlight>
                <a:latin typeface="Courier New"/>
                <a:ea typeface="Courier New"/>
                <a:cs typeface="Courier New"/>
                <a:sym typeface="Courier New"/>
              </a:rPr>
              <a:t>=</a:t>
            </a:r>
            <a:r>
              <a:rPr b="1" i="0" lang="en" sz="1000" u="none" cap="none" strike="noStrike">
                <a:solidFill>
                  <a:srgbClr val="ABB2BF"/>
                </a:solidFill>
                <a:highlight>
                  <a:srgbClr val="151515"/>
                </a:highlight>
                <a:latin typeface="Courier New"/>
                <a:ea typeface="Courier New"/>
                <a:cs typeface="Courier New"/>
                <a:sym typeface="Courier New"/>
              </a:rPr>
              <a:t> name;</a:t>
            </a:r>
            <a:endParaRPr b="1" i="0" sz="10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000"/>
              <a:buFont typeface="Arial"/>
              <a:buNone/>
            </a:pPr>
            <a:r>
              <a:rPr b="1" i="0" lang="en" sz="1000" u="none" cap="none" strike="noStrike">
                <a:solidFill>
                  <a:srgbClr val="ABB2BF"/>
                </a:solidFill>
                <a:highlight>
                  <a:srgbClr val="151515"/>
                </a:highlight>
                <a:latin typeface="Courier New"/>
                <a:ea typeface="Courier New"/>
                <a:cs typeface="Courier New"/>
                <a:sym typeface="Courier New"/>
              </a:rPr>
              <a:t>   </a:t>
            </a:r>
            <a:r>
              <a:rPr b="1" i="0" lang="en" sz="1000" u="none" cap="none" strike="noStrike">
                <a:solidFill>
                  <a:srgbClr val="E06C75"/>
                </a:solidFill>
                <a:highlight>
                  <a:srgbClr val="151515"/>
                </a:highlight>
                <a:latin typeface="Courier New"/>
                <a:ea typeface="Courier New"/>
                <a:cs typeface="Courier New"/>
                <a:sym typeface="Courier New"/>
              </a:rPr>
              <a:t>this</a:t>
            </a:r>
            <a:r>
              <a:rPr b="1" i="0" lang="en" sz="1000" u="none" cap="none" strike="noStrike">
                <a:solidFill>
                  <a:srgbClr val="ABB2BF"/>
                </a:solidFill>
                <a:highlight>
                  <a:srgbClr val="151515"/>
                </a:highlight>
                <a:latin typeface="Courier New"/>
                <a:ea typeface="Courier New"/>
                <a:cs typeface="Courier New"/>
                <a:sym typeface="Courier New"/>
              </a:rPr>
              <a:t>.</a:t>
            </a:r>
            <a:r>
              <a:rPr b="1" i="0" lang="en" sz="1000" u="none" cap="none" strike="noStrike">
                <a:solidFill>
                  <a:srgbClr val="E06C75"/>
                </a:solidFill>
                <a:highlight>
                  <a:srgbClr val="151515"/>
                </a:highlight>
                <a:latin typeface="Courier New"/>
                <a:ea typeface="Courier New"/>
                <a:cs typeface="Courier New"/>
                <a:sym typeface="Courier New"/>
              </a:rPr>
              <a:t>address</a:t>
            </a:r>
            <a:r>
              <a:rPr b="1" i="0" lang="en" sz="1000" u="none" cap="none" strike="noStrike">
                <a:solidFill>
                  <a:srgbClr val="ABB2BF"/>
                </a:solidFill>
                <a:highlight>
                  <a:srgbClr val="151515"/>
                </a:highlight>
                <a:latin typeface="Courier New"/>
                <a:ea typeface="Courier New"/>
                <a:cs typeface="Courier New"/>
                <a:sym typeface="Courier New"/>
              </a:rPr>
              <a:t> </a:t>
            </a:r>
            <a:r>
              <a:rPr b="1" i="0" lang="en" sz="1000" u="none" cap="none" strike="noStrike">
                <a:solidFill>
                  <a:srgbClr val="56B6C2"/>
                </a:solidFill>
                <a:highlight>
                  <a:srgbClr val="151515"/>
                </a:highlight>
                <a:latin typeface="Courier New"/>
                <a:ea typeface="Courier New"/>
                <a:cs typeface="Courier New"/>
                <a:sym typeface="Courier New"/>
              </a:rPr>
              <a:t>=</a:t>
            </a:r>
            <a:r>
              <a:rPr b="1" i="0" lang="en" sz="1000" u="none" cap="none" strike="noStrike">
                <a:solidFill>
                  <a:srgbClr val="ABB2BF"/>
                </a:solidFill>
                <a:highlight>
                  <a:srgbClr val="151515"/>
                </a:highlight>
                <a:latin typeface="Courier New"/>
                <a:ea typeface="Courier New"/>
                <a:cs typeface="Courier New"/>
                <a:sym typeface="Courier New"/>
              </a:rPr>
              <a:t> address;</a:t>
            </a:r>
            <a:endParaRPr b="1" i="0" sz="10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000"/>
              <a:buFont typeface="Arial"/>
              <a:buNone/>
            </a:pPr>
            <a:r>
              <a:rPr b="1" i="0" lang="en" sz="1000" u="none" cap="none" strike="noStrike">
                <a:solidFill>
                  <a:srgbClr val="ABB2BF"/>
                </a:solidFill>
                <a:highlight>
                  <a:srgbClr val="151515"/>
                </a:highlight>
                <a:latin typeface="Courier New"/>
                <a:ea typeface="Courier New"/>
                <a:cs typeface="Courier New"/>
                <a:sym typeface="Courier New"/>
              </a:rPr>
              <a:t> }</a:t>
            </a:r>
            <a:endParaRPr b="1" i="0" sz="10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000"/>
              <a:buFont typeface="Arial"/>
              <a:buNone/>
            </a:pPr>
            <a:r>
              <a:t/>
            </a:r>
            <a:endParaRPr b="1" i="0" sz="10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000"/>
              <a:buFont typeface="Arial"/>
              <a:buNone/>
            </a:pPr>
            <a:r>
              <a:rPr b="1" i="0" lang="en" sz="1000" u="none" cap="none" strike="noStrike">
                <a:solidFill>
                  <a:srgbClr val="ABB2BF"/>
                </a:solidFill>
                <a:highlight>
                  <a:srgbClr val="151515"/>
                </a:highlight>
                <a:latin typeface="Courier New"/>
                <a:ea typeface="Courier New"/>
                <a:cs typeface="Courier New"/>
                <a:sym typeface="Courier New"/>
              </a:rPr>
              <a:t> </a:t>
            </a:r>
            <a:r>
              <a:rPr b="1" i="0" lang="en" sz="1000" u="none" cap="none" strike="noStrike">
                <a:solidFill>
                  <a:srgbClr val="61AFEF"/>
                </a:solidFill>
                <a:highlight>
                  <a:srgbClr val="151515"/>
                </a:highlight>
                <a:latin typeface="Courier New"/>
                <a:ea typeface="Courier New"/>
                <a:cs typeface="Courier New"/>
                <a:sym typeface="Courier New"/>
              </a:rPr>
              <a:t>introduce</a:t>
            </a:r>
            <a:r>
              <a:rPr b="1" i="0" lang="en" sz="1000" u="none" cap="none" strike="noStrike">
                <a:solidFill>
                  <a:srgbClr val="ABB2BF"/>
                </a:solidFill>
                <a:highlight>
                  <a:srgbClr val="151515"/>
                </a:highlight>
                <a:latin typeface="Courier New"/>
                <a:ea typeface="Courier New"/>
                <a:cs typeface="Courier New"/>
                <a:sym typeface="Courier New"/>
              </a:rPr>
              <a:t>() {</a:t>
            </a:r>
            <a:endParaRPr b="1" i="0" sz="10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000"/>
              <a:buFont typeface="Arial"/>
              <a:buNone/>
            </a:pPr>
            <a:r>
              <a:rPr b="1" i="0" lang="en" sz="1000" u="none" cap="none" strike="noStrike">
                <a:solidFill>
                  <a:srgbClr val="ABB2BF"/>
                </a:solidFill>
                <a:highlight>
                  <a:srgbClr val="151515"/>
                </a:highlight>
                <a:latin typeface="Courier New"/>
                <a:ea typeface="Courier New"/>
                <a:cs typeface="Courier New"/>
                <a:sym typeface="Courier New"/>
              </a:rPr>
              <a:t>   </a:t>
            </a:r>
            <a:r>
              <a:rPr b="1" i="0" lang="en" sz="1000" u="none" cap="none" strike="noStrike">
                <a:solidFill>
                  <a:srgbClr val="E5C07B"/>
                </a:solidFill>
                <a:highlight>
                  <a:srgbClr val="151515"/>
                </a:highlight>
                <a:latin typeface="Courier New"/>
                <a:ea typeface="Courier New"/>
                <a:cs typeface="Courier New"/>
                <a:sym typeface="Courier New"/>
              </a:rPr>
              <a:t>console</a:t>
            </a:r>
            <a:r>
              <a:rPr b="1" i="0" lang="en" sz="1000" u="none" cap="none" strike="noStrike">
                <a:solidFill>
                  <a:srgbClr val="ABB2BF"/>
                </a:solidFill>
                <a:highlight>
                  <a:srgbClr val="151515"/>
                </a:highlight>
                <a:latin typeface="Courier New"/>
                <a:ea typeface="Courier New"/>
                <a:cs typeface="Courier New"/>
                <a:sym typeface="Courier New"/>
              </a:rPr>
              <a:t>.</a:t>
            </a:r>
            <a:r>
              <a:rPr b="1" i="0" lang="en" sz="1000" u="none" cap="none" strike="noStrike">
                <a:solidFill>
                  <a:srgbClr val="56B6C2"/>
                </a:solidFill>
                <a:highlight>
                  <a:srgbClr val="151515"/>
                </a:highlight>
                <a:latin typeface="Courier New"/>
                <a:ea typeface="Courier New"/>
                <a:cs typeface="Courier New"/>
                <a:sym typeface="Courier New"/>
              </a:rPr>
              <a:t>log</a:t>
            </a:r>
            <a:r>
              <a:rPr b="1" i="0" lang="en" sz="1000" u="none" cap="none" strike="noStrike">
                <a:solidFill>
                  <a:srgbClr val="ABB2BF"/>
                </a:solidFill>
                <a:highlight>
                  <a:srgbClr val="151515"/>
                </a:highlight>
                <a:latin typeface="Courier New"/>
                <a:ea typeface="Courier New"/>
                <a:cs typeface="Courier New"/>
                <a:sym typeface="Courier New"/>
              </a:rPr>
              <a:t>(</a:t>
            </a:r>
            <a:r>
              <a:rPr b="1" i="0" lang="en" sz="1000" u="none" cap="none" strike="noStrike">
                <a:solidFill>
                  <a:srgbClr val="98C379"/>
                </a:solidFill>
                <a:highlight>
                  <a:srgbClr val="151515"/>
                </a:highlight>
                <a:latin typeface="Courier New"/>
                <a:ea typeface="Courier New"/>
                <a:cs typeface="Courier New"/>
                <a:sym typeface="Courier New"/>
              </a:rPr>
              <a:t>`Hi, my name is </a:t>
            </a:r>
            <a:r>
              <a:rPr b="1" i="0" lang="en" sz="1000" u="none" cap="none" strike="noStrike">
                <a:solidFill>
                  <a:srgbClr val="BE5046"/>
                </a:solidFill>
                <a:highlight>
                  <a:srgbClr val="151515"/>
                </a:highlight>
                <a:latin typeface="Courier New"/>
                <a:ea typeface="Courier New"/>
                <a:cs typeface="Courier New"/>
                <a:sym typeface="Courier New"/>
              </a:rPr>
              <a:t>${</a:t>
            </a:r>
            <a:r>
              <a:rPr b="1" i="0" lang="en" sz="1000" u="none" cap="none" strike="noStrike">
                <a:solidFill>
                  <a:srgbClr val="E06C75"/>
                </a:solidFill>
                <a:highlight>
                  <a:srgbClr val="151515"/>
                </a:highlight>
                <a:latin typeface="Courier New"/>
                <a:ea typeface="Courier New"/>
                <a:cs typeface="Courier New"/>
                <a:sym typeface="Courier New"/>
              </a:rPr>
              <a:t>this</a:t>
            </a:r>
            <a:r>
              <a:rPr b="1" i="0" lang="en" sz="1000" u="none" cap="none" strike="noStrike">
                <a:solidFill>
                  <a:srgbClr val="98C379"/>
                </a:solidFill>
                <a:highlight>
                  <a:srgbClr val="151515"/>
                </a:highlight>
                <a:latin typeface="Courier New"/>
                <a:ea typeface="Courier New"/>
                <a:cs typeface="Courier New"/>
                <a:sym typeface="Courier New"/>
              </a:rPr>
              <a:t>.</a:t>
            </a:r>
            <a:r>
              <a:rPr b="1" i="0" lang="en" sz="1000" u="none" cap="none" strike="noStrike">
                <a:solidFill>
                  <a:srgbClr val="E06C75"/>
                </a:solidFill>
                <a:highlight>
                  <a:srgbClr val="151515"/>
                </a:highlight>
                <a:latin typeface="Courier New"/>
                <a:ea typeface="Courier New"/>
                <a:cs typeface="Courier New"/>
                <a:sym typeface="Courier New"/>
              </a:rPr>
              <a:t>name</a:t>
            </a:r>
            <a:r>
              <a:rPr b="1" i="0" lang="en" sz="1000" u="none" cap="none" strike="noStrike">
                <a:solidFill>
                  <a:srgbClr val="BE5046"/>
                </a:solidFill>
                <a:highlight>
                  <a:srgbClr val="151515"/>
                </a:highlight>
                <a:latin typeface="Courier New"/>
                <a:ea typeface="Courier New"/>
                <a:cs typeface="Courier New"/>
                <a:sym typeface="Courier New"/>
              </a:rPr>
              <a:t>}</a:t>
            </a:r>
            <a:r>
              <a:rPr b="1" i="0" lang="en" sz="1000" u="none" cap="none" strike="noStrike">
                <a:solidFill>
                  <a:srgbClr val="98C379"/>
                </a:solidFill>
                <a:highlight>
                  <a:srgbClr val="151515"/>
                </a:highlight>
                <a:latin typeface="Courier New"/>
                <a:ea typeface="Courier New"/>
                <a:cs typeface="Courier New"/>
                <a:sym typeface="Courier New"/>
              </a:rPr>
              <a:t>`</a:t>
            </a:r>
            <a:r>
              <a:rPr b="1" i="0" lang="en" sz="1000" u="none" cap="none" strike="noStrike">
                <a:solidFill>
                  <a:srgbClr val="ABB2BF"/>
                </a:solidFill>
                <a:highlight>
                  <a:srgbClr val="151515"/>
                </a:highlight>
                <a:latin typeface="Courier New"/>
                <a:ea typeface="Courier New"/>
                <a:cs typeface="Courier New"/>
                <a:sym typeface="Courier New"/>
              </a:rPr>
              <a:t>)</a:t>
            </a:r>
            <a:endParaRPr b="1" i="0" sz="10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000"/>
              <a:buFont typeface="Arial"/>
              <a:buNone/>
            </a:pPr>
            <a:r>
              <a:rPr b="1" i="0" lang="en" sz="1000" u="none" cap="none" strike="noStrike">
                <a:solidFill>
                  <a:srgbClr val="ABB2BF"/>
                </a:solidFill>
                <a:highlight>
                  <a:srgbClr val="151515"/>
                </a:highlight>
                <a:latin typeface="Courier New"/>
                <a:ea typeface="Courier New"/>
                <a:cs typeface="Courier New"/>
                <a:sym typeface="Courier New"/>
              </a:rPr>
              <a:t> }</a:t>
            </a:r>
            <a:endParaRPr b="1" i="0" sz="10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000"/>
              <a:buFont typeface="Arial"/>
              <a:buNone/>
            </a:pPr>
            <a:r>
              <a:t/>
            </a:r>
            <a:endParaRPr b="1" i="0" sz="10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000"/>
              <a:buFont typeface="Arial"/>
              <a:buNone/>
            </a:pPr>
            <a:r>
              <a:rPr b="1" i="0" lang="en" sz="1000" u="none" cap="none" strike="noStrike">
                <a:solidFill>
                  <a:srgbClr val="ABB2BF"/>
                </a:solidFill>
                <a:highlight>
                  <a:srgbClr val="151515"/>
                </a:highlight>
                <a:latin typeface="Courier New"/>
                <a:ea typeface="Courier New"/>
                <a:cs typeface="Courier New"/>
                <a:sym typeface="Courier New"/>
              </a:rPr>
              <a:t> </a:t>
            </a:r>
            <a:r>
              <a:rPr b="1" i="0" lang="en" sz="1000" u="none" cap="none" strike="noStrike">
                <a:solidFill>
                  <a:srgbClr val="61AFEF"/>
                </a:solidFill>
                <a:highlight>
                  <a:srgbClr val="151515"/>
                </a:highlight>
                <a:latin typeface="Courier New"/>
                <a:ea typeface="Courier New"/>
                <a:cs typeface="Courier New"/>
                <a:sym typeface="Courier New"/>
              </a:rPr>
              <a:t>work</a:t>
            </a:r>
            <a:r>
              <a:rPr b="1" i="0" lang="en" sz="1000" u="none" cap="none" strike="noStrike">
                <a:solidFill>
                  <a:srgbClr val="ABB2BF"/>
                </a:solidFill>
                <a:highlight>
                  <a:srgbClr val="151515"/>
                </a:highlight>
                <a:latin typeface="Courier New"/>
                <a:ea typeface="Courier New"/>
                <a:cs typeface="Courier New"/>
                <a:sym typeface="Courier New"/>
              </a:rPr>
              <a:t>() {</a:t>
            </a:r>
            <a:endParaRPr b="1" i="0" sz="10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000"/>
              <a:buFont typeface="Arial"/>
              <a:buNone/>
            </a:pPr>
            <a:r>
              <a:rPr b="1" i="0" lang="en" sz="1000" u="none" cap="none" strike="noStrike">
                <a:solidFill>
                  <a:srgbClr val="ABB2BF"/>
                </a:solidFill>
                <a:highlight>
                  <a:srgbClr val="151515"/>
                </a:highlight>
                <a:latin typeface="Courier New"/>
                <a:ea typeface="Courier New"/>
                <a:cs typeface="Courier New"/>
                <a:sym typeface="Courier New"/>
              </a:rPr>
              <a:t>   </a:t>
            </a:r>
            <a:r>
              <a:rPr b="1" i="0" lang="en" sz="1000" u="none" cap="none" strike="noStrike">
                <a:solidFill>
                  <a:srgbClr val="E5C07B"/>
                </a:solidFill>
                <a:highlight>
                  <a:srgbClr val="151515"/>
                </a:highlight>
                <a:latin typeface="Courier New"/>
                <a:ea typeface="Courier New"/>
                <a:cs typeface="Courier New"/>
                <a:sym typeface="Courier New"/>
              </a:rPr>
              <a:t>console</a:t>
            </a:r>
            <a:r>
              <a:rPr b="1" i="0" lang="en" sz="1000" u="none" cap="none" strike="noStrike">
                <a:solidFill>
                  <a:srgbClr val="ABB2BF"/>
                </a:solidFill>
                <a:highlight>
                  <a:srgbClr val="151515"/>
                </a:highlight>
                <a:latin typeface="Courier New"/>
                <a:ea typeface="Courier New"/>
                <a:cs typeface="Courier New"/>
                <a:sym typeface="Courier New"/>
              </a:rPr>
              <a:t>.</a:t>
            </a:r>
            <a:r>
              <a:rPr b="1" i="0" lang="en" sz="1000" u="none" cap="none" strike="noStrike">
                <a:solidFill>
                  <a:srgbClr val="56B6C2"/>
                </a:solidFill>
                <a:highlight>
                  <a:srgbClr val="151515"/>
                </a:highlight>
                <a:latin typeface="Courier New"/>
                <a:ea typeface="Courier New"/>
                <a:cs typeface="Courier New"/>
                <a:sym typeface="Courier New"/>
              </a:rPr>
              <a:t>log</a:t>
            </a:r>
            <a:r>
              <a:rPr b="1" i="0" lang="en" sz="1000" u="none" cap="none" strike="noStrike">
                <a:solidFill>
                  <a:srgbClr val="ABB2BF"/>
                </a:solidFill>
                <a:highlight>
                  <a:srgbClr val="151515"/>
                </a:highlight>
                <a:latin typeface="Courier New"/>
                <a:ea typeface="Courier New"/>
                <a:cs typeface="Courier New"/>
                <a:sym typeface="Courier New"/>
              </a:rPr>
              <a:t>(</a:t>
            </a:r>
            <a:r>
              <a:rPr b="1" i="0" lang="en" sz="1000" u="none" cap="none" strike="noStrike">
                <a:solidFill>
                  <a:srgbClr val="98C379"/>
                </a:solidFill>
                <a:highlight>
                  <a:srgbClr val="151515"/>
                </a:highlight>
                <a:latin typeface="Courier New"/>
                <a:ea typeface="Courier New"/>
                <a:cs typeface="Courier New"/>
                <a:sym typeface="Courier New"/>
              </a:rPr>
              <a:t>"Work!"</a:t>
            </a:r>
            <a:r>
              <a:rPr b="1" i="0" lang="en" sz="1000" u="none" cap="none" strike="noStrike">
                <a:solidFill>
                  <a:srgbClr val="ABB2BF"/>
                </a:solidFill>
                <a:highlight>
                  <a:srgbClr val="151515"/>
                </a:highlight>
                <a:latin typeface="Courier New"/>
                <a:ea typeface="Courier New"/>
                <a:cs typeface="Courier New"/>
                <a:sym typeface="Courier New"/>
              </a:rPr>
              <a:t>)</a:t>
            </a:r>
            <a:endParaRPr b="1" i="0" sz="10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000"/>
              <a:buFont typeface="Arial"/>
              <a:buNone/>
            </a:pPr>
            <a:r>
              <a:rPr b="1" i="0" lang="en" sz="1000" u="none" cap="none" strike="noStrike">
                <a:solidFill>
                  <a:srgbClr val="ABB2BF"/>
                </a:solidFill>
                <a:highlight>
                  <a:srgbClr val="151515"/>
                </a:highlight>
                <a:latin typeface="Courier New"/>
                <a:ea typeface="Courier New"/>
                <a:cs typeface="Courier New"/>
                <a:sym typeface="Courier New"/>
              </a:rPr>
              <a:t> }</a:t>
            </a:r>
            <a:endParaRPr b="1" i="0" sz="10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1000"/>
              <a:buFont typeface="Arial"/>
              <a:buNone/>
            </a:pPr>
            <a:r>
              <a:rPr b="1" i="0" lang="en" sz="1000" u="none" cap="none" strike="noStrike">
                <a:solidFill>
                  <a:srgbClr val="ABB2BF"/>
                </a:solidFill>
                <a:highlight>
                  <a:srgbClr val="151515"/>
                </a:highlight>
                <a:latin typeface="Courier New"/>
                <a:ea typeface="Courier New"/>
                <a:cs typeface="Courier New"/>
                <a:sym typeface="Courier New"/>
              </a:rPr>
              <a:t>}</a:t>
            </a:r>
            <a:endParaRPr b="1" i="0" sz="1000" u="none" cap="none" strike="noStrike">
              <a:solidFill>
                <a:srgbClr val="ABB2BF"/>
              </a:solidFill>
              <a:highlight>
                <a:srgbClr val="151515"/>
              </a:highlight>
              <a:latin typeface="Courier New"/>
              <a:ea typeface="Courier New"/>
              <a:cs typeface="Courier New"/>
              <a:sym typeface="Courier New"/>
            </a:endParaRPr>
          </a:p>
        </p:txBody>
      </p:sp>
      <p:sp>
        <p:nvSpPr>
          <p:cNvPr id="825" name="Google Shape;825;p25"/>
          <p:cNvSpPr txBox="1"/>
          <p:nvPr/>
        </p:nvSpPr>
        <p:spPr>
          <a:xfrm>
            <a:off x="4889675" y="1534025"/>
            <a:ext cx="3547200" cy="28167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chemeClr val="dk1"/>
              </a:buClr>
              <a:buSzPts val="1200"/>
              <a:buFont typeface="Arial"/>
              <a:buNone/>
            </a:pPr>
            <a:r>
              <a:rPr b="1" i="0" lang="en" sz="1000" u="none" cap="none" strike="noStrike">
                <a:solidFill>
                  <a:srgbClr val="F2AB2F"/>
                </a:solidFill>
                <a:latin typeface="Montserrat"/>
                <a:ea typeface="Montserrat"/>
                <a:cs typeface="Montserrat"/>
                <a:sym typeface="Montserrat"/>
              </a:rPr>
              <a:t>Class Human sebagai parent class atau super class</a:t>
            </a:r>
            <a:endParaRPr b="0" i="0" sz="1000" u="none" cap="none" strike="noStrike">
              <a:solidFill>
                <a:srgbClr val="434343"/>
              </a:solidFill>
              <a:latin typeface="Montserrat"/>
              <a:ea typeface="Montserrat"/>
              <a:cs typeface="Montserrat"/>
              <a:sym typeface="Montserrat"/>
            </a:endParaRPr>
          </a:p>
          <a:p>
            <a:pPr indent="0" lvl="0" marL="0" marR="0" rtl="0" algn="just">
              <a:lnSpc>
                <a:spcPct val="115000"/>
              </a:lnSpc>
              <a:spcBef>
                <a:spcPts val="1000"/>
              </a:spcBef>
              <a:spcAft>
                <a:spcPts val="0"/>
              </a:spcAft>
              <a:buClr>
                <a:schemeClr val="dk1"/>
              </a:buClr>
              <a:buSzPts val="1200"/>
              <a:buFont typeface="Arial"/>
              <a:buNone/>
            </a:pPr>
            <a:r>
              <a:rPr b="0" i="0" lang="en" sz="1000" u="none" cap="none" strike="noStrike">
                <a:solidFill>
                  <a:schemeClr val="dk1"/>
                </a:solidFill>
                <a:latin typeface="Montserrat"/>
                <a:ea typeface="Montserrat"/>
                <a:cs typeface="Montserrat"/>
                <a:sym typeface="Montserrat"/>
              </a:rPr>
              <a:t>Memiliki:</a:t>
            </a:r>
            <a:endParaRPr b="0" i="0" sz="1000" u="none" cap="none" strike="noStrike">
              <a:solidFill>
                <a:schemeClr val="dk1"/>
              </a:solidFill>
              <a:latin typeface="Montserrat"/>
              <a:ea typeface="Montserrat"/>
              <a:cs typeface="Montserrat"/>
              <a:sym typeface="Montserrat"/>
            </a:endParaRPr>
          </a:p>
          <a:p>
            <a:pPr indent="-292100" lvl="0" marL="457200" marR="0" rtl="0" algn="just">
              <a:lnSpc>
                <a:spcPct val="115000"/>
              </a:lnSpc>
              <a:spcBef>
                <a:spcPts val="1000"/>
              </a:spcBef>
              <a:spcAft>
                <a:spcPts val="0"/>
              </a:spcAft>
              <a:buClr>
                <a:schemeClr val="dk1"/>
              </a:buClr>
              <a:buSzPts val="1000"/>
              <a:buFont typeface="Montserrat"/>
              <a:buChar char="●"/>
            </a:pPr>
            <a:r>
              <a:rPr b="0" i="0" lang="en" sz="1000" u="none" cap="none" strike="noStrike">
                <a:solidFill>
                  <a:schemeClr val="dk1"/>
                </a:solidFill>
                <a:latin typeface="Montserrat"/>
                <a:ea typeface="Montserrat"/>
                <a:cs typeface="Montserrat"/>
                <a:sym typeface="Montserrat"/>
              </a:rPr>
              <a:t>Attribute : nama, alamat</a:t>
            </a:r>
            <a:endParaRPr b="0" i="0" sz="1000" u="none" cap="none" strike="noStrike">
              <a:solidFill>
                <a:schemeClr val="dk1"/>
              </a:solidFill>
              <a:latin typeface="Montserrat"/>
              <a:ea typeface="Montserrat"/>
              <a:cs typeface="Montserrat"/>
              <a:sym typeface="Montserrat"/>
            </a:endParaRPr>
          </a:p>
          <a:p>
            <a:pPr indent="-292100" lvl="0" marL="457200" marR="0" rtl="0" algn="just">
              <a:lnSpc>
                <a:spcPct val="115000"/>
              </a:lnSpc>
              <a:spcBef>
                <a:spcPts val="1000"/>
              </a:spcBef>
              <a:spcAft>
                <a:spcPts val="0"/>
              </a:spcAft>
              <a:buClr>
                <a:schemeClr val="dk1"/>
              </a:buClr>
              <a:buSzPts val="1000"/>
              <a:buFont typeface="Montserrat"/>
              <a:buChar char="●"/>
            </a:pPr>
            <a:r>
              <a:rPr b="0" i="0" lang="en" sz="1000" u="none" cap="none" strike="noStrike">
                <a:solidFill>
                  <a:schemeClr val="dk1"/>
                </a:solidFill>
                <a:latin typeface="Montserrat"/>
                <a:ea typeface="Montserrat"/>
                <a:cs typeface="Montserrat"/>
                <a:sym typeface="Montserrat"/>
              </a:rPr>
              <a:t>Constructor dengan parameter</a:t>
            </a:r>
            <a:endParaRPr b="0" i="0" sz="1000" u="none" cap="none" strike="noStrike">
              <a:solidFill>
                <a:schemeClr val="dk1"/>
              </a:solidFill>
              <a:latin typeface="Montserrat"/>
              <a:ea typeface="Montserrat"/>
              <a:cs typeface="Montserrat"/>
              <a:sym typeface="Montserrat"/>
            </a:endParaRPr>
          </a:p>
          <a:p>
            <a:pPr indent="-292100" lvl="0" marL="457200" marR="0" rtl="0" algn="just">
              <a:lnSpc>
                <a:spcPct val="115000"/>
              </a:lnSpc>
              <a:spcBef>
                <a:spcPts val="1000"/>
              </a:spcBef>
              <a:spcAft>
                <a:spcPts val="1000"/>
              </a:spcAft>
              <a:buClr>
                <a:schemeClr val="dk1"/>
              </a:buClr>
              <a:buSzPts val="1000"/>
              <a:buFont typeface="Montserrat"/>
              <a:buChar char="●"/>
            </a:pPr>
            <a:r>
              <a:rPr b="0" i="0" lang="en" sz="1000" u="none" cap="none" strike="noStrike">
                <a:solidFill>
                  <a:schemeClr val="dk1"/>
                </a:solidFill>
                <a:latin typeface="Montserrat"/>
                <a:ea typeface="Montserrat"/>
                <a:cs typeface="Montserrat"/>
                <a:sym typeface="Montserrat"/>
              </a:rPr>
              <a:t>Ada method buat menampilkan attribute</a:t>
            </a:r>
            <a:endParaRPr b="0" i="0" sz="1000" u="none" cap="none" strike="noStrike">
              <a:solidFill>
                <a:schemeClr val="dk1"/>
              </a:solidFill>
              <a:latin typeface="Montserrat"/>
              <a:ea typeface="Montserrat"/>
              <a:cs typeface="Montserrat"/>
              <a:sym typeface="Montserrat"/>
            </a:endParaRPr>
          </a:p>
        </p:txBody>
      </p:sp>
      <p:sp>
        <p:nvSpPr>
          <p:cNvPr id="826" name="Google Shape;826;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30" name="Shape 830"/>
        <p:cNvGrpSpPr/>
        <p:nvPr/>
      </p:nvGrpSpPr>
      <p:grpSpPr>
        <a:xfrm>
          <a:off x="0" y="0"/>
          <a:ext cx="0" cy="0"/>
          <a:chOff x="0" y="0"/>
          <a:chExt cx="0" cy="0"/>
        </a:xfrm>
      </p:grpSpPr>
      <p:sp>
        <p:nvSpPr>
          <p:cNvPr id="831" name="Google Shape;831;p26"/>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32" name="Google Shape;832;p26"/>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33" name="Google Shape;833;p26"/>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34" name="Google Shape;834;p26"/>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35" name="Google Shape;835;p26"/>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Konsep OOP di JavaScript : Inheritance</a:t>
            </a:r>
            <a:endParaRPr b="1" i="0" sz="1200" u="none" cap="none" strike="noStrike">
              <a:solidFill>
                <a:schemeClr val="lt1"/>
              </a:solidFill>
              <a:latin typeface="Montserrat"/>
              <a:ea typeface="Montserrat"/>
              <a:cs typeface="Montserrat"/>
              <a:sym typeface="Montserrat"/>
            </a:endParaRPr>
          </a:p>
        </p:txBody>
      </p:sp>
      <p:sp>
        <p:nvSpPr>
          <p:cNvPr id="836" name="Google Shape;836;p26"/>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37" name="Google Shape;837;p26"/>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838" name="Google Shape;838;p26"/>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839" name="Google Shape;839;p26"/>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40" name="Google Shape;840;p26"/>
          <p:cNvSpPr txBox="1"/>
          <p:nvPr/>
        </p:nvSpPr>
        <p:spPr>
          <a:xfrm>
            <a:off x="-5336900" y="838200"/>
            <a:ext cx="4787400" cy="4115400"/>
          </a:xfrm>
          <a:prstGeom prst="rect">
            <a:avLst/>
          </a:prstGeom>
          <a:solidFill>
            <a:srgbClr val="000000"/>
          </a:solidFill>
          <a:ln>
            <a:noFill/>
          </a:ln>
        </p:spPr>
        <p:txBody>
          <a:bodyPr anchorCtr="0" anchor="t" bIns="91425" lIns="91425" spcFirstLastPara="1" rIns="91425" wrap="square" tIns="91425">
            <a:noAutofit/>
          </a:bodyPr>
          <a:lstStyle/>
          <a:p>
            <a:pPr indent="0" lvl="0" marL="0" marR="0" rtl="0" algn="l">
              <a:lnSpc>
                <a:spcPct val="130434"/>
              </a:lnSpc>
              <a:spcBef>
                <a:spcPts val="0"/>
              </a:spcBef>
              <a:spcAft>
                <a:spcPts val="0"/>
              </a:spcAft>
              <a:buClr>
                <a:srgbClr val="000000"/>
              </a:buClr>
              <a:buSzPts val="900"/>
              <a:buFont typeface="Arial"/>
              <a:buNone/>
            </a:pPr>
            <a:r>
              <a:rPr b="1" i="1" lang="en" sz="900" u="none" cap="none" strike="noStrike">
                <a:solidFill>
                  <a:srgbClr val="5C6370"/>
                </a:solidFill>
                <a:highlight>
                  <a:srgbClr val="151515"/>
                </a:highlight>
                <a:latin typeface="Courier New"/>
                <a:ea typeface="Courier New"/>
                <a:cs typeface="Courier New"/>
                <a:sym typeface="Courier New"/>
              </a:rPr>
              <a:t>// Create a child class from Human</a:t>
            </a:r>
            <a:endParaRPr b="1" i="1" sz="9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C678DD"/>
                </a:solidFill>
                <a:highlight>
                  <a:srgbClr val="151515"/>
                </a:highlight>
                <a:latin typeface="Courier New"/>
                <a:ea typeface="Courier New"/>
                <a:cs typeface="Courier New"/>
                <a:sym typeface="Courier New"/>
              </a:rPr>
              <a:t>class</a:t>
            </a: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E5C07B"/>
                </a:solidFill>
                <a:highlight>
                  <a:srgbClr val="151515"/>
                </a:highlight>
                <a:latin typeface="Courier New"/>
                <a:ea typeface="Courier New"/>
                <a:cs typeface="Courier New"/>
                <a:sym typeface="Courier New"/>
              </a:rPr>
              <a:t>Programmer</a:t>
            </a: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C678DD"/>
                </a:solidFill>
                <a:highlight>
                  <a:srgbClr val="151515"/>
                </a:highlight>
                <a:latin typeface="Courier New"/>
                <a:ea typeface="Courier New"/>
                <a:cs typeface="Courier New"/>
                <a:sym typeface="Courier New"/>
              </a:rPr>
              <a:t>extends</a:t>
            </a: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98C379"/>
                </a:solidFill>
                <a:highlight>
                  <a:srgbClr val="151515"/>
                </a:highlight>
                <a:latin typeface="Courier New"/>
                <a:ea typeface="Courier New"/>
                <a:cs typeface="Courier New"/>
                <a:sym typeface="Courier New"/>
              </a:rPr>
              <a:t>Human</a:t>
            </a:r>
            <a:r>
              <a:rPr b="1" i="0" lang="en" sz="900" u="none" cap="none" strike="noStrike">
                <a:solidFill>
                  <a:srgbClr val="ABB2BF"/>
                </a:solidFill>
                <a:highlight>
                  <a:srgbClr val="151515"/>
                </a:highlight>
                <a:latin typeface="Courier New"/>
                <a:ea typeface="Courier New"/>
                <a:cs typeface="Courier New"/>
                <a:sym typeface="Courier New"/>
              </a:rPr>
              <a:t> {</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C678DD"/>
                </a:solidFill>
                <a:highlight>
                  <a:srgbClr val="151515"/>
                </a:highlight>
                <a:latin typeface="Courier New"/>
                <a:ea typeface="Courier New"/>
                <a:cs typeface="Courier New"/>
                <a:sym typeface="Courier New"/>
              </a:rPr>
              <a:t>constructor</a:t>
            </a:r>
            <a:r>
              <a:rPr b="1" i="0" lang="en" sz="900" u="none" cap="none" strike="noStrike">
                <a:solidFill>
                  <a:srgbClr val="ABB2BF"/>
                </a:solidFill>
                <a:highlight>
                  <a:srgbClr val="151515"/>
                </a:highlight>
                <a:latin typeface="Courier New"/>
                <a:ea typeface="Courier New"/>
                <a:cs typeface="Courier New"/>
                <a:sym typeface="Courier New"/>
              </a:rPr>
              <a:t>(name, address, programmingLanguages) {</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E06C75"/>
                </a:solidFill>
                <a:highlight>
                  <a:srgbClr val="151515"/>
                </a:highlight>
                <a:latin typeface="Courier New"/>
                <a:ea typeface="Courier New"/>
                <a:cs typeface="Courier New"/>
                <a:sym typeface="Courier New"/>
              </a:rPr>
              <a:t>super</a:t>
            </a:r>
            <a:r>
              <a:rPr b="1" i="0" lang="en" sz="900" u="none" cap="none" strike="noStrike">
                <a:solidFill>
                  <a:srgbClr val="ABB2BF"/>
                </a:solidFill>
                <a:highlight>
                  <a:srgbClr val="151515"/>
                </a:highlight>
                <a:latin typeface="Courier New"/>
                <a:ea typeface="Courier New"/>
                <a:cs typeface="Courier New"/>
                <a:sym typeface="Courier New"/>
              </a:rPr>
              <a:t>(name, address) </a:t>
            </a:r>
            <a:br>
              <a:rPr b="1" i="0" lang="en" sz="900" u="none" cap="none" strike="noStrike">
                <a:solidFill>
                  <a:srgbClr val="ABB2BF"/>
                </a:solidFill>
                <a:highlight>
                  <a:srgbClr val="151515"/>
                </a:highlight>
                <a:latin typeface="Courier New"/>
                <a:ea typeface="Courier New"/>
                <a:cs typeface="Courier New"/>
                <a:sym typeface="Courier New"/>
              </a:rPr>
            </a:br>
            <a:r>
              <a:rPr b="1" i="0" lang="en" sz="900" u="none" cap="none" strike="noStrike">
                <a:solidFill>
                  <a:srgbClr val="ABB2BF"/>
                </a:solidFill>
                <a:highlight>
                  <a:srgbClr val="151515"/>
                </a:highlight>
                <a:latin typeface="Courier New"/>
                <a:ea typeface="Courier New"/>
                <a:cs typeface="Courier New"/>
                <a:sym typeface="Courier New"/>
              </a:rPr>
              <a:t>   </a:t>
            </a:r>
            <a:r>
              <a:rPr b="1" i="1" lang="en" sz="900" u="none" cap="none" strike="noStrike">
                <a:solidFill>
                  <a:srgbClr val="5C6370"/>
                </a:solidFill>
                <a:highlight>
                  <a:srgbClr val="151515"/>
                </a:highlight>
                <a:latin typeface="Courier New"/>
                <a:ea typeface="Courier New"/>
                <a:cs typeface="Courier New"/>
                <a:sym typeface="Courier New"/>
              </a:rPr>
              <a:t>/* Call the super/parent class constructor, </a:t>
            </a:r>
            <a:br>
              <a:rPr b="1" i="1" lang="en" sz="900" u="none" cap="none" strike="noStrike">
                <a:solidFill>
                  <a:srgbClr val="5C6370"/>
                </a:solidFill>
                <a:highlight>
                  <a:srgbClr val="151515"/>
                </a:highlight>
                <a:latin typeface="Courier New"/>
                <a:ea typeface="Courier New"/>
                <a:cs typeface="Courier New"/>
                <a:sym typeface="Courier New"/>
              </a:rPr>
            </a:br>
            <a:r>
              <a:rPr b="1" i="1" lang="en" sz="900" u="none" cap="none" strike="noStrike">
                <a:solidFill>
                  <a:srgbClr val="5C6370"/>
                </a:solidFill>
                <a:highlight>
                  <a:srgbClr val="151515"/>
                </a:highlight>
                <a:latin typeface="Courier New"/>
                <a:ea typeface="Courier New"/>
                <a:cs typeface="Courier New"/>
                <a:sym typeface="Courier New"/>
              </a:rPr>
              <a:t>   in this case Person.constructor; */</a:t>
            </a:r>
            <a:endParaRPr b="1" i="1" sz="9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E06C75"/>
                </a:solidFill>
                <a:highlight>
                  <a:srgbClr val="151515"/>
                </a:highlight>
                <a:latin typeface="Courier New"/>
                <a:ea typeface="Courier New"/>
                <a:cs typeface="Courier New"/>
                <a:sym typeface="Courier New"/>
              </a:rPr>
              <a:t>this</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E06C75"/>
                </a:solidFill>
                <a:highlight>
                  <a:srgbClr val="151515"/>
                </a:highlight>
                <a:latin typeface="Courier New"/>
                <a:ea typeface="Courier New"/>
                <a:cs typeface="Courier New"/>
                <a:sym typeface="Courier New"/>
              </a:rPr>
              <a:t>programmingLanguages</a:t>
            </a: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56B6C2"/>
                </a:solidFill>
                <a:highlight>
                  <a:srgbClr val="151515"/>
                </a:highlight>
                <a:latin typeface="Courier New"/>
                <a:ea typeface="Courier New"/>
                <a:cs typeface="Courier New"/>
                <a:sym typeface="Courier New"/>
              </a:rPr>
              <a:t>=</a:t>
            </a:r>
            <a:r>
              <a:rPr b="1" i="0" lang="en" sz="900" u="none" cap="none" strike="noStrike">
                <a:solidFill>
                  <a:srgbClr val="ABB2BF"/>
                </a:solidFill>
                <a:highlight>
                  <a:srgbClr val="151515"/>
                </a:highlight>
                <a:latin typeface="Courier New"/>
                <a:ea typeface="Courier New"/>
                <a:cs typeface="Courier New"/>
                <a:sym typeface="Courier New"/>
              </a:rPr>
              <a:t> programmingLanguages;</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61AFEF"/>
                </a:solidFill>
                <a:highlight>
                  <a:srgbClr val="151515"/>
                </a:highlight>
                <a:latin typeface="Courier New"/>
                <a:ea typeface="Courier New"/>
                <a:cs typeface="Courier New"/>
                <a:sym typeface="Courier New"/>
              </a:rPr>
              <a:t>introduce</a:t>
            </a:r>
            <a:r>
              <a:rPr b="1" i="0" lang="en" sz="900" u="none" cap="none" strike="noStrike">
                <a:solidFill>
                  <a:srgbClr val="ABB2BF"/>
                </a:solidFill>
                <a:highlight>
                  <a:srgbClr val="151515"/>
                </a:highlight>
                <a:latin typeface="Courier New"/>
                <a:ea typeface="Courier New"/>
                <a:cs typeface="Courier New"/>
                <a:sym typeface="Courier New"/>
              </a:rPr>
              <a:t>() {</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E06C75"/>
                </a:solidFill>
                <a:highlight>
                  <a:srgbClr val="151515"/>
                </a:highlight>
                <a:latin typeface="Courier New"/>
                <a:ea typeface="Courier New"/>
                <a:cs typeface="Courier New"/>
                <a:sym typeface="Courier New"/>
              </a:rPr>
              <a:t>super</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61AFEF"/>
                </a:solidFill>
                <a:highlight>
                  <a:srgbClr val="151515"/>
                </a:highlight>
                <a:latin typeface="Courier New"/>
                <a:ea typeface="Courier New"/>
                <a:cs typeface="Courier New"/>
                <a:sym typeface="Courier New"/>
              </a:rPr>
              <a:t>introduce</a:t>
            </a:r>
            <a:r>
              <a:rPr b="1" i="0" lang="en" sz="900" u="none" cap="none" strike="noStrike">
                <a:solidFill>
                  <a:srgbClr val="ABB2BF"/>
                </a:solidFill>
                <a:highlight>
                  <a:srgbClr val="151515"/>
                </a:highlight>
                <a:latin typeface="Courier New"/>
                <a:ea typeface="Courier New"/>
                <a:cs typeface="Courier New"/>
                <a:sym typeface="Courier New"/>
              </a:rPr>
              <a:t>(); </a:t>
            </a:r>
            <a:br>
              <a:rPr b="1" i="0" lang="en" sz="900" u="none" cap="none" strike="noStrike">
                <a:solidFill>
                  <a:srgbClr val="ABB2BF"/>
                </a:solidFill>
                <a:highlight>
                  <a:srgbClr val="151515"/>
                </a:highlight>
                <a:latin typeface="Courier New"/>
                <a:ea typeface="Courier New"/>
                <a:cs typeface="Courier New"/>
                <a:sym typeface="Courier New"/>
              </a:rPr>
            </a:br>
            <a:r>
              <a:rPr b="1" i="0" lang="en" sz="900" u="none" cap="none" strike="noStrike">
                <a:solidFill>
                  <a:srgbClr val="ABB2BF"/>
                </a:solidFill>
                <a:highlight>
                  <a:srgbClr val="151515"/>
                </a:highlight>
                <a:latin typeface="Courier New"/>
                <a:ea typeface="Courier New"/>
                <a:cs typeface="Courier New"/>
                <a:sym typeface="Courier New"/>
              </a:rPr>
              <a:t>   </a:t>
            </a:r>
            <a:r>
              <a:rPr b="1" i="1" lang="en" sz="900" u="none" cap="none" strike="noStrike">
                <a:solidFill>
                  <a:srgbClr val="5C6370"/>
                </a:solidFill>
                <a:highlight>
                  <a:srgbClr val="151515"/>
                </a:highlight>
                <a:latin typeface="Courier New"/>
                <a:ea typeface="Courier New"/>
                <a:cs typeface="Courier New"/>
                <a:sym typeface="Courier New"/>
              </a:rPr>
              <a:t>// Call the super class introduce instance method.</a:t>
            </a:r>
            <a:endParaRPr b="1" i="1" sz="9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E5C07B"/>
                </a:solidFill>
                <a:highlight>
                  <a:srgbClr val="151515"/>
                </a:highlight>
                <a:latin typeface="Courier New"/>
                <a:ea typeface="Courier New"/>
                <a:cs typeface="Courier New"/>
                <a:sym typeface="Courier New"/>
              </a:rPr>
              <a:t>console</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56B6C2"/>
                </a:solidFill>
                <a:highlight>
                  <a:srgbClr val="151515"/>
                </a:highlight>
                <a:latin typeface="Courier New"/>
                <a:ea typeface="Courier New"/>
                <a:cs typeface="Courier New"/>
                <a:sym typeface="Courier New"/>
              </a:rPr>
              <a:t>log</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98C379"/>
                </a:solidFill>
                <a:highlight>
                  <a:srgbClr val="151515"/>
                </a:highlight>
                <a:latin typeface="Courier New"/>
                <a:ea typeface="Courier New"/>
                <a:cs typeface="Courier New"/>
                <a:sym typeface="Courier New"/>
              </a:rPr>
              <a:t>`I can write `</a:t>
            </a: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E06C75"/>
                </a:solidFill>
                <a:highlight>
                  <a:srgbClr val="151515"/>
                </a:highlight>
                <a:latin typeface="Courier New"/>
                <a:ea typeface="Courier New"/>
                <a:cs typeface="Courier New"/>
                <a:sym typeface="Courier New"/>
              </a:rPr>
              <a:t>this</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E06C75"/>
                </a:solidFill>
                <a:highlight>
                  <a:srgbClr val="151515"/>
                </a:highlight>
                <a:latin typeface="Courier New"/>
                <a:ea typeface="Courier New"/>
                <a:cs typeface="Courier New"/>
                <a:sym typeface="Courier New"/>
              </a:rPr>
              <a:t>programmingLanguages</a:t>
            </a:r>
            <a:r>
              <a:rPr b="1" i="0" lang="en" sz="900" u="none" cap="none" strike="noStrike">
                <a:solidFill>
                  <a:srgbClr val="ABB2BF"/>
                </a:solidFill>
                <a:highlight>
                  <a:srgbClr val="151515"/>
                </a:highlight>
                <a:latin typeface="Courier New"/>
                <a:ea typeface="Courier New"/>
                <a:cs typeface="Courier New"/>
                <a:sym typeface="Courier New"/>
              </a:rPr>
              <a:t>);</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61AFEF"/>
                </a:solidFill>
                <a:highlight>
                  <a:srgbClr val="151515"/>
                </a:highlight>
                <a:latin typeface="Courier New"/>
                <a:ea typeface="Courier New"/>
                <a:cs typeface="Courier New"/>
                <a:sym typeface="Courier New"/>
              </a:rPr>
              <a:t>code</a:t>
            </a:r>
            <a:r>
              <a:rPr b="1" i="0" lang="en" sz="900" u="none" cap="none" strike="noStrike">
                <a:solidFill>
                  <a:srgbClr val="ABB2BF"/>
                </a:solidFill>
                <a:highlight>
                  <a:srgbClr val="151515"/>
                </a:highlight>
                <a:latin typeface="Courier New"/>
                <a:ea typeface="Courier New"/>
                <a:cs typeface="Courier New"/>
                <a:sym typeface="Courier New"/>
              </a:rPr>
              <a:t>() {</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E5C07B"/>
                </a:solidFill>
                <a:highlight>
                  <a:srgbClr val="151515"/>
                </a:highlight>
                <a:latin typeface="Courier New"/>
                <a:ea typeface="Courier New"/>
                <a:cs typeface="Courier New"/>
                <a:sym typeface="Courier New"/>
              </a:rPr>
              <a:t>console</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56B6C2"/>
                </a:solidFill>
                <a:highlight>
                  <a:srgbClr val="151515"/>
                </a:highlight>
                <a:latin typeface="Courier New"/>
                <a:ea typeface="Courier New"/>
                <a:cs typeface="Courier New"/>
                <a:sym typeface="Courier New"/>
              </a:rPr>
              <a:t>log</a:t>
            </a:r>
            <a:r>
              <a:rPr b="1" i="0" lang="en" sz="900" u="none" cap="none" strike="noStrike">
                <a:solidFill>
                  <a:srgbClr val="ABB2BF"/>
                </a:solidFill>
                <a:highlight>
                  <a:srgbClr val="151515"/>
                </a:highlight>
                <a:latin typeface="Courier New"/>
                <a:ea typeface="Courier New"/>
                <a:cs typeface="Courier New"/>
                <a:sym typeface="Courier New"/>
              </a:rPr>
              <a:t>(</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98C379"/>
                </a:solidFill>
                <a:highlight>
                  <a:srgbClr val="151515"/>
                </a:highlight>
                <a:latin typeface="Courier New"/>
                <a:ea typeface="Courier New"/>
                <a:cs typeface="Courier New"/>
                <a:sym typeface="Courier New"/>
              </a:rPr>
              <a:t>"Code some"</a:t>
            </a:r>
            <a:r>
              <a:rPr b="1" i="0" lang="en" sz="900" u="none" cap="none" strike="noStrike">
                <a:solidFill>
                  <a:srgbClr val="ABB2BF"/>
                </a:solidFill>
                <a:highlight>
                  <a:srgbClr val="151515"/>
                </a:highlight>
                <a:latin typeface="Courier New"/>
                <a:ea typeface="Courier New"/>
                <a:cs typeface="Courier New"/>
                <a:sym typeface="Courier New"/>
              </a:rPr>
              <a:t>,</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E06C75"/>
                </a:solidFill>
                <a:highlight>
                  <a:srgbClr val="151515"/>
                </a:highlight>
                <a:latin typeface="Courier New"/>
                <a:ea typeface="Courier New"/>
                <a:cs typeface="Courier New"/>
                <a:sym typeface="Courier New"/>
              </a:rPr>
              <a:t>this</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E06C75"/>
                </a:solidFill>
                <a:highlight>
                  <a:srgbClr val="151515"/>
                </a:highlight>
                <a:latin typeface="Courier New"/>
                <a:ea typeface="Courier New"/>
                <a:cs typeface="Courier New"/>
                <a:sym typeface="Courier New"/>
              </a:rPr>
              <a:t>programmingLanguages</a:t>
            </a:r>
            <a:r>
              <a:rPr b="1" i="0" lang="en" sz="900" u="none" cap="none" strike="noStrike">
                <a:solidFill>
                  <a:srgbClr val="ABB2BF"/>
                </a:solidFill>
                <a:highlight>
                  <a:srgbClr val="151515"/>
                </a:highlight>
                <a:latin typeface="Courier New"/>
                <a:ea typeface="Courier New"/>
                <a:cs typeface="Courier New"/>
                <a:sym typeface="Courier New"/>
              </a:rPr>
              <a:t>[</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D19A66"/>
                </a:solidFill>
                <a:highlight>
                  <a:srgbClr val="151515"/>
                </a:highlight>
                <a:latin typeface="Courier New"/>
                <a:ea typeface="Courier New"/>
                <a:cs typeface="Courier New"/>
                <a:sym typeface="Courier New"/>
              </a:rPr>
              <a:t>Math</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56B6C2"/>
                </a:solidFill>
                <a:highlight>
                  <a:srgbClr val="151515"/>
                </a:highlight>
                <a:latin typeface="Courier New"/>
                <a:ea typeface="Courier New"/>
                <a:cs typeface="Courier New"/>
                <a:sym typeface="Courier New"/>
              </a:rPr>
              <a:t>floor</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D19A66"/>
                </a:solidFill>
                <a:highlight>
                  <a:srgbClr val="151515"/>
                </a:highlight>
                <a:latin typeface="Courier New"/>
                <a:ea typeface="Courier New"/>
                <a:cs typeface="Courier New"/>
                <a:sym typeface="Courier New"/>
              </a:rPr>
              <a:t>Math</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56B6C2"/>
                </a:solidFill>
                <a:highlight>
                  <a:srgbClr val="151515"/>
                </a:highlight>
                <a:latin typeface="Courier New"/>
                <a:ea typeface="Courier New"/>
                <a:cs typeface="Courier New"/>
                <a:sym typeface="Courier New"/>
              </a:rPr>
              <a:t>random</a:t>
            </a: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56B6C2"/>
                </a:solidFill>
                <a:highlight>
                  <a:srgbClr val="151515"/>
                </a:highlight>
                <a:latin typeface="Courier New"/>
                <a:ea typeface="Courier New"/>
                <a:cs typeface="Courier New"/>
                <a:sym typeface="Courier New"/>
              </a:rPr>
              <a:t>*</a:t>
            </a: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E5C07B"/>
                </a:solidFill>
                <a:highlight>
                  <a:srgbClr val="151515"/>
                </a:highlight>
                <a:latin typeface="Courier New"/>
                <a:ea typeface="Courier New"/>
                <a:cs typeface="Courier New"/>
                <a:sym typeface="Courier New"/>
              </a:rPr>
              <a:t>this</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E5C07B"/>
                </a:solidFill>
                <a:highlight>
                  <a:srgbClr val="151515"/>
                </a:highlight>
                <a:latin typeface="Courier New"/>
                <a:ea typeface="Courier New"/>
                <a:cs typeface="Courier New"/>
                <a:sym typeface="Courier New"/>
              </a:rPr>
              <a:t>programmingLanguages</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E06C75"/>
                </a:solidFill>
                <a:highlight>
                  <a:srgbClr val="151515"/>
                </a:highlight>
                <a:latin typeface="Courier New"/>
                <a:ea typeface="Courier New"/>
                <a:cs typeface="Courier New"/>
                <a:sym typeface="Courier New"/>
              </a:rPr>
              <a:t>length</a:t>
            </a:r>
            <a:r>
              <a:rPr b="1" i="0" lang="en" sz="900" u="none" cap="none" strike="noStrike">
                <a:solidFill>
                  <a:srgbClr val="ABB2BF"/>
                </a:solidFill>
                <a:highlight>
                  <a:srgbClr val="151515"/>
                </a:highlight>
                <a:latin typeface="Courier New"/>
                <a:ea typeface="Courier New"/>
                <a:cs typeface="Courier New"/>
                <a:sym typeface="Courier New"/>
              </a:rPr>
              <a:t>)</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a:t>
            </a:r>
            <a:endParaRPr b="1" i="0" sz="900" u="none" cap="none" strike="noStrike">
              <a:solidFill>
                <a:srgbClr val="ABB2BF"/>
              </a:solidFill>
              <a:highlight>
                <a:srgbClr val="151515"/>
              </a:highlight>
              <a:latin typeface="Courier New"/>
              <a:ea typeface="Courier New"/>
              <a:cs typeface="Courier New"/>
              <a:sym typeface="Courier New"/>
            </a:endParaRPr>
          </a:p>
        </p:txBody>
      </p:sp>
      <p:pic>
        <p:nvPicPr>
          <p:cNvPr id="841" name="Google Shape;841;p26"/>
          <p:cNvPicPr preferRelativeResize="0"/>
          <p:nvPr/>
        </p:nvPicPr>
        <p:blipFill rotWithShape="1">
          <a:blip r:embed="rId4">
            <a:alphaModFix/>
          </a:blip>
          <a:srcRect b="0" l="0" r="0" t="0"/>
          <a:stretch/>
        </p:blipFill>
        <p:spPr>
          <a:xfrm>
            <a:off x="207474" y="743250"/>
            <a:ext cx="4871002" cy="4305299"/>
          </a:xfrm>
          <a:prstGeom prst="rect">
            <a:avLst/>
          </a:prstGeom>
          <a:noFill/>
          <a:ln>
            <a:noFill/>
          </a:ln>
        </p:spPr>
      </p:pic>
      <p:sp>
        <p:nvSpPr>
          <p:cNvPr id="842" name="Google Shape;842;p26"/>
          <p:cNvSpPr txBox="1"/>
          <p:nvPr/>
        </p:nvSpPr>
        <p:spPr>
          <a:xfrm>
            <a:off x="5078475" y="1389425"/>
            <a:ext cx="3457500" cy="29148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1000"/>
              </a:spcBef>
              <a:spcAft>
                <a:spcPts val="0"/>
              </a:spcAft>
              <a:buClr>
                <a:srgbClr val="000000"/>
              </a:buClr>
              <a:buSzPts val="1000"/>
              <a:buFont typeface="Arial"/>
              <a:buNone/>
            </a:pPr>
            <a:r>
              <a:rPr b="1" i="0" lang="en" sz="1000" u="none" cap="none" strike="noStrike">
                <a:solidFill>
                  <a:srgbClr val="F2AB2F"/>
                </a:solidFill>
                <a:latin typeface="Montserrat"/>
                <a:ea typeface="Montserrat"/>
                <a:cs typeface="Montserrat"/>
                <a:sym typeface="Montserrat"/>
              </a:rPr>
              <a:t>Class Programmer sebagai child class atau sub class</a:t>
            </a:r>
            <a:endParaRPr b="1" i="0" sz="1000" u="none" cap="none" strike="noStrike">
              <a:solidFill>
                <a:srgbClr val="F2AB2F"/>
              </a:solidFill>
              <a:latin typeface="Montserrat"/>
              <a:ea typeface="Montserrat"/>
              <a:cs typeface="Montserrat"/>
              <a:sym typeface="Montserrat"/>
            </a:endParaRPr>
          </a:p>
          <a:p>
            <a:pPr indent="0" lvl="0" marL="0" marR="0" rtl="0" algn="just">
              <a:lnSpc>
                <a:spcPct val="115000"/>
              </a:lnSpc>
              <a:spcBef>
                <a:spcPts val="100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Syntax </a:t>
            </a:r>
            <a:r>
              <a:rPr b="1" i="0" lang="en" sz="1000" u="none" cap="none" strike="noStrike">
                <a:solidFill>
                  <a:schemeClr val="dk1"/>
                </a:solidFill>
                <a:latin typeface="Montserrat"/>
                <a:ea typeface="Montserrat"/>
                <a:cs typeface="Montserrat"/>
                <a:sym typeface="Montserrat"/>
              </a:rPr>
              <a:t>extends nunjukin bahwa class Human merupakan class Parent </a:t>
            </a:r>
            <a:r>
              <a:rPr b="0" i="0" lang="en" sz="1000" u="none" cap="none" strike="noStrike">
                <a:solidFill>
                  <a:schemeClr val="dk1"/>
                </a:solidFill>
                <a:latin typeface="Montserrat"/>
                <a:ea typeface="Montserrat"/>
                <a:cs typeface="Montserrat"/>
                <a:sym typeface="Montserrat"/>
              </a:rPr>
              <a:t>dari class Programmer.</a:t>
            </a:r>
            <a:endParaRPr b="0" i="0" sz="10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100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Memiliki:</a:t>
            </a:r>
            <a:endParaRPr b="0" i="0" sz="1000" u="none" cap="none" strike="noStrike">
              <a:solidFill>
                <a:schemeClr val="dk1"/>
              </a:solidFill>
              <a:latin typeface="Montserrat"/>
              <a:ea typeface="Montserrat"/>
              <a:cs typeface="Montserrat"/>
              <a:sym typeface="Montserrat"/>
            </a:endParaRPr>
          </a:p>
          <a:p>
            <a:pPr indent="-292100" lvl="0" marL="457200" marR="0" rtl="0" algn="just">
              <a:lnSpc>
                <a:spcPct val="115000"/>
              </a:lnSpc>
              <a:spcBef>
                <a:spcPts val="1000"/>
              </a:spcBef>
              <a:spcAft>
                <a:spcPts val="0"/>
              </a:spcAft>
              <a:buClr>
                <a:schemeClr val="dk1"/>
              </a:buClr>
              <a:buSzPts val="1000"/>
              <a:buFont typeface="Montserrat"/>
              <a:buChar char="●"/>
            </a:pPr>
            <a:r>
              <a:rPr b="0" i="0" lang="en" sz="1000" u="none" cap="none" strike="noStrike">
                <a:solidFill>
                  <a:schemeClr val="dk1"/>
                </a:solidFill>
                <a:latin typeface="Montserrat"/>
                <a:ea typeface="Montserrat"/>
                <a:cs typeface="Montserrat"/>
                <a:sym typeface="Montserrat"/>
              </a:rPr>
              <a:t>Attribute : programmingLanguage</a:t>
            </a:r>
            <a:endParaRPr b="0" i="0" sz="1000" u="none" cap="none" strike="noStrike">
              <a:solidFill>
                <a:schemeClr val="dk1"/>
              </a:solidFill>
              <a:latin typeface="Montserrat"/>
              <a:ea typeface="Montserrat"/>
              <a:cs typeface="Montserrat"/>
              <a:sym typeface="Montserrat"/>
            </a:endParaRPr>
          </a:p>
          <a:p>
            <a:pPr indent="-292100" lvl="0" marL="457200" marR="0" rtl="0" algn="just">
              <a:lnSpc>
                <a:spcPct val="115000"/>
              </a:lnSpc>
              <a:spcBef>
                <a:spcPts val="1000"/>
              </a:spcBef>
              <a:spcAft>
                <a:spcPts val="0"/>
              </a:spcAft>
              <a:buClr>
                <a:schemeClr val="dk1"/>
              </a:buClr>
              <a:buSzPts val="1000"/>
              <a:buFont typeface="Montserrat"/>
              <a:buChar char="●"/>
            </a:pPr>
            <a:r>
              <a:rPr b="0" i="0" lang="en" sz="1000" u="none" cap="none" strike="noStrike">
                <a:solidFill>
                  <a:schemeClr val="dk1"/>
                </a:solidFill>
                <a:latin typeface="Montserrat"/>
                <a:ea typeface="Montserrat"/>
                <a:cs typeface="Montserrat"/>
                <a:sym typeface="Montserrat"/>
              </a:rPr>
              <a:t>Constructor dengan parameter</a:t>
            </a:r>
            <a:endParaRPr b="0" i="0" sz="1000" u="none" cap="none" strike="noStrike">
              <a:solidFill>
                <a:schemeClr val="dk1"/>
              </a:solidFill>
              <a:latin typeface="Montserrat"/>
              <a:ea typeface="Montserrat"/>
              <a:cs typeface="Montserrat"/>
              <a:sym typeface="Montserrat"/>
            </a:endParaRPr>
          </a:p>
          <a:p>
            <a:pPr indent="-292100" lvl="0" marL="457200" marR="0" rtl="0" algn="just">
              <a:lnSpc>
                <a:spcPct val="115000"/>
              </a:lnSpc>
              <a:spcBef>
                <a:spcPts val="1000"/>
              </a:spcBef>
              <a:spcAft>
                <a:spcPts val="0"/>
              </a:spcAft>
              <a:buClr>
                <a:schemeClr val="dk1"/>
              </a:buClr>
              <a:buSzPts val="1000"/>
              <a:buFont typeface="Montserrat"/>
              <a:buChar char="●"/>
            </a:pPr>
            <a:r>
              <a:rPr b="0" i="0" lang="en" sz="1000" u="none" cap="none" strike="noStrike">
                <a:solidFill>
                  <a:schemeClr val="dk1"/>
                </a:solidFill>
                <a:latin typeface="Montserrat"/>
                <a:ea typeface="Montserrat"/>
                <a:cs typeface="Montserrat"/>
                <a:sym typeface="Montserrat"/>
              </a:rPr>
              <a:t>Ada method buat menampilkan attribute</a:t>
            </a:r>
            <a:endParaRPr b="0" i="0" sz="1000" u="none" cap="none" strike="noStrike">
              <a:solidFill>
                <a:schemeClr val="dk1"/>
              </a:solidFill>
              <a:latin typeface="Montserrat"/>
              <a:ea typeface="Montserrat"/>
              <a:cs typeface="Montserrat"/>
              <a:sym typeface="Montserrat"/>
            </a:endParaRPr>
          </a:p>
        </p:txBody>
      </p:sp>
      <p:sp>
        <p:nvSpPr>
          <p:cNvPr id="843" name="Google Shape;843;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47" name="Shape 847"/>
        <p:cNvGrpSpPr/>
        <p:nvPr/>
      </p:nvGrpSpPr>
      <p:grpSpPr>
        <a:xfrm>
          <a:off x="0" y="0"/>
          <a:ext cx="0" cy="0"/>
          <a:chOff x="0" y="0"/>
          <a:chExt cx="0" cy="0"/>
        </a:xfrm>
      </p:grpSpPr>
      <p:sp>
        <p:nvSpPr>
          <p:cNvPr id="848" name="Google Shape;848;p27"/>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49" name="Google Shape;849;p27"/>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50" name="Google Shape;850;p27"/>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51" name="Google Shape;851;p27"/>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52" name="Google Shape;852;p27"/>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Konsep OOP di JavaScript : Inheritance</a:t>
            </a:r>
            <a:endParaRPr b="1" i="0" sz="1200" u="none" cap="none" strike="noStrike">
              <a:solidFill>
                <a:schemeClr val="lt1"/>
              </a:solidFill>
              <a:latin typeface="Montserrat"/>
              <a:ea typeface="Montserrat"/>
              <a:cs typeface="Montserrat"/>
              <a:sym typeface="Montserrat"/>
            </a:endParaRPr>
          </a:p>
        </p:txBody>
      </p:sp>
      <p:sp>
        <p:nvSpPr>
          <p:cNvPr id="853" name="Google Shape;853;p27"/>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54" name="Google Shape;854;p27"/>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855" name="Google Shape;855;p27"/>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856" name="Google Shape;856;p27"/>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57" name="Google Shape;857;p27"/>
          <p:cNvSpPr txBox="1"/>
          <p:nvPr/>
        </p:nvSpPr>
        <p:spPr>
          <a:xfrm>
            <a:off x="-8360575" y="1189375"/>
            <a:ext cx="8183400" cy="3615000"/>
          </a:xfrm>
          <a:prstGeom prst="rect">
            <a:avLst/>
          </a:prstGeom>
          <a:solidFill>
            <a:srgbClr val="000000"/>
          </a:solidFill>
          <a:ln>
            <a:noFill/>
          </a:ln>
        </p:spPr>
        <p:txBody>
          <a:bodyPr anchorCtr="0" anchor="t" bIns="91425" lIns="91425" spcFirstLastPara="1" rIns="91425" wrap="square" tIns="91425">
            <a:noAutofit/>
          </a:bodyPr>
          <a:lstStyle/>
          <a:p>
            <a:pPr indent="0" lvl="0" marL="0" marR="0" rtl="0" algn="l">
              <a:lnSpc>
                <a:spcPct val="130434"/>
              </a:lnSpc>
              <a:spcBef>
                <a:spcPts val="0"/>
              </a:spcBef>
              <a:spcAft>
                <a:spcPts val="0"/>
              </a:spcAft>
              <a:buClr>
                <a:srgbClr val="000000"/>
              </a:buClr>
              <a:buSzPts val="900"/>
              <a:buFont typeface="Arial"/>
              <a:buNone/>
            </a:pPr>
            <a:r>
              <a:rPr b="1" i="1" lang="en" sz="900" u="none" cap="none" strike="noStrike">
                <a:solidFill>
                  <a:srgbClr val="5C6370"/>
                </a:solidFill>
                <a:highlight>
                  <a:srgbClr val="151515"/>
                </a:highlight>
                <a:latin typeface="Courier New"/>
                <a:ea typeface="Courier New"/>
                <a:cs typeface="Courier New"/>
                <a:sym typeface="Courier New"/>
              </a:rPr>
              <a:t>// Initiate from Human directly</a:t>
            </a:r>
            <a:endParaRPr b="1" i="1" sz="9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C678DD"/>
                </a:solidFill>
                <a:highlight>
                  <a:srgbClr val="151515"/>
                </a:highlight>
                <a:latin typeface="Courier New"/>
                <a:ea typeface="Courier New"/>
                <a:cs typeface="Courier New"/>
                <a:sym typeface="Courier New"/>
              </a:rPr>
              <a:t>let</a:t>
            </a:r>
            <a:r>
              <a:rPr b="1" i="0" lang="en" sz="900" u="none" cap="none" strike="noStrike">
                <a:solidFill>
                  <a:srgbClr val="999999"/>
                </a:solidFill>
                <a:highlight>
                  <a:srgbClr val="151515"/>
                </a:highlight>
                <a:latin typeface="Courier New"/>
                <a:ea typeface="Courier New"/>
                <a:cs typeface="Courier New"/>
                <a:sym typeface="Courier New"/>
              </a:rPr>
              <a:t> </a:t>
            </a:r>
            <a:r>
              <a:rPr b="1" i="0" lang="en" sz="900" u="none" cap="none" strike="noStrike">
                <a:solidFill>
                  <a:srgbClr val="ABB2BF"/>
                </a:solidFill>
                <a:highlight>
                  <a:srgbClr val="151515"/>
                </a:highlight>
                <a:latin typeface="Courier New"/>
                <a:ea typeface="Courier New"/>
                <a:cs typeface="Courier New"/>
                <a:sym typeface="Courier New"/>
              </a:rPr>
              <a:t>Obama</a:t>
            </a:r>
            <a:r>
              <a:rPr b="1" i="0" lang="en" sz="900" u="none" cap="none" strike="noStrike">
                <a:solidFill>
                  <a:srgbClr val="999999"/>
                </a:solidFill>
                <a:highlight>
                  <a:srgbClr val="151515"/>
                </a:highlight>
                <a:latin typeface="Courier New"/>
                <a:ea typeface="Courier New"/>
                <a:cs typeface="Courier New"/>
                <a:sym typeface="Courier New"/>
              </a:rPr>
              <a:t> </a:t>
            </a:r>
            <a:r>
              <a:rPr b="1" i="0" lang="en" sz="900" u="none" cap="none" strike="noStrike">
                <a:solidFill>
                  <a:srgbClr val="56B6C2"/>
                </a:solidFill>
                <a:highlight>
                  <a:srgbClr val="151515"/>
                </a:highlight>
                <a:latin typeface="Courier New"/>
                <a:ea typeface="Courier New"/>
                <a:cs typeface="Courier New"/>
                <a:sym typeface="Courier New"/>
              </a:rPr>
              <a:t>=</a:t>
            </a:r>
            <a:r>
              <a:rPr b="1" i="0" lang="en" sz="900" u="none" cap="none" strike="noStrike">
                <a:solidFill>
                  <a:srgbClr val="999999"/>
                </a:solidFill>
                <a:highlight>
                  <a:srgbClr val="151515"/>
                </a:highlight>
                <a:latin typeface="Courier New"/>
                <a:ea typeface="Courier New"/>
                <a:cs typeface="Courier New"/>
                <a:sym typeface="Courier New"/>
              </a:rPr>
              <a:t> </a:t>
            </a:r>
            <a:r>
              <a:rPr b="1" i="0" lang="en" sz="900" u="none" cap="none" strike="noStrike">
                <a:solidFill>
                  <a:srgbClr val="C678DD"/>
                </a:solidFill>
                <a:highlight>
                  <a:srgbClr val="151515"/>
                </a:highlight>
                <a:latin typeface="Courier New"/>
                <a:ea typeface="Courier New"/>
                <a:cs typeface="Courier New"/>
                <a:sym typeface="Courier New"/>
              </a:rPr>
              <a:t>new</a:t>
            </a:r>
            <a:r>
              <a:rPr b="1" i="0" lang="en" sz="900" u="none" cap="none" strike="noStrike">
                <a:solidFill>
                  <a:srgbClr val="999999"/>
                </a:solidFill>
                <a:highlight>
                  <a:srgbClr val="151515"/>
                </a:highlight>
                <a:latin typeface="Courier New"/>
                <a:ea typeface="Courier New"/>
                <a:cs typeface="Courier New"/>
                <a:sym typeface="Courier New"/>
              </a:rPr>
              <a:t> </a:t>
            </a:r>
            <a:r>
              <a:rPr b="1" i="0" lang="en" sz="900" u="none" cap="none" strike="noStrike">
                <a:solidFill>
                  <a:srgbClr val="E5C07B"/>
                </a:solidFill>
                <a:highlight>
                  <a:srgbClr val="151515"/>
                </a:highlight>
                <a:latin typeface="Courier New"/>
                <a:ea typeface="Courier New"/>
                <a:cs typeface="Courier New"/>
                <a:sym typeface="Courier New"/>
              </a:rPr>
              <a:t>Human</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98C379"/>
                </a:solidFill>
                <a:highlight>
                  <a:srgbClr val="151515"/>
                </a:highlight>
                <a:latin typeface="Courier New"/>
                <a:ea typeface="Courier New"/>
                <a:cs typeface="Courier New"/>
                <a:sym typeface="Courier New"/>
              </a:rPr>
              <a:t>"Barrack Obama"</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999999"/>
                </a:solidFill>
                <a:highlight>
                  <a:srgbClr val="151515"/>
                </a:highlight>
                <a:latin typeface="Courier New"/>
                <a:ea typeface="Courier New"/>
                <a:cs typeface="Courier New"/>
                <a:sym typeface="Courier New"/>
              </a:rPr>
              <a:t> </a:t>
            </a:r>
            <a:r>
              <a:rPr b="1" i="0" lang="en" sz="900" u="none" cap="none" strike="noStrike">
                <a:solidFill>
                  <a:srgbClr val="98C379"/>
                </a:solidFill>
                <a:highlight>
                  <a:srgbClr val="151515"/>
                </a:highlight>
                <a:latin typeface="Courier New"/>
                <a:ea typeface="Courier New"/>
                <a:cs typeface="Courier New"/>
                <a:sym typeface="Courier New"/>
              </a:rPr>
              <a:t>"Washington DC"</a:t>
            </a:r>
            <a:r>
              <a:rPr b="1" i="0" lang="en" sz="900" u="none" cap="none" strike="noStrike">
                <a:solidFill>
                  <a:srgbClr val="ABB2BF"/>
                </a:solidFill>
                <a:highlight>
                  <a:srgbClr val="151515"/>
                </a:highlight>
                <a:latin typeface="Courier New"/>
                <a:ea typeface="Courier New"/>
                <a:cs typeface="Courier New"/>
                <a:sym typeface="Courier New"/>
              </a:rPr>
              <a:t>);</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E06C75"/>
                </a:solidFill>
                <a:highlight>
                  <a:srgbClr val="151515"/>
                </a:highlight>
                <a:latin typeface="Courier New"/>
                <a:ea typeface="Courier New"/>
                <a:cs typeface="Courier New"/>
                <a:sym typeface="Courier New"/>
              </a:rPr>
              <a:t>Obama</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61AFEF"/>
                </a:solidFill>
                <a:highlight>
                  <a:srgbClr val="151515"/>
                </a:highlight>
                <a:latin typeface="Courier New"/>
                <a:ea typeface="Courier New"/>
                <a:cs typeface="Courier New"/>
                <a:sym typeface="Courier New"/>
              </a:rPr>
              <a:t>introduce</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999999"/>
                </a:solidFill>
                <a:highlight>
                  <a:srgbClr val="151515"/>
                </a:highlight>
                <a:latin typeface="Courier New"/>
                <a:ea typeface="Courier New"/>
                <a:cs typeface="Courier New"/>
                <a:sym typeface="Courier New"/>
              </a:rPr>
              <a:t> </a:t>
            </a:r>
            <a:r>
              <a:rPr b="1" i="1" lang="en" sz="900" u="none" cap="none" strike="noStrike">
                <a:solidFill>
                  <a:srgbClr val="5C6370"/>
                </a:solidFill>
                <a:highlight>
                  <a:srgbClr val="151515"/>
                </a:highlight>
                <a:latin typeface="Courier New"/>
                <a:ea typeface="Courier New"/>
                <a:cs typeface="Courier New"/>
                <a:sym typeface="Courier New"/>
              </a:rPr>
              <a:t>// Hi, my name is Barack Obama</a:t>
            </a:r>
            <a:endParaRPr b="1" i="1" sz="9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t/>
            </a:r>
            <a:endParaRPr b="1" i="0" sz="900" u="none" cap="none" strike="noStrike">
              <a:solidFill>
                <a:srgbClr val="999999"/>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C678DD"/>
                </a:solidFill>
                <a:highlight>
                  <a:srgbClr val="151515"/>
                </a:highlight>
                <a:latin typeface="Courier New"/>
                <a:ea typeface="Courier New"/>
                <a:cs typeface="Courier New"/>
                <a:sym typeface="Courier New"/>
              </a:rPr>
              <a:t>let</a:t>
            </a:r>
            <a:r>
              <a:rPr b="1" i="0" lang="en" sz="900" u="none" cap="none" strike="noStrike">
                <a:solidFill>
                  <a:srgbClr val="999999"/>
                </a:solidFill>
                <a:highlight>
                  <a:srgbClr val="151515"/>
                </a:highlight>
                <a:latin typeface="Courier New"/>
                <a:ea typeface="Courier New"/>
                <a:cs typeface="Courier New"/>
                <a:sym typeface="Courier New"/>
              </a:rPr>
              <a:t> </a:t>
            </a:r>
            <a:r>
              <a:rPr b="1" i="0" lang="en" sz="900" u="none" cap="none" strike="noStrike">
                <a:solidFill>
                  <a:srgbClr val="ABB2BF"/>
                </a:solidFill>
                <a:highlight>
                  <a:srgbClr val="151515"/>
                </a:highlight>
                <a:latin typeface="Courier New"/>
                <a:ea typeface="Courier New"/>
                <a:cs typeface="Courier New"/>
                <a:sym typeface="Courier New"/>
              </a:rPr>
              <a:t>Isyana</a:t>
            </a:r>
            <a:r>
              <a:rPr b="1" i="0" lang="en" sz="900" u="none" cap="none" strike="noStrike">
                <a:solidFill>
                  <a:srgbClr val="999999"/>
                </a:solidFill>
                <a:highlight>
                  <a:srgbClr val="151515"/>
                </a:highlight>
                <a:latin typeface="Courier New"/>
                <a:ea typeface="Courier New"/>
                <a:cs typeface="Courier New"/>
                <a:sym typeface="Courier New"/>
              </a:rPr>
              <a:t> </a:t>
            </a:r>
            <a:r>
              <a:rPr b="1" i="0" lang="en" sz="900" u="none" cap="none" strike="noStrike">
                <a:solidFill>
                  <a:srgbClr val="56B6C2"/>
                </a:solidFill>
                <a:highlight>
                  <a:srgbClr val="151515"/>
                </a:highlight>
                <a:latin typeface="Courier New"/>
                <a:ea typeface="Courier New"/>
                <a:cs typeface="Courier New"/>
                <a:sym typeface="Courier New"/>
              </a:rPr>
              <a:t>=</a:t>
            </a:r>
            <a:r>
              <a:rPr b="1" i="0" lang="en" sz="900" u="none" cap="none" strike="noStrike">
                <a:solidFill>
                  <a:srgbClr val="999999"/>
                </a:solidFill>
                <a:highlight>
                  <a:srgbClr val="151515"/>
                </a:highlight>
                <a:latin typeface="Courier New"/>
                <a:ea typeface="Courier New"/>
                <a:cs typeface="Courier New"/>
                <a:sym typeface="Courier New"/>
              </a:rPr>
              <a:t> </a:t>
            </a:r>
            <a:r>
              <a:rPr b="1" i="0" lang="en" sz="900" u="none" cap="none" strike="noStrike">
                <a:solidFill>
                  <a:srgbClr val="C678DD"/>
                </a:solidFill>
                <a:highlight>
                  <a:srgbClr val="151515"/>
                </a:highlight>
                <a:latin typeface="Courier New"/>
                <a:ea typeface="Courier New"/>
                <a:cs typeface="Courier New"/>
                <a:sym typeface="Courier New"/>
              </a:rPr>
              <a:t>new</a:t>
            </a:r>
            <a:r>
              <a:rPr b="1" i="0" lang="en" sz="900" u="none" cap="none" strike="noStrike">
                <a:solidFill>
                  <a:srgbClr val="999999"/>
                </a:solidFill>
                <a:highlight>
                  <a:srgbClr val="151515"/>
                </a:highlight>
                <a:latin typeface="Courier New"/>
                <a:ea typeface="Courier New"/>
                <a:cs typeface="Courier New"/>
                <a:sym typeface="Courier New"/>
              </a:rPr>
              <a:t> </a:t>
            </a:r>
            <a:r>
              <a:rPr b="1" i="0" lang="en" sz="900" u="none" cap="none" strike="noStrike">
                <a:solidFill>
                  <a:srgbClr val="E5C07B"/>
                </a:solidFill>
                <a:highlight>
                  <a:srgbClr val="151515"/>
                </a:highlight>
                <a:latin typeface="Courier New"/>
                <a:ea typeface="Courier New"/>
                <a:cs typeface="Courier New"/>
                <a:sym typeface="Courier New"/>
              </a:rPr>
              <a:t>Programmer</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98C379"/>
                </a:solidFill>
                <a:highlight>
                  <a:srgbClr val="151515"/>
                </a:highlight>
                <a:latin typeface="Courier New"/>
                <a:ea typeface="Courier New"/>
                <a:cs typeface="Courier New"/>
                <a:sym typeface="Courier New"/>
              </a:rPr>
              <a:t>"Isyana"</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999999"/>
                </a:solidFill>
                <a:highlight>
                  <a:srgbClr val="151515"/>
                </a:highlight>
                <a:latin typeface="Courier New"/>
                <a:ea typeface="Courier New"/>
                <a:cs typeface="Courier New"/>
                <a:sym typeface="Courier New"/>
              </a:rPr>
              <a:t> </a:t>
            </a:r>
            <a:r>
              <a:rPr b="1" i="0" lang="en" sz="900" u="none" cap="none" strike="noStrike">
                <a:solidFill>
                  <a:srgbClr val="98C379"/>
                </a:solidFill>
                <a:highlight>
                  <a:srgbClr val="151515"/>
                </a:highlight>
                <a:latin typeface="Courier New"/>
                <a:ea typeface="Courier New"/>
                <a:cs typeface="Courier New"/>
                <a:sym typeface="Courier New"/>
              </a:rPr>
              <a:t>"Jakarta"</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999999"/>
                </a:solidFill>
                <a:highlight>
                  <a:srgbClr val="151515"/>
                </a:highlight>
                <a:latin typeface="Courier New"/>
                <a:ea typeface="Courier New"/>
                <a:cs typeface="Courier New"/>
                <a:sym typeface="Courier New"/>
              </a:rPr>
              <a:t> </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98C379"/>
                </a:solidFill>
                <a:highlight>
                  <a:srgbClr val="151515"/>
                </a:highlight>
                <a:latin typeface="Courier New"/>
                <a:ea typeface="Courier New"/>
                <a:cs typeface="Courier New"/>
                <a:sym typeface="Courier New"/>
              </a:rPr>
              <a:t>"Javascript"</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999999"/>
                </a:solidFill>
                <a:highlight>
                  <a:srgbClr val="151515"/>
                </a:highlight>
                <a:latin typeface="Courier New"/>
                <a:ea typeface="Courier New"/>
                <a:cs typeface="Courier New"/>
                <a:sym typeface="Courier New"/>
              </a:rPr>
              <a:t> </a:t>
            </a:r>
            <a:r>
              <a:rPr b="1" i="0" lang="en" sz="900" u="none" cap="none" strike="noStrike">
                <a:solidFill>
                  <a:srgbClr val="98C379"/>
                </a:solidFill>
                <a:highlight>
                  <a:srgbClr val="151515"/>
                </a:highlight>
                <a:latin typeface="Courier New"/>
                <a:ea typeface="Courier New"/>
                <a:cs typeface="Courier New"/>
                <a:sym typeface="Courier New"/>
              </a:rPr>
              <a:t>"Kotlin"</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999999"/>
                </a:solidFill>
                <a:highlight>
                  <a:srgbClr val="151515"/>
                </a:highlight>
                <a:latin typeface="Courier New"/>
                <a:ea typeface="Courier New"/>
                <a:cs typeface="Courier New"/>
                <a:sym typeface="Courier New"/>
              </a:rPr>
              <a:t> </a:t>
            </a:r>
            <a:r>
              <a:rPr b="1" i="0" lang="en" sz="900" u="none" cap="none" strike="noStrike">
                <a:solidFill>
                  <a:srgbClr val="98C379"/>
                </a:solidFill>
                <a:highlight>
                  <a:srgbClr val="151515"/>
                </a:highlight>
                <a:latin typeface="Courier New"/>
                <a:ea typeface="Courier New"/>
                <a:cs typeface="Courier New"/>
                <a:sym typeface="Courier New"/>
              </a:rPr>
              <a:t>"Python"</a:t>
            </a:r>
            <a:r>
              <a:rPr b="1" i="0" lang="en" sz="900" u="none" cap="none" strike="noStrike">
                <a:solidFill>
                  <a:srgbClr val="ABB2BF"/>
                </a:solidFill>
                <a:highlight>
                  <a:srgbClr val="151515"/>
                </a:highlight>
                <a:latin typeface="Courier New"/>
                <a:ea typeface="Courier New"/>
                <a:cs typeface="Courier New"/>
                <a:sym typeface="Courier New"/>
              </a:rPr>
              <a:t>]);</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E06C75"/>
                </a:solidFill>
                <a:highlight>
                  <a:srgbClr val="151515"/>
                </a:highlight>
                <a:latin typeface="Courier New"/>
                <a:ea typeface="Courier New"/>
                <a:cs typeface="Courier New"/>
                <a:sym typeface="Courier New"/>
              </a:rPr>
              <a:t>Isyana</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61AFEF"/>
                </a:solidFill>
                <a:highlight>
                  <a:srgbClr val="151515"/>
                </a:highlight>
                <a:latin typeface="Courier New"/>
                <a:ea typeface="Courier New"/>
                <a:cs typeface="Courier New"/>
                <a:sym typeface="Courier New"/>
              </a:rPr>
              <a:t>introduce</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999999"/>
                </a:solidFill>
                <a:highlight>
                  <a:srgbClr val="151515"/>
                </a:highlight>
                <a:latin typeface="Courier New"/>
                <a:ea typeface="Courier New"/>
                <a:cs typeface="Courier New"/>
                <a:sym typeface="Courier New"/>
              </a:rPr>
              <a:t> </a:t>
            </a:r>
            <a:r>
              <a:rPr b="1" i="1" lang="en" sz="900" u="none" cap="none" strike="noStrike">
                <a:solidFill>
                  <a:srgbClr val="5C6370"/>
                </a:solidFill>
                <a:highlight>
                  <a:srgbClr val="151515"/>
                </a:highlight>
                <a:latin typeface="Courier New"/>
                <a:ea typeface="Courier New"/>
                <a:cs typeface="Courier New"/>
                <a:sym typeface="Courier New"/>
              </a:rPr>
              <a:t>// Hi, my name is Isyana; I can write ["Javascript", "Kotlin", "Python"]</a:t>
            </a:r>
            <a:endParaRPr b="1" i="1" sz="9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E06C75"/>
                </a:solidFill>
                <a:highlight>
                  <a:srgbClr val="151515"/>
                </a:highlight>
                <a:latin typeface="Courier New"/>
                <a:ea typeface="Courier New"/>
                <a:cs typeface="Courier New"/>
                <a:sym typeface="Courier New"/>
              </a:rPr>
              <a:t>Isyana</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61AFEF"/>
                </a:solidFill>
                <a:highlight>
                  <a:srgbClr val="151515"/>
                </a:highlight>
                <a:latin typeface="Courier New"/>
                <a:ea typeface="Courier New"/>
                <a:cs typeface="Courier New"/>
                <a:sym typeface="Courier New"/>
              </a:rPr>
              <a:t>code</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999999"/>
                </a:solidFill>
                <a:highlight>
                  <a:srgbClr val="151515"/>
                </a:highlight>
                <a:latin typeface="Courier New"/>
                <a:ea typeface="Courier New"/>
                <a:cs typeface="Courier New"/>
                <a:sym typeface="Courier New"/>
              </a:rPr>
              <a:t> </a:t>
            </a:r>
            <a:r>
              <a:rPr b="1" i="1" lang="en" sz="900" u="none" cap="none" strike="noStrike">
                <a:solidFill>
                  <a:srgbClr val="5C6370"/>
                </a:solidFill>
                <a:highlight>
                  <a:srgbClr val="151515"/>
                </a:highlight>
                <a:latin typeface="Courier New"/>
                <a:ea typeface="Courier New"/>
                <a:cs typeface="Courier New"/>
                <a:sym typeface="Courier New"/>
              </a:rPr>
              <a:t>// Code some Javascript/Ruby/...</a:t>
            </a:r>
            <a:endParaRPr b="1" i="1" sz="9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E06C75"/>
                </a:solidFill>
                <a:highlight>
                  <a:srgbClr val="151515"/>
                </a:highlight>
                <a:latin typeface="Courier New"/>
                <a:ea typeface="Courier New"/>
                <a:cs typeface="Courier New"/>
                <a:sym typeface="Courier New"/>
              </a:rPr>
              <a:t>Isyana</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61AFEF"/>
                </a:solidFill>
                <a:highlight>
                  <a:srgbClr val="151515"/>
                </a:highlight>
                <a:latin typeface="Courier New"/>
                <a:ea typeface="Courier New"/>
                <a:cs typeface="Courier New"/>
                <a:sym typeface="Courier New"/>
              </a:rPr>
              <a:t>work</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999999"/>
                </a:solidFill>
                <a:highlight>
                  <a:srgbClr val="151515"/>
                </a:highlight>
                <a:latin typeface="Courier New"/>
                <a:ea typeface="Courier New"/>
                <a:cs typeface="Courier New"/>
                <a:sym typeface="Courier New"/>
              </a:rPr>
              <a:t> </a:t>
            </a:r>
            <a:r>
              <a:rPr b="1" i="1" lang="en" sz="900" u="none" cap="none" strike="noStrike">
                <a:solidFill>
                  <a:srgbClr val="5C6370"/>
                </a:solidFill>
                <a:highlight>
                  <a:srgbClr val="151515"/>
                </a:highlight>
                <a:latin typeface="Courier New"/>
                <a:ea typeface="Courier New"/>
                <a:cs typeface="Courier New"/>
                <a:sym typeface="Courier New"/>
              </a:rPr>
              <a:t>// Call super class method that isn't overrided or overloaded</a:t>
            </a:r>
            <a:endParaRPr b="1" i="1" sz="9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t/>
            </a:r>
            <a:endParaRPr b="1" i="0" sz="900" u="none" cap="none" strike="noStrike">
              <a:solidFill>
                <a:srgbClr val="999999"/>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C678DD"/>
                </a:solidFill>
                <a:highlight>
                  <a:srgbClr val="151515"/>
                </a:highlight>
                <a:latin typeface="Courier New"/>
                <a:ea typeface="Courier New"/>
                <a:cs typeface="Courier New"/>
                <a:sym typeface="Courier New"/>
              </a:rPr>
              <a:t>try</a:t>
            </a:r>
            <a:r>
              <a:rPr b="1" i="0" lang="en" sz="900" u="none" cap="none" strike="noStrike">
                <a:solidFill>
                  <a:srgbClr val="999999"/>
                </a:solidFill>
                <a:highlight>
                  <a:srgbClr val="151515"/>
                </a:highlight>
                <a:latin typeface="Courier New"/>
                <a:ea typeface="Courier New"/>
                <a:cs typeface="Courier New"/>
                <a:sym typeface="Courier New"/>
              </a:rPr>
              <a:t> </a:t>
            </a:r>
            <a:r>
              <a:rPr b="1" i="0" lang="en" sz="900" u="none" cap="none" strike="noStrike">
                <a:solidFill>
                  <a:srgbClr val="ABB2BF"/>
                </a:solidFill>
                <a:highlight>
                  <a:srgbClr val="151515"/>
                </a:highlight>
                <a:latin typeface="Courier New"/>
                <a:ea typeface="Courier New"/>
                <a:cs typeface="Courier New"/>
                <a:sym typeface="Courier New"/>
              </a:rPr>
              <a:t>{</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999999"/>
                </a:solidFill>
                <a:highlight>
                  <a:srgbClr val="151515"/>
                </a:highlight>
                <a:latin typeface="Courier New"/>
                <a:ea typeface="Courier New"/>
                <a:cs typeface="Courier New"/>
                <a:sym typeface="Courier New"/>
              </a:rPr>
              <a:t> </a:t>
            </a:r>
            <a:r>
              <a:rPr b="1" i="1" lang="en" sz="900" u="none" cap="none" strike="noStrike">
                <a:solidFill>
                  <a:srgbClr val="5C6370"/>
                </a:solidFill>
                <a:highlight>
                  <a:srgbClr val="151515"/>
                </a:highlight>
                <a:latin typeface="Courier New"/>
                <a:ea typeface="Courier New"/>
                <a:cs typeface="Courier New"/>
                <a:sym typeface="Courier New"/>
              </a:rPr>
              <a:t>// Obama can't code since Obama is an direct instance of Human, which don't have code method</a:t>
            </a:r>
            <a:endParaRPr b="1" i="1" sz="9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999999"/>
                </a:solidFill>
                <a:highlight>
                  <a:srgbClr val="151515"/>
                </a:highlight>
                <a:latin typeface="Courier New"/>
                <a:ea typeface="Courier New"/>
                <a:cs typeface="Courier New"/>
                <a:sym typeface="Courier New"/>
              </a:rPr>
              <a:t> </a:t>
            </a:r>
            <a:r>
              <a:rPr b="1" i="0" lang="en" sz="900" u="none" cap="none" strike="noStrike">
                <a:solidFill>
                  <a:srgbClr val="E06C75"/>
                </a:solidFill>
                <a:highlight>
                  <a:srgbClr val="151515"/>
                </a:highlight>
                <a:latin typeface="Courier New"/>
                <a:ea typeface="Courier New"/>
                <a:cs typeface="Courier New"/>
                <a:sym typeface="Courier New"/>
              </a:rPr>
              <a:t>Obama</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61AFEF"/>
                </a:solidFill>
                <a:highlight>
                  <a:srgbClr val="151515"/>
                </a:highlight>
                <a:latin typeface="Courier New"/>
                <a:ea typeface="Courier New"/>
                <a:cs typeface="Courier New"/>
                <a:sym typeface="Courier New"/>
              </a:rPr>
              <a:t>code</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999999"/>
                </a:solidFill>
                <a:highlight>
                  <a:srgbClr val="151515"/>
                </a:highlight>
                <a:latin typeface="Courier New"/>
                <a:ea typeface="Courier New"/>
                <a:cs typeface="Courier New"/>
                <a:sym typeface="Courier New"/>
              </a:rPr>
              <a:t> </a:t>
            </a:r>
            <a:r>
              <a:rPr b="1" i="1" lang="en" sz="900" u="none" cap="none" strike="noStrike">
                <a:solidFill>
                  <a:srgbClr val="5C6370"/>
                </a:solidFill>
                <a:highlight>
                  <a:srgbClr val="151515"/>
                </a:highlight>
                <a:latin typeface="Courier New"/>
                <a:ea typeface="Courier New"/>
                <a:cs typeface="Courier New"/>
                <a:sym typeface="Courier New"/>
              </a:rPr>
              <a:t>// Error: Undefined method "code"</a:t>
            </a:r>
            <a:endParaRPr b="1" i="1" sz="9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C678DD"/>
                </a:solidFill>
                <a:highlight>
                  <a:srgbClr val="151515"/>
                </a:highlight>
                <a:latin typeface="Courier New"/>
                <a:ea typeface="Courier New"/>
                <a:cs typeface="Courier New"/>
                <a:sym typeface="Courier New"/>
              </a:rPr>
              <a:t>catch</a:t>
            </a:r>
            <a:r>
              <a:rPr b="1" i="0" lang="en" sz="900" u="none" cap="none" strike="noStrike">
                <a:solidFill>
                  <a:srgbClr val="ABB2BF"/>
                </a:solidFill>
                <a:highlight>
                  <a:srgbClr val="151515"/>
                </a:highlight>
                <a:latin typeface="Courier New"/>
                <a:ea typeface="Courier New"/>
                <a:cs typeface="Courier New"/>
                <a:sym typeface="Courier New"/>
              </a:rPr>
              <a:t>(err)</a:t>
            </a:r>
            <a:r>
              <a:rPr b="1" i="0" lang="en" sz="900" u="none" cap="none" strike="noStrike">
                <a:solidFill>
                  <a:srgbClr val="999999"/>
                </a:solidFill>
                <a:highlight>
                  <a:srgbClr val="151515"/>
                </a:highlight>
                <a:latin typeface="Courier New"/>
                <a:ea typeface="Courier New"/>
                <a:cs typeface="Courier New"/>
                <a:sym typeface="Courier New"/>
              </a:rPr>
              <a:t> </a:t>
            </a:r>
            <a:r>
              <a:rPr b="1" i="0" lang="en" sz="900" u="none" cap="none" strike="noStrike">
                <a:solidFill>
                  <a:srgbClr val="ABB2BF"/>
                </a:solidFill>
                <a:highlight>
                  <a:srgbClr val="151515"/>
                </a:highlight>
                <a:latin typeface="Courier New"/>
                <a:ea typeface="Courier New"/>
                <a:cs typeface="Courier New"/>
                <a:sym typeface="Courier New"/>
              </a:rPr>
              <a:t>{</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999999"/>
                </a:solidFill>
                <a:highlight>
                  <a:srgbClr val="151515"/>
                </a:highlight>
                <a:latin typeface="Courier New"/>
                <a:ea typeface="Courier New"/>
                <a:cs typeface="Courier New"/>
                <a:sym typeface="Courier New"/>
              </a:rPr>
              <a:t> </a:t>
            </a:r>
            <a:r>
              <a:rPr b="1" i="0" lang="en" sz="900" u="none" cap="none" strike="noStrike">
                <a:solidFill>
                  <a:srgbClr val="E5C07B"/>
                </a:solidFill>
                <a:highlight>
                  <a:srgbClr val="151515"/>
                </a:highlight>
                <a:latin typeface="Courier New"/>
                <a:ea typeface="Courier New"/>
                <a:cs typeface="Courier New"/>
                <a:sym typeface="Courier New"/>
              </a:rPr>
              <a:t>console</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56B6C2"/>
                </a:solidFill>
                <a:highlight>
                  <a:srgbClr val="151515"/>
                </a:highlight>
                <a:latin typeface="Courier New"/>
                <a:ea typeface="Courier New"/>
                <a:cs typeface="Courier New"/>
                <a:sym typeface="Courier New"/>
              </a:rPr>
              <a:t>log</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E06C75"/>
                </a:solidFill>
                <a:highlight>
                  <a:srgbClr val="151515"/>
                </a:highlight>
                <a:latin typeface="Courier New"/>
                <a:ea typeface="Courier New"/>
                <a:cs typeface="Courier New"/>
                <a:sym typeface="Courier New"/>
              </a:rPr>
              <a:t>err</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E06C75"/>
                </a:solidFill>
                <a:highlight>
                  <a:srgbClr val="151515"/>
                </a:highlight>
                <a:latin typeface="Courier New"/>
                <a:ea typeface="Courier New"/>
                <a:cs typeface="Courier New"/>
                <a:sym typeface="Courier New"/>
              </a:rPr>
              <a:t>message</a:t>
            </a:r>
            <a:r>
              <a:rPr b="1" i="0" lang="en" sz="900" u="none" cap="none" strike="noStrike">
                <a:solidFill>
                  <a:srgbClr val="ABB2BF"/>
                </a:solidFill>
                <a:highlight>
                  <a:srgbClr val="151515"/>
                </a:highlight>
                <a:latin typeface="Courier New"/>
                <a:ea typeface="Courier New"/>
                <a:cs typeface="Courier New"/>
                <a:sym typeface="Courier New"/>
              </a:rPr>
              <a:t>)</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t/>
            </a:r>
            <a:endParaRPr b="1" i="0" sz="900" u="none" cap="none" strike="noStrike">
              <a:solidFill>
                <a:srgbClr val="999999"/>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E5C07B"/>
                </a:solidFill>
                <a:highlight>
                  <a:srgbClr val="151515"/>
                </a:highlight>
                <a:latin typeface="Courier New"/>
                <a:ea typeface="Courier New"/>
                <a:cs typeface="Courier New"/>
                <a:sym typeface="Courier New"/>
              </a:rPr>
              <a:t>console</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56B6C2"/>
                </a:solidFill>
                <a:highlight>
                  <a:srgbClr val="151515"/>
                </a:highlight>
                <a:latin typeface="Courier New"/>
                <a:ea typeface="Courier New"/>
                <a:cs typeface="Courier New"/>
                <a:sym typeface="Courier New"/>
              </a:rPr>
              <a:t>log</a:t>
            </a:r>
            <a:r>
              <a:rPr b="1" i="0" lang="en" sz="900" u="none" cap="none" strike="noStrike">
                <a:solidFill>
                  <a:srgbClr val="ABB2BF"/>
                </a:solidFill>
                <a:highlight>
                  <a:srgbClr val="151515"/>
                </a:highlight>
                <a:latin typeface="Courier New"/>
                <a:ea typeface="Courier New"/>
                <a:cs typeface="Courier New"/>
                <a:sym typeface="Courier New"/>
              </a:rPr>
              <a:t>(Isyana</a:t>
            </a:r>
            <a:r>
              <a:rPr b="1" i="0" lang="en" sz="900" u="none" cap="none" strike="noStrike">
                <a:solidFill>
                  <a:srgbClr val="999999"/>
                </a:solidFill>
                <a:highlight>
                  <a:srgbClr val="151515"/>
                </a:highlight>
                <a:latin typeface="Courier New"/>
                <a:ea typeface="Courier New"/>
                <a:cs typeface="Courier New"/>
                <a:sym typeface="Courier New"/>
              </a:rPr>
              <a:t> </a:t>
            </a:r>
            <a:r>
              <a:rPr b="1" i="0" lang="en" sz="900" u="none" cap="none" strike="noStrike">
                <a:solidFill>
                  <a:srgbClr val="C678DD"/>
                </a:solidFill>
                <a:highlight>
                  <a:srgbClr val="151515"/>
                </a:highlight>
                <a:latin typeface="Courier New"/>
                <a:ea typeface="Courier New"/>
                <a:cs typeface="Courier New"/>
                <a:sym typeface="Courier New"/>
              </a:rPr>
              <a:t>instanceof</a:t>
            </a:r>
            <a:r>
              <a:rPr b="1" i="0" lang="en" sz="900" u="none" cap="none" strike="noStrike">
                <a:solidFill>
                  <a:srgbClr val="999999"/>
                </a:solidFill>
                <a:highlight>
                  <a:srgbClr val="151515"/>
                </a:highlight>
                <a:latin typeface="Courier New"/>
                <a:ea typeface="Courier New"/>
                <a:cs typeface="Courier New"/>
                <a:sym typeface="Courier New"/>
              </a:rPr>
              <a:t> </a:t>
            </a:r>
            <a:r>
              <a:rPr b="1" i="0" lang="en" sz="900" u="none" cap="none" strike="noStrike">
                <a:solidFill>
                  <a:srgbClr val="E5C07B"/>
                </a:solidFill>
                <a:highlight>
                  <a:srgbClr val="151515"/>
                </a:highlight>
                <a:latin typeface="Courier New"/>
                <a:ea typeface="Courier New"/>
                <a:cs typeface="Courier New"/>
                <a:sym typeface="Courier New"/>
              </a:rPr>
              <a:t>Human</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999999"/>
                </a:solidFill>
                <a:highlight>
                  <a:srgbClr val="151515"/>
                </a:highlight>
                <a:latin typeface="Courier New"/>
                <a:ea typeface="Courier New"/>
                <a:cs typeface="Courier New"/>
                <a:sym typeface="Courier New"/>
              </a:rPr>
              <a:t> </a:t>
            </a:r>
            <a:r>
              <a:rPr b="1" i="1" lang="en" sz="900" u="none" cap="none" strike="noStrike">
                <a:solidFill>
                  <a:srgbClr val="5C6370"/>
                </a:solidFill>
                <a:highlight>
                  <a:srgbClr val="151515"/>
                </a:highlight>
                <a:latin typeface="Courier New"/>
                <a:ea typeface="Courier New"/>
                <a:cs typeface="Courier New"/>
                <a:sym typeface="Courier New"/>
              </a:rPr>
              <a:t>// true</a:t>
            </a:r>
            <a:endParaRPr b="1" i="1" sz="9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E5C07B"/>
                </a:solidFill>
                <a:highlight>
                  <a:srgbClr val="151515"/>
                </a:highlight>
                <a:latin typeface="Courier New"/>
                <a:ea typeface="Courier New"/>
                <a:cs typeface="Courier New"/>
                <a:sym typeface="Courier New"/>
              </a:rPr>
              <a:t>console</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56B6C2"/>
                </a:solidFill>
                <a:highlight>
                  <a:srgbClr val="151515"/>
                </a:highlight>
                <a:latin typeface="Courier New"/>
                <a:ea typeface="Courier New"/>
                <a:cs typeface="Courier New"/>
                <a:sym typeface="Courier New"/>
              </a:rPr>
              <a:t>log</a:t>
            </a:r>
            <a:r>
              <a:rPr b="1" i="0" lang="en" sz="900" u="none" cap="none" strike="noStrike">
                <a:solidFill>
                  <a:srgbClr val="ABB2BF"/>
                </a:solidFill>
                <a:highlight>
                  <a:srgbClr val="151515"/>
                </a:highlight>
                <a:latin typeface="Courier New"/>
                <a:ea typeface="Courier New"/>
                <a:cs typeface="Courier New"/>
                <a:sym typeface="Courier New"/>
              </a:rPr>
              <a:t>(Isyana</a:t>
            </a:r>
            <a:r>
              <a:rPr b="1" i="0" lang="en" sz="900" u="none" cap="none" strike="noStrike">
                <a:solidFill>
                  <a:srgbClr val="999999"/>
                </a:solidFill>
                <a:highlight>
                  <a:srgbClr val="151515"/>
                </a:highlight>
                <a:latin typeface="Courier New"/>
                <a:ea typeface="Courier New"/>
                <a:cs typeface="Courier New"/>
                <a:sym typeface="Courier New"/>
              </a:rPr>
              <a:t> </a:t>
            </a:r>
            <a:r>
              <a:rPr b="1" i="0" lang="en" sz="900" u="none" cap="none" strike="noStrike">
                <a:solidFill>
                  <a:srgbClr val="C678DD"/>
                </a:solidFill>
                <a:highlight>
                  <a:srgbClr val="151515"/>
                </a:highlight>
                <a:latin typeface="Courier New"/>
                <a:ea typeface="Courier New"/>
                <a:cs typeface="Courier New"/>
                <a:sym typeface="Courier New"/>
              </a:rPr>
              <a:t>instanceof</a:t>
            </a:r>
            <a:r>
              <a:rPr b="1" i="0" lang="en" sz="900" u="none" cap="none" strike="noStrike">
                <a:solidFill>
                  <a:srgbClr val="999999"/>
                </a:solidFill>
                <a:highlight>
                  <a:srgbClr val="151515"/>
                </a:highlight>
                <a:latin typeface="Courier New"/>
                <a:ea typeface="Courier New"/>
                <a:cs typeface="Courier New"/>
                <a:sym typeface="Courier New"/>
              </a:rPr>
              <a:t> </a:t>
            </a:r>
            <a:r>
              <a:rPr b="1" i="0" lang="en" sz="900" u="none" cap="none" strike="noStrike">
                <a:solidFill>
                  <a:srgbClr val="E5C07B"/>
                </a:solidFill>
                <a:highlight>
                  <a:srgbClr val="151515"/>
                </a:highlight>
                <a:latin typeface="Courier New"/>
                <a:ea typeface="Courier New"/>
                <a:cs typeface="Courier New"/>
                <a:sym typeface="Courier New"/>
              </a:rPr>
              <a:t>Programmer</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999999"/>
                </a:solidFill>
                <a:highlight>
                  <a:srgbClr val="151515"/>
                </a:highlight>
                <a:latin typeface="Courier New"/>
                <a:ea typeface="Courier New"/>
                <a:cs typeface="Courier New"/>
                <a:sym typeface="Courier New"/>
              </a:rPr>
              <a:t> </a:t>
            </a:r>
            <a:r>
              <a:rPr b="1" i="1" lang="en" sz="900" u="none" cap="none" strike="noStrike">
                <a:solidFill>
                  <a:srgbClr val="5C6370"/>
                </a:solidFill>
                <a:highlight>
                  <a:srgbClr val="151515"/>
                </a:highlight>
                <a:latin typeface="Courier New"/>
                <a:ea typeface="Courier New"/>
                <a:cs typeface="Courier New"/>
                <a:sym typeface="Courier New"/>
              </a:rPr>
              <a:t>// true</a:t>
            </a:r>
            <a:endParaRPr b="1" i="1" sz="900" u="none" cap="none" strike="noStrike">
              <a:solidFill>
                <a:srgbClr val="5C6370"/>
              </a:solidFill>
              <a:highlight>
                <a:srgbClr val="151515"/>
              </a:highlight>
              <a:latin typeface="Courier New"/>
              <a:ea typeface="Courier New"/>
              <a:cs typeface="Courier New"/>
              <a:sym typeface="Courier New"/>
            </a:endParaRPr>
          </a:p>
        </p:txBody>
      </p:sp>
      <p:sp>
        <p:nvSpPr>
          <p:cNvPr id="858" name="Google Shape;858;p27"/>
          <p:cNvSpPr txBox="1"/>
          <p:nvPr/>
        </p:nvSpPr>
        <p:spPr>
          <a:xfrm>
            <a:off x="737100" y="914400"/>
            <a:ext cx="7669800" cy="60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en" sz="1000" u="none" cap="none" strike="noStrike">
                <a:solidFill>
                  <a:schemeClr val="dk1"/>
                </a:solidFill>
                <a:latin typeface="Montserrat"/>
                <a:ea typeface="Montserrat"/>
                <a:cs typeface="Montserrat"/>
                <a:sym typeface="Montserrat"/>
              </a:rPr>
              <a:t>Sekarang kita coba lakukan </a:t>
            </a:r>
            <a:r>
              <a:rPr b="0" i="0" lang="en" sz="1000" u="none" cap="none" strike="noStrike">
                <a:solidFill>
                  <a:schemeClr val="dk1"/>
                </a:solidFill>
                <a:latin typeface="Montserrat"/>
                <a:ea typeface="Montserrat"/>
                <a:cs typeface="Montserrat"/>
                <a:sym typeface="Montserrat"/>
                <a:extLst>
                  <a:ext uri="http://customooxmlschemas.google.com/">
                    <go:slidesCustomData xmlns:go="http://customooxmlschemas.google.com/" textRoundtripDataId="16"/>
                  </a:ext>
                </a:extLst>
              </a:rPr>
              <a:t>instance</a:t>
            </a:r>
            <a:r>
              <a:rPr b="0" i="0" lang="en" sz="1000" u="none" cap="none" strike="noStrike">
                <a:solidFill>
                  <a:schemeClr val="dk1"/>
                </a:solidFill>
                <a:latin typeface="Montserrat"/>
                <a:ea typeface="Montserrat"/>
                <a:cs typeface="Montserrat"/>
                <a:sym typeface="Montserrat"/>
              </a:rPr>
              <a:t> atau membuat objek baru dari kedua class tersebut dan pake method yang tersedia di class tersebut.</a:t>
            </a:r>
            <a:endParaRPr b="0" i="0" sz="1000" u="none" cap="none" strike="noStrike">
              <a:solidFill>
                <a:schemeClr val="dk1"/>
              </a:solidFill>
              <a:latin typeface="Montserrat"/>
              <a:ea typeface="Montserrat"/>
              <a:cs typeface="Montserrat"/>
              <a:sym typeface="Montserrat"/>
            </a:endParaRPr>
          </a:p>
        </p:txBody>
      </p:sp>
      <p:pic>
        <p:nvPicPr>
          <p:cNvPr id="859" name="Google Shape;859;p27"/>
          <p:cNvPicPr preferRelativeResize="0"/>
          <p:nvPr/>
        </p:nvPicPr>
        <p:blipFill rotWithShape="1">
          <a:blip r:embed="rId4">
            <a:alphaModFix/>
          </a:blip>
          <a:srcRect b="0" l="0" r="0" t="0"/>
          <a:stretch/>
        </p:blipFill>
        <p:spPr>
          <a:xfrm>
            <a:off x="1109175" y="1343475"/>
            <a:ext cx="6925660" cy="3545101"/>
          </a:xfrm>
          <a:prstGeom prst="rect">
            <a:avLst/>
          </a:prstGeom>
          <a:noFill/>
          <a:ln>
            <a:noFill/>
          </a:ln>
        </p:spPr>
      </p:pic>
      <p:sp>
        <p:nvSpPr>
          <p:cNvPr id="860" name="Google Shape;860;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64" name="Shape 864"/>
        <p:cNvGrpSpPr/>
        <p:nvPr/>
      </p:nvGrpSpPr>
      <p:grpSpPr>
        <a:xfrm>
          <a:off x="0" y="0"/>
          <a:ext cx="0" cy="0"/>
          <a:chOff x="0" y="0"/>
          <a:chExt cx="0" cy="0"/>
        </a:xfrm>
      </p:grpSpPr>
      <p:sp>
        <p:nvSpPr>
          <p:cNvPr id="865" name="Google Shape;865;p28"/>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66" name="Google Shape;866;p28"/>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67" name="Google Shape;867;p28"/>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68" name="Google Shape;868;p28"/>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69" name="Google Shape;869;p28"/>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Konsep OOP di JavaScript : Inheritance</a:t>
            </a:r>
            <a:endParaRPr b="1" i="0" sz="1200" u="none" cap="none" strike="noStrike">
              <a:solidFill>
                <a:schemeClr val="lt1"/>
              </a:solidFill>
              <a:latin typeface="Montserrat"/>
              <a:ea typeface="Montserrat"/>
              <a:cs typeface="Montserrat"/>
              <a:sym typeface="Montserrat"/>
            </a:endParaRPr>
          </a:p>
        </p:txBody>
      </p:sp>
      <p:sp>
        <p:nvSpPr>
          <p:cNvPr id="870" name="Google Shape;870;p28"/>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71" name="Google Shape;871;p28"/>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872" name="Google Shape;872;p28"/>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873" name="Google Shape;873;p28"/>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74" name="Google Shape;874;p28"/>
          <p:cNvSpPr txBox="1"/>
          <p:nvPr/>
        </p:nvSpPr>
        <p:spPr>
          <a:xfrm>
            <a:off x="497375" y="865100"/>
            <a:ext cx="4603200" cy="37623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1000"/>
              </a:spcBef>
              <a:spcAft>
                <a:spcPts val="0"/>
              </a:spcAft>
              <a:buClr>
                <a:schemeClr val="dk1"/>
              </a:buClr>
              <a:buSzPts val="1100"/>
              <a:buFont typeface="Arial"/>
              <a:buNone/>
            </a:pPr>
            <a:r>
              <a:rPr b="1" i="0" lang="en" sz="1600" u="none" cap="none" strike="noStrike">
                <a:solidFill>
                  <a:srgbClr val="743673"/>
                </a:solidFill>
                <a:latin typeface="Montserrat"/>
                <a:ea typeface="Montserrat"/>
                <a:cs typeface="Montserrat"/>
                <a:sym typeface="Montserrat"/>
              </a:rPr>
              <a:t>Setelah tahu konsep Inheritance, kita perlu tahu juga nih kalau sebenarnya ada dua metode untuk implementasinya</a:t>
            </a:r>
            <a:endParaRPr b="1" i="0" sz="1600" u="none" cap="none" strike="noStrike">
              <a:solidFill>
                <a:srgbClr val="743673"/>
              </a:solidFill>
              <a:latin typeface="Montserrat"/>
              <a:ea typeface="Montserrat"/>
              <a:cs typeface="Montserrat"/>
              <a:sym typeface="Montserrat"/>
            </a:endParaRPr>
          </a:p>
          <a:p>
            <a:pPr indent="0" lvl="0" marL="0" marR="0" rtl="0" algn="just">
              <a:lnSpc>
                <a:spcPct val="115000"/>
              </a:lnSpc>
              <a:spcBef>
                <a:spcPts val="1000"/>
              </a:spcBef>
              <a:spcAft>
                <a:spcPts val="0"/>
              </a:spcAft>
              <a:buClr>
                <a:srgbClr val="000000"/>
              </a:buClr>
              <a:buSzPts val="1200"/>
              <a:buFont typeface="Arial"/>
              <a:buNone/>
            </a:pPr>
            <a:r>
              <a:t/>
            </a:r>
            <a:endParaRPr b="0" i="0" sz="1000" u="none" cap="none" strike="noStrike">
              <a:solidFill>
                <a:srgbClr val="000000"/>
              </a:solidFill>
              <a:latin typeface="Montserrat"/>
              <a:ea typeface="Montserrat"/>
              <a:cs typeface="Montserrat"/>
              <a:sym typeface="Montserrat"/>
            </a:endParaRPr>
          </a:p>
          <a:p>
            <a:pPr indent="-292100" lvl="0" marL="457200" marR="0" rtl="0" algn="just">
              <a:lnSpc>
                <a:spcPct val="115000"/>
              </a:lnSpc>
              <a:spcBef>
                <a:spcPts val="1000"/>
              </a:spcBef>
              <a:spcAft>
                <a:spcPts val="0"/>
              </a:spcAft>
              <a:buClr>
                <a:srgbClr val="000000"/>
              </a:buClr>
              <a:buSzPts val="1000"/>
              <a:buFont typeface="Montserrat"/>
              <a:buAutoNum type="arabicPeriod"/>
            </a:pPr>
            <a:r>
              <a:rPr b="1" i="0" lang="en" sz="1000" u="none" cap="none" strike="noStrike">
                <a:solidFill>
                  <a:srgbClr val="000000"/>
                </a:solidFill>
                <a:latin typeface="Montserrat"/>
                <a:ea typeface="Montserrat"/>
                <a:cs typeface="Montserrat"/>
                <a:sym typeface="Montserrat"/>
              </a:rPr>
              <a:t>Overriding method</a:t>
            </a:r>
            <a:endParaRPr b="1" i="0" sz="1000" u="none" cap="none" strike="noStrike">
              <a:solidFill>
                <a:srgbClr val="000000"/>
              </a:solidFill>
              <a:latin typeface="Montserrat"/>
              <a:ea typeface="Montserrat"/>
              <a:cs typeface="Montserrat"/>
              <a:sym typeface="Montserrat"/>
            </a:endParaRPr>
          </a:p>
          <a:p>
            <a:pPr indent="0" lvl="0" marL="457200" marR="0" rtl="0" algn="just">
              <a:lnSpc>
                <a:spcPct val="115000"/>
              </a:lnSpc>
              <a:spcBef>
                <a:spcPts val="1000"/>
              </a:spcBef>
              <a:spcAft>
                <a:spcPts val="0"/>
              </a:spcAft>
              <a:buClr>
                <a:schemeClr val="dk1"/>
              </a:buClr>
              <a:buSzPts val="1200"/>
              <a:buFont typeface="Arial"/>
              <a:buNone/>
            </a:pPr>
            <a:r>
              <a:rPr b="0" i="0" lang="en" sz="1000" u="none" cap="none" strike="noStrike">
                <a:solidFill>
                  <a:srgbClr val="000000"/>
                </a:solidFill>
                <a:latin typeface="Montserrat"/>
                <a:ea typeface="Montserrat"/>
                <a:cs typeface="Montserrat"/>
                <a:sym typeface="Montserrat"/>
              </a:rPr>
              <a:t>Overriding method artinya mengesampingkan atau mengabaikan. Mirip-mirip kan sama kamu yang suka nyuekin dia?~</a:t>
            </a:r>
            <a:endParaRPr b="0" i="0" sz="1000" u="none" cap="none" strike="noStrike">
              <a:solidFill>
                <a:srgbClr val="000000"/>
              </a:solidFill>
              <a:latin typeface="Montserrat"/>
              <a:ea typeface="Montserrat"/>
              <a:cs typeface="Montserrat"/>
              <a:sym typeface="Montserrat"/>
            </a:endParaRPr>
          </a:p>
          <a:p>
            <a:pPr indent="0" lvl="0" marL="457200" marR="0" rtl="0" algn="just">
              <a:lnSpc>
                <a:spcPct val="115000"/>
              </a:lnSpc>
              <a:spcBef>
                <a:spcPts val="1000"/>
              </a:spcBef>
              <a:spcAft>
                <a:spcPts val="0"/>
              </a:spcAft>
              <a:buClr>
                <a:schemeClr val="dk1"/>
              </a:buClr>
              <a:buSzPts val="1200"/>
              <a:buFont typeface="Arial"/>
              <a:buNone/>
            </a:pPr>
            <a:r>
              <a:rPr b="0" i="0" lang="en" sz="1000" u="none" cap="none" strike="noStrike">
                <a:solidFill>
                  <a:srgbClr val="000000"/>
                </a:solidFill>
                <a:latin typeface="Montserrat"/>
                <a:ea typeface="Montserrat"/>
                <a:cs typeface="Montserrat"/>
                <a:sym typeface="Montserrat"/>
              </a:rPr>
              <a:t>Tapi, kalau yang ini maksudnya, pas kita ganti method dari super class buat diimplementasi ulang di sub class, hal itu nggak bakal mengubah parameter yang udah didefinisikan sama super class-nya. Jadi, yaa diabaikan gitu deh~</a:t>
            </a:r>
            <a:endParaRPr b="0" i="0" sz="1000" u="none" cap="none" strike="noStrike">
              <a:solidFill>
                <a:srgbClr val="000000"/>
              </a:solidFill>
              <a:latin typeface="Montserrat Light"/>
              <a:ea typeface="Montserrat Light"/>
              <a:cs typeface="Montserrat Light"/>
              <a:sym typeface="Montserrat Light"/>
            </a:endParaRPr>
          </a:p>
        </p:txBody>
      </p:sp>
      <p:pic>
        <p:nvPicPr>
          <p:cNvPr id="875" name="Google Shape;875;p28"/>
          <p:cNvPicPr preferRelativeResize="0"/>
          <p:nvPr/>
        </p:nvPicPr>
        <p:blipFill rotWithShape="1">
          <a:blip r:embed="rId4">
            <a:alphaModFix/>
          </a:blip>
          <a:srcRect b="0" l="0" r="0" t="0"/>
          <a:stretch/>
        </p:blipFill>
        <p:spPr>
          <a:xfrm>
            <a:off x="5774775" y="1035000"/>
            <a:ext cx="2511251" cy="3762299"/>
          </a:xfrm>
          <a:prstGeom prst="rect">
            <a:avLst/>
          </a:prstGeom>
          <a:noFill/>
          <a:ln>
            <a:noFill/>
          </a:ln>
        </p:spPr>
      </p:pic>
      <p:sp>
        <p:nvSpPr>
          <p:cNvPr id="876" name="Google Shape;876;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80" name="Shape 880"/>
        <p:cNvGrpSpPr/>
        <p:nvPr/>
      </p:nvGrpSpPr>
      <p:grpSpPr>
        <a:xfrm>
          <a:off x="0" y="0"/>
          <a:ext cx="0" cy="0"/>
          <a:chOff x="0" y="0"/>
          <a:chExt cx="0" cy="0"/>
        </a:xfrm>
      </p:grpSpPr>
      <p:sp>
        <p:nvSpPr>
          <p:cNvPr id="881" name="Google Shape;881;g113d69fc308_3_134"/>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82" name="Google Shape;882;g113d69fc308_3_134"/>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83" name="Google Shape;883;g113d69fc308_3_134"/>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84" name="Google Shape;884;g113d69fc308_3_134"/>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85" name="Google Shape;885;g113d69fc308_3_134"/>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Konsep OOP di JavaScript : Inheritance</a:t>
            </a:r>
            <a:endParaRPr b="1" i="0" sz="1200" u="none" cap="none" strike="noStrike">
              <a:solidFill>
                <a:schemeClr val="lt1"/>
              </a:solidFill>
              <a:latin typeface="Montserrat"/>
              <a:ea typeface="Montserrat"/>
              <a:cs typeface="Montserrat"/>
              <a:sym typeface="Montserrat"/>
            </a:endParaRPr>
          </a:p>
        </p:txBody>
      </p:sp>
      <p:sp>
        <p:nvSpPr>
          <p:cNvPr id="886" name="Google Shape;886;g113d69fc308_3_134"/>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87" name="Google Shape;887;g113d69fc308_3_134"/>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888" name="Google Shape;888;g113d69fc308_3_134"/>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889" name="Google Shape;889;g113d69fc308_3_134"/>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90" name="Google Shape;890;g113d69fc308_3_134"/>
          <p:cNvSpPr txBox="1"/>
          <p:nvPr/>
        </p:nvSpPr>
        <p:spPr>
          <a:xfrm>
            <a:off x="509575" y="1036550"/>
            <a:ext cx="3970500" cy="3159000"/>
          </a:xfrm>
          <a:prstGeom prst="rect">
            <a:avLst/>
          </a:prstGeom>
          <a:noFill/>
          <a:ln>
            <a:noFill/>
          </a:ln>
        </p:spPr>
        <p:txBody>
          <a:bodyPr anchorCtr="0" anchor="ctr" bIns="91425" lIns="91425" spcFirstLastPara="1" rIns="91425" wrap="square" tIns="91425">
            <a:noAutofit/>
          </a:bodyPr>
          <a:lstStyle/>
          <a:p>
            <a:pPr indent="-292100" lvl="0" marL="457200" marR="0" rtl="0" algn="just">
              <a:lnSpc>
                <a:spcPct val="115000"/>
              </a:lnSpc>
              <a:spcBef>
                <a:spcPts val="1000"/>
              </a:spcBef>
              <a:spcAft>
                <a:spcPts val="0"/>
              </a:spcAft>
              <a:buClr>
                <a:schemeClr val="lt1"/>
              </a:buClr>
              <a:buSzPts val="1000"/>
              <a:buFont typeface="Montserrat"/>
              <a:buAutoNum type="arabicPeriod"/>
            </a:pPr>
            <a:r>
              <a:t/>
            </a:r>
            <a:endParaRPr b="1" i="0" sz="1000" u="none" cap="none" strike="noStrike">
              <a:solidFill>
                <a:srgbClr val="000000"/>
              </a:solidFill>
              <a:latin typeface="Montserrat"/>
              <a:ea typeface="Montserrat"/>
              <a:cs typeface="Montserrat"/>
              <a:sym typeface="Montserrat"/>
            </a:endParaRPr>
          </a:p>
          <a:p>
            <a:pPr indent="-292100" lvl="0" marL="457200" marR="0" rtl="0" algn="just">
              <a:lnSpc>
                <a:spcPct val="115000"/>
              </a:lnSpc>
              <a:spcBef>
                <a:spcPts val="0"/>
              </a:spcBef>
              <a:spcAft>
                <a:spcPts val="0"/>
              </a:spcAft>
              <a:buClr>
                <a:srgbClr val="000000"/>
              </a:buClr>
              <a:buSzPts val="1000"/>
              <a:buFont typeface="Montserrat"/>
              <a:buAutoNum type="arabicPeriod"/>
            </a:pPr>
            <a:r>
              <a:rPr b="1" i="0" lang="en" sz="1000" u="none" cap="none" strike="noStrike">
                <a:solidFill>
                  <a:srgbClr val="000000"/>
                </a:solidFill>
                <a:latin typeface="Montserrat"/>
                <a:ea typeface="Montserrat"/>
                <a:cs typeface="Montserrat"/>
                <a:sym typeface="Montserrat"/>
              </a:rPr>
              <a:t>Overloading method</a:t>
            </a:r>
            <a:endParaRPr b="1" i="0" sz="1000" u="none" cap="none" strike="noStrike">
              <a:solidFill>
                <a:srgbClr val="000000"/>
              </a:solidFill>
              <a:latin typeface="Montserrat"/>
              <a:ea typeface="Montserrat"/>
              <a:cs typeface="Montserrat"/>
              <a:sym typeface="Montserrat"/>
            </a:endParaRPr>
          </a:p>
          <a:p>
            <a:pPr indent="0" lvl="0" marL="457200" marR="0" rtl="0" algn="just">
              <a:lnSpc>
                <a:spcPct val="115000"/>
              </a:lnSpc>
              <a:spcBef>
                <a:spcPts val="1000"/>
              </a:spcBef>
              <a:spcAft>
                <a:spcPts val="0"/>
              </a:spcAft>
              <a:buClr>
                <a:srgbClr val="000000"/>
              </a:buClr>
              <a:buSzPts val="1200"/>
              <a:buFont typeface="Arial"/>
              <a:buNone/>
            </a:pPr>
            <a:r>
              <a:rPr b="0" i="0" lang="en" sz="1000" u="none" cap="none" strike="noStrike">
                <a:solidFill>
                  <a:schemeClr val="dk1"/>
                </a:solidFill>
                <a:latin typeface="Montserrat Light"/>
                <a:ea typeface="Montserrat Light"/>
                <a:cs typeface="Montserrat Light"/>
                <a:sym typeface="Montserrat Light"/>
              </a:rPr>
              <a:t>Overloading method ini sama kayak overriding method, tapi di dalam overload ini, kita mengubah definisi parameter dari super class. </a:t>
            </a:r>
            <a:endParaRPr b="0" i="0" sz="1000" u="none" cap="none" strike="noStrike">
              <a:solidFill>
                <a:schemeClr val="dk1"/>
              </a:solidFill>
              <a:latin typeface="Montserrat Light"/>
              <a:ea typeface="Montserrat Light"/>
              <a:cs typeface="Montserrat Light"/>
              <a:sym typeface="Montserrat Light"/>
            </a:endParaRPr>
          </a:p>
          <a:p>
            <a:pPr indent="0" lvl="0" marL="457200" marR="0" rtl="0" algn="just">
              <a:lnSpc>
                <a:spcPct val="115000"/>
              </a:lnSpc>
              <a:spcBef>
                <a:spcPts val="1000"/>
              </a:spcBef>
              <a:spcAft>
                <a:spcPts val="0"/>
              </a:spcAft>
              <a:buClr>
                <a:srgbClr val="000000"/>
              </a:buClr>
              <a:buSzPts val="1200"/>
              <a:buFont typeface="Arial"/>
              <a:buNone/>
            </a:pPr>
            <a:r>
              <a:rPr b="0" i="0" lang="en" sz="1000" u="none" cap="none" strike="noStrike">
                <a:solidFill>
                  <a:schemeClr val="dk1"/>
                </a:solidFill>
                <a:latin typeface="Montserrat Light"/>
                <a:ea typeface="Montserrat Light"/>
                <a:cs typeface="Montserrat Light"/>
                <a:sym typeface="Montserrat Light"/>
              </a:rPr>
              <a:t>Maksudnya, nama method yang kita pake sama dengan nama method di super class-nya, tapi parameter yang ada di subclass-nya berbeda. Begitu, bosque~</a:t>
            </a:r>
            <a:endParaRPr b="0" i="0" sz="1000" u="none" cap="none" strike="noStrike">
              <a:solidFill>
                <a:schemeClr val="dk1"/>
              </a:solidFill>
              <a:latin typeface="Montserrat Light"/>
              <a:ea typeface="Montserrat Light"/>
              <a:cs typeface="Montserrat Light"/>
              <a:sym typeface="Montserrat Light"/>
            </a:endParaRPr>
          </a:p>
        </p:txBody>
      </p:sp>
      <p:pic>
        <p:nvPicPr>
          <p:cNvPr id="891" name="Google Shape;891;g113d69fc308_3_134"/>
          <p:cNvPicPr preferRelativeResize="0"/>
          <p:nvPr/>
        </p:nvPicPr>
        <p:blipFill rotWithShape="1">
          <a:blip r:embed="rId4">
            <a:alphaModFix/>
          </a:blip>
          <a:srcRect b="0" l="0" r="0" t="0"/>
          <a:stretch/>
        </p:blipFill>
        <p:spPr>
          <a:xfrm>
            <a:off x="5822425" y="1036550"/>
            <a:ext cx="1952450" cy="3674974"/>
          </a:xfrm>
          <a:prstGeom prst="rect">
            <a:avLst/>
          </a:prstGeom>
          <a:noFill/>
          <a:ln>
            <a:noFill/>
          </a:ln>
        </p:spPr>
      </p:pic>
      <p:sp>
        <p:nvSpPr>
          <p:cNvPr id="892" name="Google Shape;892;g113d69fc308_3_1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96" name="Shape 896"/>
        <p:cNvGrpSpPr/>
        <p:nvPr/>
      </p:nvGrpSpPr>
      <p:grpSpPr>
        <a:xfrm>
          <a:off x="0" y="0"/>
          <a:ext cx="0" cy="0"/>
          <a:chOff x="0" y="0"/>
          <a:chExt cx="0" cy="0"/>
        </a:xfrm>
      </p:grpSpPr>
      <p:pic>
        <p:nvPicPr>
          <p:cNvPr id="897" name="Google Shape;897;p29"/>
          <p:cNvPicPr preferRelativeResize="0"/>
          <p:nvPr/>
        </p:nvPicPr>
        <p:blipFill rotWithShape="1">
          <a:blip r:embed="rId3">
            <a:alphaModFix/>
          </a:blip>
          <a:srcRect b="0" l="0" r="0" t="0"/>
          <a:stretch/>
        </p:blipFill>
        <p:spPr>
          <a:xfrm>
            <a:off x="217075" y="970183"/>
            <a:ext cx="4586700" cy="3746743"/>
          </a:xfrm>
          <a:prstGeom prst="rect">
            <a:avLst/>
          </a:prstGeom>
          <a:noFill/>
          <a:ln>
            <a:noFill/>
          </a:ln>
        </p:spPr>
      </p:pic>
      <p:sp>
        <p:nvSpPr>
          <p:cNvPr id="898" name="Google Shape;898;p29"/>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99" name="Google Shape;899;p29"/>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00" name="Google Shape;900;p29"/>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01" name="Google Shape;901;p29"/>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02" name="Google Shape;902;p29"/>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Konsep OOP di JavaScript : Inheritance</a:t>
            </a:r>
            <a:endParaRPr b="1" i="0" sz="1200" u="none" cap="none" strike="noStrike">
              <a:solidFill>
                <a:schemeClr val="lt1"/>
              </a:solidFill>
              <a:latin typeface="Montserrat"/>
              <a:ea typeface="Montserrat"/>
              <a:cs typeface="Montserrat"/>
              <a:sym typeface="Montserrat"/>
            </a:endParaRPr>
          </a:p>
        </p:txBody>
      </p:sp>
      <p:sp>
        <p:nvSpPr>
          <p:cNvPr id="903" name="Google Shape;903;p29"/>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04" name="Google Shape;904;p29"/>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905" name="Google Shape;905;p29"/>
          <p:cNvPicPr preferRelativeResize="0"/>
          <p:nvPr/>
        </p:nvPicPr>
        <p:blipFill rotWithShape="1">
          <a:blip r:embed="rId4">
            <a:alphaModFix/>
          </a:blip>
          <a:srcRect b="0" l="0" r="0" t="0"/>
          <a:stretch/>
        </p:blipFill>
        <p:spPr>
          <a:xfrm>
            <a:off x="8535950" y="105991"/>
            <a:ext cx="463928" cy="463928"/>
          </a:xfrm>
          <a:prstGeom prst="rect">
            <a:avLst/>
          </a:prstGeom>
          <a:noFill/>
          <a:ln>
            <a:noFill/>
          </a:ln>
        </p:spPr>
      </p:pic>
      <p:sp>
        <p:nvSpPr>
          <p:cNvPr id="906" name="Google Shape;906;p29"/>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07" name="Google Shape;907;p29"/>
          <p:cNvSpPr txBox="1"/>
          <p:nvPr/>
        </p:nvSpPr>
        <p:spPr>
          <a:xfrm>
            <a:off x="-5219325" y="809125"/>
            <a:ext cx="4586700" cy="4274700"/>
          </a:xfrm>
          <a:prstGeom prst="rect">
            <a:avLst/>
          </a:prstGeom>
          <a:solidFill>
            <a:srgbClr val="000000"/>
          </a:solidFill>
          <a:ln>
            <a:noFill/>
          </a:ln>
        </p:spPr>
        <p:txBody>
          <a:bodyPr anchorCtr="0" anchor="t" bIns="91425" lIns="91425" spcFirstLastPara="1" rIns="91425" wrap="square" tIns="91425">
            <a:noAutofit/>
          </a:bodyPr>
          <a:lstStyle/>
          <a:p>
            <a:pPr indent="0" lvl="0" marL="0" marR="0" rtl="0" algn="l">
              <a:lnSpc>
                <a:spcPct val="130434"/>
              </a:lnSpc>
              <a:spcBef>
                <a:spcPts val="0"/>
              </a:spcBef>
              <a:spcAft>
                <a:spcPts val="0"/>
              </a:spcAft>
              <a:buClr>
                <a:srgbClr val="000000"/>
              </a:buClr>
              <a:buSzPts val="700"/>
              <a:buFont typeface="Arial"/>
              <a:buNone/>
            </a:pPr>
            <a:r>
              <a:rPr b="1" i="0" lang="en" sz="700" u="none" cap="none" strike="noStrike">
                <a:solidFill>
                  <a:srgbClr val="C678DD"/>
                </a:solidFill>
                <a:highlight>
                  <a:srgbClr val="151515"/>
                </a:highlight>
                <a:latin typeface="Courier New"/>
                <a:ea typeface="Courier New"/>
                <a:cs typeface="Courier New"/>
                <a:sym typeface="Courier New"/>
              </a:rPr>
              <a:t>class</a:t>
            </a:r>
            <a:r>
              <a:rPr b="1" i="0" lang="en" sz="700" u="none" cap="none" strike="noStrike">
                <a:solidFill>
                  <a:srgbClr val="ABB2BF"/>
                </a:solidFill>
                <a:highlight>
                  <a:srgbClr val="151515"/>
                </a:highlight>
                <a:latin typeface="Courier New"/>
                <a:ea typeface="Courier New"/>
                <a:cs typeface="Courier New"/>
                <a:sym typeface="Courier New"/>
              </a:rPr>
              <a:t> </a:t>
            </a:r>
            <a:r>
              <a:rPr b="1" i="0" lang="en" sz="700" u="none" cap="none" strike="noStrike">
                <a:solidFill>
                  <a:srgbClr val="E5C07B"/>
                </a:solidFill>
                <a:highlight>
                  <a:srgbClr val="151515"/>
                </a:highlight>
                <a:latin typeface="Courier New"/>
                <a:ea typeface="Courier New"/>
                <a:cs typeface="Courier New"/>
                <a:sym typeface="Courier New"/>
              </a:rPr>
              <a:t>Person</a:t>
            </a:r>
            <a:r>
              <a:rPr b="1" i="0" lang="en" sz="700" u="none" cap="none" strike="noStrike">
                <a:solidFill>
                  <a:srgbClr val="ABB2BF"/>
                </a:solidFill>
                <a:highlight>
                  <a:srgbClr val="151515"/>
                </a:highlight>
                <a:latin typeface="Courier New"/>
                <a:ea typeface="Courier New"/>
                <a:cs typeface="Courier New"/>
                <a:sym typeface="Courier New"/>
              </a:rPr>
              <a:t> {</a:t>
            </a:r>
            <a:endParaRPr b="1" i="0" sz="7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700"/>
              <a:buFont typeface="Arial"/>
              <a:buNone/>
            </a:pPr>
            <a:r>
              <a:rPr b="1" i="0" lang="en" sz="700" u="none" cap="none" strike="noStrike">
                <a:solidFill>
                  <a:srgbClr val="ABB2BF"/>
                </a:solidFill>
                <a:highlight>
                  <a:srgbClr val="151515"/>
                </a:highlight>
                <a:latin typeface="Courier New"/>
                <a:ea typeface="Courier New"/>
                <a:cs typeface="Courier New"/>
                <a:sym typeface="Courier New"/>
              </a:rPr>
              <a:t>  </a:t>
            </a:r>
            <a:r>
              <a:rPr b="1" i="0" lang="en" sz="700" u="none" cap="none" strike="noStrike">
                <a:solidFill>
                  <a:srgbClr val="C678DD"/>
                </a:solidFill>
                <a:highlight>
                  <a:srgbClr val="151515"/>
                </a:highlight>
                <a:latin typeface="Courier New"/>
                <a:ea typeface="Courier New"/>
                <a:cs typeface="Courier New"/>
                <a:sym typeface="Courier New"/>
              </a:rPr>
              <a:t>constructor</a:t>
            </a:r>
            <a:r>
              <a:rPr b="1" i="0" lang="en" sz="700" u="none" cap="none" strike="noStrike">
                <a:solidFill>
                  <a:srgbClr val="ABB2BF"/>
                </a:solidFill>
                <a:highlight>
                  <a:srgbClr val="151515"/>
                </a:highlight>
                <a:latin typeface="Courier New"/>
                <a:ea typeface="Courier New"/>
                <a:cs typeface="Courier New"/>
                <a:sym typeface="Courier New"/>
              </a:rPr>
              <a:t>(name, address) {</a:t>
            </a:r>
            <a:endParaRPr b="1" i="0" sz="7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700"/>
              <a:buFont typeface="Arial"/>
              <a:buNone/>
            </a:pPr>
            <a:r>
              <a:rPr b="1" i="0" lang="en" sz="700" u="none" cap="none" strike="noStrike">
                <a:solidFill>
                  <a:srgbClr val="ABB2BF"/>
                </a:solidFill>
                <a:highlight>
                  <a:srgbClr val="151515"/>
                </a:highlight>
                <a:latin typeface="Courier New"/>
                <a:ea typeface="Courier New"/>
                <a:cs typeface="Courier New"/>
                <a:sym typeface="Courier New"/>
              </a:rPr>
              <a:t>   </a:t>
            </a:r>
            <a:r>
              <a:rPr b="1" i="0" lang="en" sz="700" u="none" cap="none" strike="noStrike">
                <a:solidFill>
                  <a:srgbClr val="E06C75"/>
                </a:solidFill>
                <a:highlight>
                  <a:srgbClr val="151515"/>
                </a:highlight>
                <a:latin typeface="Courier New"/>
                <a:ea typeface="Courier New"/>
                <a:cs typeface="Courier New"/>
                <a:sym typeface="Courier New"/>
              </a:rPr>
              <a:t>this</a:t>
            </a:r>
            <a:r>
              <a:rPr b="1" i="0" lang="en" sz="700" u="none" cap="none" strike="noStrike">
                <a:solidFill>
                  <a:srgbClr val="ABB2BF"/>
                </a:solidFill>
                <a:highlight>
                  <a:srgbClr val="151515"/>
                </a:highlight>
                <a:latin typeface="Courier New"/>
                <a:ea typeface="Courier New"/>
                <a:cs typeface="Courier New"/>
                <a:sym typeface="Courier New"/>
              </a:rPr>
              <a:t>.</a:t>
            </a:r>
            <a:r>
              <a:rPr b="1" i="0" lang="en" sz="700" u="none" cap="none" strike="noStrike">
                <a:solidFill>
                  <a:srgbClr val="E06C75"/>
                </a:solidFill>
                <a:highlight>
                  <a:srgbClr val="151515"/>
                </a:highlight>
                <a:latin typeface="Courier New"/>
                <a:ea typeface="Courier New"/>
                <a:cs typeface="Courier New"/>
                <a:sym typeface="Courier New"/>
              </a:rPr>
              <a:t>name</a:t>
            </a:r>
            <a:r>
              <a:rPr b="1" i="0" lang="en" sz="700" u="none" cap="none" strike="noStrike">
                <a:solidFill>
                  <a:srgbClr val="ABB2BF"/>
                </a:solidFill>
                <a:highlight>
                  <a:srgbClr val="151515"/>
                </a:highlight>
                <a:latin typeface="Courier New"/>
                <a:ea typeface="Courier New"/>
                <a:cs typeface="Courier New"/>
                <a:sym typeface="Courier New"/>
              </a:rPr>
              <a:t> </a:t>
            </a:r>
            <a:r>
              <a:rPr b="1" i="0" lang="en" sz="700" u="none" cap="none" strike="noStrike">
                <a:solidFill>
                  <a:srgbClr val="56B6C2"/>
                </a:solidFill>
                <a:highlight>
                  <a:srgbClr val="151515"/>
                </a:highlight>
                <a:latin typeface="Courier New"/>
                <a:ea typeface="Courier New"/>
                <a:cs typeface="Courier New"/>
                <a:sym typeface="Courier New"/>
              </a:rPr>
              <a:t>=</a:t>
            </a:r>
            <a:r>
              <a:rPr b="1" i="0" lang="en" sz="700" u="none" cap="none" strike="noStrike">
                <a:solidFill>
                  <a:srgbClr val="ABB2BF"/>
                </a:solidFill>
                <a:highlight>
                  <a:srgbClr val="151515"/>
                </a:highlight>
                <a:latin typeface="Courier New"/>
                <a:ea typeface="Courier New"/>
                <a:cs typeface="Courier New"/>
                <a:sym typeface="Courier New"/>
              </a:rPr>
              <a:t> name;</a:t>
            </a:r>
            <a:endParaRPr b="1" i="0" sz="7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700"/>
              <a:buFont typeface="Arial"/>
              <a:buNone/>
            </a:pPr>
            <a:r>
              <a:rPr b="1" i="0" lang="en" sz="700" u="none" cap="none" strike="noStrike">
                <a:solidFill>
                  <a:srgbClr val="ABB2BF"/>
                </a:solidFill>
                <a:highlight>
                  <a:srgbClr val="151515"/>
                </a:highlight>
                <a:latin typeface="Courier New"/>
                <a:ea typeface="Courier New"/>
                <a:cs typeface="Courier New"/>
                <a:sym typeface="Courier New"/>
              </a:rPr>
              <a:t>   </a:t>
            </a:r>
            <a:r>
              <a:rPr b="1" i="0" lang="en" sz="700" u="none" cap="none" strike="noStrike">
                <a:solidFill>
                  <a:srgbClr val="E06C75"/>
                </a:solidFill>
                <a:highlight>
                  <a:srgbClr val="151515"/>
                </a:highlight>
                <a:latin typeface="Courier New"/>
                <a:ea typeface="Courier New"/>
                <a:cs typeface="Courier New"/>
                <a:sym typeface="Courier New"/>
              </a:rPr>
              <a:t>this</a:t>
            </a:r>
            <a:r>
              <a:rPr b="1" i="0" lang="en" sz="700" u="none" cap="none" strike="noStrike">
                <a:solidFill>
                  <a:srgbClr val="ABB2BF"/>
                </a:solidFill>
                <a:highlight>
                  <a:srgbClr val="151515"/>
                </a:highlight>
                <a:latin typeface="Courier New"/>
                <a:ea typeface="Courier New"/>
                <a:cs typeface="Courier New"/>
                <a:sym typeface="Courier New"/>
              </a:rPr>
              <a:t>.</a:t>
            </a:r>
            <a:r>
              <a:rPr b="1" i="0" lang="en" sz="700" u="none" cap="none" strike="noStrike">
                <a:solidFill>
                  <a:srgbClr val="E06C75"/>
                </a:solidFill>
                <a:highlight>
                  <a:srgbClr val="151515"/>
                </a:highlight>
                <a:latin typeface="Courier New"/>
                <a:ea typeface="Courier New"/>
                <a:cs typeface="Courier New"/>
                <a:sym typeface="Courier New"/>
              </a:rPr>
              <a:t>address</a:t>
            </a:r>
            <a:r>
              <a:rPr b="1" i="0" lang="en" sz="700" u="none" cap="none" strike="noStrike">
                <a:solidFill>
                  <a:srgbClr val="ABB2BF"/>
                </a:solidFill>
                <a:highlight>
                  <a:srgbClr val="151515"/>
                </a:highlight>
                <a:latin typeface="Courier New"/>
                <a:ea typeface="Courier New"/>
                <a:cs typeface="Courier New"/>
                <a:sym typeface="Courier New"/>
              </a:rPr>
              <a:t> </a:t>
            </a:r>
            <a:r>
              <a:rPr b="1" i="0" lang="en" sz="700" u="none" cap="none" strike="noStrike">
                <a:solidFill>
                  <a:srgbClr val="56B6C2"/>
                </a:solidFill>
                <a:highlight>
                  <a:srgbClr val="151515"/>
                </a:highlight>
                <a:latin typeface="Courier New"/>
                <a:ea typeface="Courier New"/>
                <a:cs typeface="Courier New"/>
                <a:sym typeface="Courier New"/>
              </a:rPr>
              <a:t>=</a:t>
            </a:r>
            <a:r>
              <a:rPr b="1" i="0" lang="en" sz="700" u="none" cap="none" strike="noStrike">
                <a:solidFill>
                  <a:srgbClr val="ABB2BF"/>
                </a:solidFill>
                <a:highlight>
                  <a:srgbClr val="151515"/>
                </a:highlight>
                <a:latin typeface="Courier New"/>
                <a:ea typeface="Courier New"/>
                <a:cs typeface="Courier New"/>
                <a:sym typeface="Courier New"/>
              </a:rPr>
              <a:t> address;</a:t>
            </a:r>
            <a:endParaRPr b="1" i="0" sz="7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700"/>
              <a:buFont typeface="Arial"/>
              <a:buNone/>
            </a:pPr>
            <a:r>
              <a:rPr b="1" i="0" lang="en" sz="700" u="none" cap="none" strike="noStrike">
                <a:solidFill>
                  <a:srgbClr val="ABB2BF"/>
                </a:solidFill>
                <a:highlight>
                  <a:srgbClr val="151515"/>
                </a:highlight>
                <a:latin typeface="Courier New"/>
                <a:ea typeface="Courier New"/>
                <a:cs typeface="Courier New"/>
                <a:sym typeface="Courier New"/>
              </a:rPr>
              <a:t> }</a:t>
            </a:r>
            <a:endParaRPr b="1" i="0" sz="700" u="none" cap="none" strike="noStrike">
              <a:solidFill>
                <a:srgbClr val="999999"/>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700"/>
              <a:buFont typeface="Arial"/>
              <a:buNone/>
            </a:pPr>
            <a:r>
              <a:rPr b="1" i="0" lang="en" sz="700" u="none" cap="none" strike="noStrike">
                <a:solidFill>
                  <a:srgbClr val="ABB2BF"/>
                </a:solidFill>
                <a:highlight>
                  <a:srgbClr val="151515"/>
                </a:highlight>
                <a:latin typeface="Courier New"/>
                <a:ea typeface="Courier New"/>
                <a:cs typeface="Courier New"/>
                <a:sym typeface="Courier New"/>
              </a:rPr>
              <a:t> </a:t>
            </a:r>
            <a:r>
              <a:rPr b="1" i="0" lang="en" sz="700" u="none" cap="none" strike="noStrike">
                <a:solidFill>
                  <a:srgbClr val="61AFEF"/>
                </a:solidFill>
                <a:highlight>
                  <a:srgbClr val="151515"/>
                </a:highlight>
                <a:latin typeface="Courier New"/>
                <a:ea typeface="Courier New"/>
                <a:cs typeface="Courier New"/>
                <a:sym typeface="Courier New"/>
              </a:rPr>
              <a:t>introduce</a:t>
            </a:r>
            <a:r>
              <a:rPr b="1" i="0" lang="en" sz="700" u="none" cap="none" strike="noStrike">
                <a:solidFill>
                  <a:srgbClr val="ABB2BF"/>
                </a:solidFill>
                <a:highlight>
                  <a:srgbClr val="151515"/>
                </a:highlight>
                <a:latin typeface="Courier New"/>
                <a:ea typeface="Courier New"/>
                <a:cs typeface="Courier New"/>
                <a:sym typeface="Courier New"/>
              </a:rPr>
              <a:t>() {</a:t>
            </a:r>
            <a:endParaRPr b="1" i="0" sz="7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700"/>
              <a:buFont typeface="Arial"/>
              <a:buNone/>
            </a:pPr>
            <a:r>
              <a:rPr b="1" i="0" lang="en" sz="700" u="none" cap="none" strike="noStrike">
                <a:solidFill>
                  <a:srgbClr val="ABB2BF"/>
                </a:solidFill>
                <a:highlight>
                  <a:srgbClr val="151515"/>
                </a:highlight>
                <a:latin typeface="Courier New"/>
                <a:ea typeface="Courier New"/>
                <a:cs typeface="Courier New"/>
                <a:sym typeface="Courier New"/>
              </a:rPr>
              <a:t>   </a:t>
            </a:r>
            <a:r>
              <a:rPr b="1" i="0" lang="en" sz="700" u="none" cap="none" strike="noStrike">
                <a:solidFill>
                  <a:srgbClr val="E5C07B"/>
                </a:solidFill>
                <a:highlight>
                  <a:srgbClr val="151515"/>
                </a:highlight>
                <a:latin typeface="Courier New"/>
                <a:ea typeface="Courier New"/>
                <a:cs typeface="Courier New"/>
                <a:sym typeface="Courier New"/>
              </a:rPr>
              <a:t>console</a:t>
            </a:r>
            <a:r>
              <a:rPr b="1" i="0" lang="en" sz="700" u="none" cap="none" strike="noStrike">
                <a:solidFill>
                  <a:srgbClr val="ABB2BF"/>
                </a:solidFill>
                <a:highlight>
                  <a:srgbClr val="151515"/>
                </a:highlight>
                <a:latin typeface="Courier New"/>
                <a:ea typeface="Courier New"/>
                <a:cs typeface="Courier New"/>
                <a:sym typeface="Courier New"/>
              </a:rPr>
              <a:t>.</a:t>
            </a:r>
            <a:r>
              <a:rPr b="1" i="0" lang="en" sz="700" u="none" cap="none" strike="noStrike">
                <a:solidFill>
                  <a:srgbClr val="56B6C2"/>
                </a:solidFill>
                <a:highlight>
                  <a:srgbClr val="151515"/>
                </a:highlight>
                <a:latin typeface="Courier New"/>
                <a:ea typeface="Courier New"/>
                <a:cs typeface="Courier New"/>
                <a:sym typeface="Courier New"/>
              </a:rPr>
              <a:t>log</a:t>
            </a:r>
            <a:r>
              <a:rPr b="1" i="0" lang="en" sz="700" u="none" cap="none" strike="noStrike">
                <a:solidFill>
                  <a:srgbClr val="ABB2BF"/>
                </a:solidFill>
                <a:highlight>
                  <a:srgbClr val="151515"/>
                </a:highlight>
                <a:latin typeface="Courier New"/>
                <a:ea typeface="Courier New"/>
                <a:cs typeface="Courier New"/>
                <a:sym typeface="Courier New"/>
              </a:rPr>
              <a:t>(</a:t>
            </a:r>
            <a:r>
              <a:rPr b="1" i="0" lang="en" sz="700" u="none" cap="none" strike="noStrike">
                <a:solidFill>
                  <a:srgbClr val="98C379"/>
                </a:solidFill>
                <a:highlight>
                  <a:srgbClr val="151515"/>
                </a:highlight>
                <a:latin typeface="Courier New"/>
                <a:ea typeface="Courier New"/>
                <a:cs typeface="Courier New"/>
                <a:sym typeface="Courier New"/>
              </a:rPr>
              <a:t>`Hi, my name is </a:t>
            </a:r>
            <a:r>
              <a:rPr b="1" i="0" lang="en" sz="700" u="none" cap="none" strike="noStrike">
                <a:solidFill>
                  <a:srgbClr val="BE5046"/>
                </a:solidFill>
                <a:highlight>
                  <a:srgbClr val="151515"/>
                </a:highlight>
                <a:latin typeface="Courier New"/>
                <a:ea typeface="Courier New"/>
                <a:cs typeface="Courier New"/>
                <a:sym typeface="Courier New"/>
              </a:rPr>
              <a:t>${</a:t>
            </a:r>
            <a:r>
              <a:rPr b="1" i="0" lang="en" sz="700" u="none" cap="none" strike="noStrike">
                <a:solidFill>
                  <a:srgbClr val="E06C75"/>
                </a:solidFill>
                <a:highlight>
                  <a:srgbClr val="151515"/>
                </a:highlight>
                <a:latin typeface="Courier New"/>
                <a:ea typeface="Courier New"/>
                <a:cs typeface="Courier New"/>
                <a:sym typeface="Courier New"/>
              </a:rPr>
              <a:t>this</a:t>
            </a:r>
            <a:r>
              <a:rPr b="1" i="0" lang="en" sz="700" u="none" cap="none" strike="noStrike">
                <a:solidFill>
                  <a:srgbClr val="98C379"/>
                </a:solidFill>
                <a:highlight>
                  <a:srgbClr val="151515"/>
                </a:highlight>
                <a:latin typeface="Courier New"/>
                <a:ea typeface="Courier New"/>
                <a:cs typeface="Courier New"/>
                <a:sym typeface="Courier New"/>
              </a:rPr>
              <a:t>.</a:t>
            </a:r>
            <a:r>
              <a:rPr b="1" i="0" lang="en" sz="700" u="none" cap="none" strike="noStrike">
                <a:solidFill>
                  <a:srgbClr val="E06C75"/>
                </a:solidFill>
                <a:highlight>
                  <a:srgbClr val="151515"/>
                </a:highlight>
                <a:latin typeface="Courier New"/>
                <a:ea typeface="Courier New"/>
                <a:cs typeface="Courier New"/>
                <a:sym typeface="Courier New"/>
              </a:rPr>
              <a:t>name</a:t>
            </a:r>
            <a:r>
              <a:rPr b="1" i="0" lang="en" sz="700" u="none" cap="none" strike="noStrike">
                <a:solidFill>
                  <a:srgbClr val="BE5046"/>
                </a:solidFill>
                <a:highlight>
                  <a:srgbClr val="151515"/>
                </a:highlight>
                <a:latin typeface="Courier New"/>
                <a:ea typeface="Courier New"/>
                <a:cs typeface="Courier New"/>
                <a:sym typeface="Courier New"/>
              </a:rPr>
              <a:t>}</a:t>
            </a:r>
            <a:r>
              <a:rPr b="1" i="0" lang="en" sz="700" u="none" cap="none" strike="noStrike">
                <a:solidFill>
                  <a:srgbClr val="98C379"/>
                </a:solidFill>
                <a:highlight>
                  <a:srgbClr val="151515"/>
                </a:highlight>
                <a:latin typeface="Courier New"/>
                <a:ea typeface="Courier New"/>
                <a:cs typeface="Courier New"/>
                <a:sym typeface="Courier New"/>
              </a:rPr>
              <a:t>`</a:t>
            </a:r>
            <a:r>
              <a:rPr b="1" i="0" lang="en" sz="700" u="none" cap="none" strike="noStrike">
                <a:solidFill>
                  <a:srgbClr val="ABB2BF"/>
                </a:solidFill>
                <a:highlight>
                  <a:srgbClr val="151515"/>
                </a:highlight>
                <a:latin typeface="Courier New"/>
                <a:ea typeface="Courier New"/>
                <a:cs typeface="Courier New"/>
                <a:sym typeface="Courier New"/>
              </a:rPr>
              <a:t>)</a:t>
            </a:r>
            <a:endParaRPr b="1" i="0" sz="7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700"/>
              <a:buFont typeface="Arial"/>
              <a:buNone/>
            </a:pPr>
            <a:r>
              <a:rPr b="1" i="0" lang="en" sz="700" u="none" cap="none" strike="noStrike">
                <a:solidFill>
                  <a:srgbClr val="ABB2BF"/>
                </a:solidFill>
                <a:highlight>
                  <a:srgbClr val="151515"/>
                </a:highlight>
                <a:latin typeface="Courier New"/>
                <a:ea typeface="Courier New"/>
                <a:cs typeface="Courier New"/>
                <a:sym typeface="Courier New"/>
              </a:rPr>
              <a:t> }</a:t>
            </a:r>
            <a:endParaRPr b="1" i="0" sz="7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700"/>
              <a:buFont typeface="Arial"/>
              <a:buNone/>
            </a:pPr>
            <a:r>
              <a:rPr b="1" i="0" lang="en" sz="700" u="none" cap="none" strike="noStrike">
                <a:solidFill>
                  <a:srgbClr val="ABB2BF"/>
                </a:solidFill>
                <a:highlight>
                  <a:srgbClr val="151515"/>
                </a:highlight>
                <a:latin typeface="Courier New"/>
                <a:ea typeface="Courier New"/>
                <a:cs typeface="Courier New"/>
                <a:sym typeface="Courier New"/>
              </a:rPr>
              <a:t>}</a:t>
            </a:r>
            <a:endParaRPr b="1" i="0" sz="700" u="none" cap="none" strike="noStrike">
              <a:solidFill>
                <a:srgbClr val="999999"/>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700"/>
              <a:buFont typeface="Arial"/>
              <a:buNone/>
            </a:pPr>
            <a:r>
              <a:rPr b="1" i="1" lang="en" sz="700" u="none" cap="none" strike="noStrike">
                <a:solidFill>
                  <a:srgbClr val="5C6370"/>
                </a:solidFill>
                <a:highlight>
                  <a:srgbClr val="151515"/>
                </a:highlight>
                <a:latin typeface="Courier New"/>
                <a:ea typeface="Courier New"/>
                <a:cs typeface="Courier New"/>
                <a:sym typeface="Courier New"/>
              </a:rPr>
              <a:t>// Create a child class from Person</a:t>
            </a:r>
            <a:endParaRPr b="1" i="1" sz="7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700"/>
              <a:buFont typeface="Arial"/>
              <a:buNone/>
            </a:pPr>
            <a:r>
              <a:rPr b="1" i="0" lang="en" sz="700" u="none" cap="none" strike="noStrike">
                <a:solidFill>
                  <a:srgbClr val="C678DD"/>
                </a:solidFill>
                <a:highlight>
                  <a:srgbClr val="151515"/>
                </a:highlight>
                <a:latin typeface="Courier New"/>
                <a:ea typeface="Courier New"/>
                <a:cs typeface="Courier New"/>
                <a:sym typeface="Courier New"/>
              </a:rPr>
              <a:t>class</a:t>
            </a:r>
            <a:r>
              <a:rPr b="1" i="0" lang="en" sz="700" u="none" cap="none" strike="noStrike">
                <a:solidFill>
                  <a:srgbClr val="ABB2BF"/>
                </a:solidFill>
                <a:highlight>
                  <a:srgbClr val="151515"/>
                </a:highlight>
                <a:latin typeface="Courier New"/>
                <a:ea typeface="Courier New"/>
                <a:cs typeface="Courier New"/>
                <a:sym typeface="Courier New"/>
              </a:rPr>
              <a:t> </a:t>
            </a:r>
            <a:r>
              <a:rPr b="1" i="0" lang="en" sz="700" u="none" cap="none" strike="noStrike">
                <a:solidFill>
                  <a:srgbClr val="E5C07B"/>
                </a:solidFill>
                <a:highlight>
                  <a:srgbClr val="151515"/>
                </a:highlight>
                <a:latin typeface="Courier New"/>
                <a:ea typeface="Courier New"/>
                <a:cs typeface="Courier New"/>
                <a:sym typeface="Courier New"/>
              </a:rPr>
              <a:t>Programmer</a:t>
            </a:r>
            <a:r>
              <a:rPr b="1" i="0" lang="en" sz="700" u="none" cap="none" strike="noStrike">
                <a:solidFill>
                  <a:srgbClr val="ABB2BF"/>
                </a:solidFill>
                <a:highlight>
                  <a:srgbClr val="151515"/>
                </a:highlight>
                <a:latin typeface="Courier New"/>
                <a:ea typeface="Courier New"/>
                <a:cs typeface="Courier New"/>
                <a:sym typeface="Courier New"/>
              </a:rPr>
              <a:t> </a:t>
            </a:r>
            <a:r>
              <a:rPr b="1" i="0" lang="en" sz="700" u="none" cap="none" strike="noStrike">
                <a:solidFill>
                  <a:srgbClr val="C678DD"/>
                </a:solidFill>
                <a:highlight>
                  <a:srgbClr val="151515"/>
                </a:highlight>
                <a:latin typeface="Courier New"/>
                <a:ea typeface="Courier New"/>
                <a:cs typeface="Courier New"/>
                <a:sym typeface="Courier New"/>
              </a:rPr>
              <a:t>extends</a:t>
            </a:r>
            <a:r>
              <a:rPr b="1" i="0" lang="en" sz="700" u="none" cap="none" strike="noStrike">
                <a:solidFill>
                  <a:srgbClr val="ABB2BF"/>
                </a:solidFill>
                <a:highlight>
                  <a:srgbClr val="151515"/>
                </a:highlight>
                <a:latin typeface="Courier New"/>
                <a:ea typeface="Courier New"/>
                <a:cs typeface="Courier New"/>
                <a:sym typeface="Courier New"/>
              </a:rPr>
              <a:t> </a:t>
            </a:r>
            <a:r>
              <a:rPr b="1" i="0" lang="en" sz="700" u="none" cap="none" strike="noStrike">
                <a:solidFill>
                  <a:srgbClr val="98C379"/>
                </a:solidFill>
                <a:highlight>
                  <a:srgbClr val="151515"/>
                </a:highlight>
                <a:latin typeface="Courier New"/>
                <a:ea typeface="Courier New"/>
                <a:cs typeface="Courier New"/>
                <a:sym typeface="Courier New"/>
              </a:rPr>
              <a:t>Person</a:t>
            </a:r>
            <a:r>
              <a:rPr b="1" i="0" lang="en" sz="700" u="none" cap="none" strike="noStrike">
                <a:solidFill>
                  <a:srgbClr val="ABB2BF"/>
                </a:solidFill>
                <a:highlight>
                  <a:srgbClr val="151515"/>
                </a:highlight>
                <a:latin typeface="Courier New"/>
                <a:ea typeface="Courier New"/>
                <a:cs typeface="Courier New"/>
                <a:sym typeface="Courier New"/>
              </a:rPr>
              <a:t> {</a:t>
            </a:r>
            <a:endParaRPr b="1" i="0" sz="700" u="none" cap="none" strike="noStrike">
              <a:solidFill>
                <a:srgbClr val="999999"/>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700"/>
              <a:buFont typeface="Arial"/>
              <a:buNone/>
            </a:pPr>
            <a:r>
              <a:rPr b="1" i="0" lang="en" sz="700" u="none" cap="none" strike="noStrike">
                <a:solidFill>
                  <a:srgbClr val="ABB2BF"/>
                </a:solidFill>
                <a:highlight>
                  <a:srgbClr val="151515"/>
                </a:highlight>
                <a:latin typeface="Courier New"/>
                <a:ea typeface="Courier New"/>
                <a:cs typeface="Courier New"/>
                <a:sym typeface="Courier New"/>
              </a:rPr>
              <a:t> </a:t>
            </a:r>
            <a:r>
              <a:rPr b="1" i="0" lang="en" sz="700" u="none" cap="none" strike="noStrike">
                <a:solidFill>
                  <a:srgbClr val="C678DD"/>
                </a:solidFill>
                <a:highlight>
                  <a:srgbClr val="151515"/>
                </a:highlight>
                <a:latin typeface="Courier New"/>
                <a:ea typeface="Courier New"/>
                <a:cs typeface="Courier New"/>
                <a:sym typeface="Courier New"/>
              </a:rPr>
              <a:t>constructor</a:t>
            </a:r>
            <a:r>
              <a:rPr b="1" i="0" lang="en" sz="700" u="none" cap="none" strike="noStrike">
                <a:solidFill>
                  <a:srgbClr val="ABB2BF"/>
                </a:solidFill>
                <a:highlight>
                  <a:srgbClr val="151515"/>
                </a:highlight>
                <a:latin typeface="Courier New"/>
                <a:ea typeface="Courier New"/>
                <a:cs typeface="Courier New"/>
                <a:sym typeface="Courier New"/>
              </a:rPr>
              <a:t>(name, address, programmingLanguages) {</a:t>
            </a:r>
            <a:endParaRPr b="1" i="0" sz="7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700"/>
              <a:buFont typeface="Arial"/>
              <a:buNone/>
            </a:pPr>
            <a:r>
              <a:rPr b="1" i="0" lang="en" sz="700" u="none" cap="none" strike="noStrike">
                <a:solidFill>
                  <a:srgbClr val="ABB2BF"/>
                </a:solidFill>
                <a:highlight>
                  <a:srgbClr val="151515"/>
                </a:highlight>
                <a:latin typeface="Courier New"/>
                <a:ea typeface="Courier New"/>
                <a:cs typeface="Courier New"/>
                <a:sym typeface="Courier New"/>
              </a:rPr>
              <a:t>   </a:t>
            </a:r>
            <a:r>
              <a:rPr b="1" i="0" lang="en" sz="700" u="none" cap="none" strike="noStrike">
                <a:solidFill>
                  <a:srgbClr val="E06C75"/>
                </a:solidFill>
                <a:highlight>
                  <a:srgbClr val="151515"/>
                </a:highlight>
                <a:latin typeface="Courier New"/>
                <a:ea typeface="Courier New"/>
                <a:cs typeface="Courier New"/>
                <a:sym typeface="Courier New"/>
              </a:rPr>
              <a:t>super</a:t>
            </a:r>
            <a:r>
              <a:rPr b="1" i="0" lang="en" sz="700" u="none" cap="none" strike="noStrike">
                <a:solidFill>
                  <a:srgbClr val="ABB2BF"/>
                </a:solidFill>
                <a:highlight>
                  <a:srgbClr val="151515"/>
                </a:highlight>
                <a:latin typeface="Courier New"/>
                <a:ea typeface="Courier New"/>
                <a:cs typeface="Courier New"/>
                <a:sym typeface="Courier New"/>
              </a:rPr>
              <a:t>(name, address) </a:t>
            </a:r>
            <a:br>
              <a:rPr b="1" i="0" lang="en" sz="700" u="none" cap="none" strike="noStrike">
                <a:solidFill>
                  <a:srgbClr val="ABB2BF"/>
                </a:solidFill>
                <a:highlight>
                  <a:srgbClr val="151515"/>
                </a:highlight>
                <a:latin typeface="Courier New"/>
                <a:ea typeface="Courier New"/>
                <a:cs typeface="Courier New"/>
                <a:sym typeface="Courier New"/>
              </a:rPr>
            </a:br>
            <a:r>
              <a:rPr b="1" i="1" lang="en" sz="700" u="none" cap="none" strike="noStrike">
                <a:solidFill>
                  <a:srgbClr val="5C6370"/>
                </a:solidFill>
                <a:highlight>
                  <a:srgbClr val="151515"/>
                </a:highlight>
                <a:latin typeface="Courier New"/>
                <a:ea typeface="Courier New"/>
                <a:cs typeface="Courier New"/>
                <a:sym typeface="Courier New"/>
              </a:rPr>
              <a:t>// Call the super/parent class constructor, in this case Person.constructor;</a:t>
            </a:r>
            <a:endParaRPr b="1" i="1" sz="7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700"/>
              <a:buFont typeface="Arial"/>
              <a:buNone/>
            </a:pPr>
            <a:r>
              <a:rPr b="1" i="0" lang="en" sz="700" u="none" cap="none" strike="noStrike">
                <a:solidFill>
                  <a:srgbClr val="ABB2BF"/>
                </a:solidFill>
                <a:highlight>
                  <a:srgbClr val="151515"/>
                </a:highlight>
                <a:latin typeface="Courier New"/>
                <a:ea typeface="Courier New"/>
                <a:cs typeface="Courier New"/>
                <a:sym typeface="Courier New"/>
              </a:rPr>
              <a:t>   </a:t>
            </a:r>
            <a:r>
              <a:rPr b="1" i="0" lang="en" sz="700" u="none" cap="none" strike="noStrike">
                <a:solidFill>
                  <a:srgbClr val="E06C75"/>
                </a:solidFill>
                <a:highlight>
                  <a:srgbClr val="151515"/>
                </a:highlight>
                <a:latin typeface="Courier New"/>
                <a:ea typeface="Courier New"/>
                <a:cs typeface="Courier New"/>
                <a:sym typeface="Courier New"/>
              </a:rPr>
              <a:t>this</a:t>
            </a:r>
            <a:r>
              <a:rPr b="1" i="0" lang="en" sz="700" u="none" cap="none" strike="noStrike">
                <a:solidFill>
                  <a:srgbClr val="ABB2BF"/>
                </a:solidFill>
                <a:highlight>
                  <a:srgbClr val="151515"/>
                </a:highlight>
                <a:latin typeface="Courier New"/>
                <a:ea typeface="Courier New"/>
                <a:cs typeface="Courier New"/>
                <a:sym typeface="Courier New"/>
              </a:rPr>
              <a:t>.</a:t>
            </a:r>
            <a:r>
              <a:rPr b="1" i="0" lang="en" sz="700" u="none" cap="none" strike="noStrike">
                <a:solidFill>
                  <a:srgbClr val="E06C75"/>
                </a:solidFill>
                <a:highlight>
                  <a:srgbClr val="151515"/>
                </a:highlight>
                <a:latin typeface="Courier New"/>
                <a:ea typeface="Courier New"/>
                <a:cs typeface="Courier New"/>
                <a:sym typeface="Courier New"/>
              </a:rPr>
              <a:t>programmingLanguages</a:t>
            </a:r>
            <a:r>
              <a:rPr b="1" i="0" lang="en" sz="700" u="none" cap="none" strike="noStrike">
                <a:solidFill>
                  <a:srgbClr val="ABB2BF"/>
                </a:solidFill>
                <a:highlight>
                  <a:srgbClr val="151515"/>
                </a:highlight>
                <a:latin typeface="Courier New"/>
                <a:ea typeface="Courier New"/>
                <a:cs typeface="Courier New"/>
                <a:sym typeface="Courier New"/>
              </a:rPr>
              <a:t> </a:t>
            </a:r>
            <a:r>
              <a:rPr b="1" i="0" lang="en" sz="700" u="none" cap="none" strike="noStrike">
                <a:solidFill>
                  <a:srgbClr val="56B6C2"/>
                </a:solidFill>
                <a:highlight>
                  <a:srgbClr val="151515"/>
                </a:highlight>
                <a:latin typeface="Courier New"/>
                <a:ea typeface="Courier New"/>
                <a:cs typeface="Courier New"/>
                <a:sym typeface="Courier New"/>
              </a:rPr>
              <a:t>=</a:t>
            </a:r>
            <a:r>
              <a:rPr b="1" i="0" lang="en" sz="700" u="none" cap="none" strike="noStrike">
                <a:solidFill>
                  <a:srgbClr val="ABB2BF"/>
                </a:solidFill>
                <a:highlight>
                  <a:srgbClr val="151515"/>
                </a:highlight>
                <a:latin typeface="Courier New"/>
                <a:ea typeface="Courier New"/>
                <a:cs typeface="Courier New"/>
                <a:sym typeface="Courier New"/>
              </a:rPr>
              <a:t> programmingLanguages;</a:t>
            </a:r>
            <a:endParaRPr b="1" i="0" sz="7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700"/>
              <a:buFont typeface="Arial"/>
              <a:buNone/>
            </a:pPr>
            <a:r>
              <a:rPr b="1" i="0" lang="en" sz="700" u="none" cap="none" strike="noStrike">
                <a:solidFill>
                  <a:srgbClr val="ABB2BF"/>
                </a:solidFill>
                <a:highlight>
                  <a:srgbClr val="151515"/>
                </a:highlight>
                <a:latin typeface="Courier New"/>
                <a:ea typeface="Courier New"/>
                <a:cs typeface="Courier New"/>
                <a:sym typeface="Courier New"/>
              </a:rPr>
              <a:t> }</a:t>
            </a:r>
            <a:endParaRPr b="1" i="0" sz="700" u="none" cap="none" strike="noStrike">
              <a:solidFill>
                <a:srgbClr val="999999"/>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700"/>
              <a:buFont typeface="Arial"/>
              <a:buNone/>
            </a:pPr>
            <a:r>
              <a:rPr b="1" i="1" lang="en" sz="700" u="none" cap="none" strike="noStrike">
                <a:solidFill>
                  <a:srgbClr val="5C6370"/>
                </a:solidFill>
                <a:highlight>
                  <a:srgbClr val="151515"/>
                </a:highlight>
                <a:latin typeface="Courier New"/>
                <a:ea typeface="Courier New"/>
                <a:cs typeface="Courier New"/>
                <a:sym typeface="Courier New"/>
              </a:rPr>
              <a:t>// Override the Introduce Method</a:t>
            </a:r>
            <a:endParaRPr b="1" i="1" sz="7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700"/>
              <a:buFont typeface="Arial"/>
              <a:buNone/>
            </a:pPr>
            <a:r>
              <a:rPr b="1" i="0" lang="en" sz="700" u="none" cap="none" strike="noStrike">
                <a:solidFill>
                  <a:srgbClr val="ABB2BF"/>
                </a:solidFill>
                <a:highlight>
                  <a:srgbClr val="151515"/>
                </a:highlight>
                <a:latin typeface="Courier New"/>
                <a:ea typeface="Courier New"/>
                <a:cs typeface="Courier New"/>
                <a:sym typeface="Courier New"/>
              </a:rPr>
              <a:t> </a:t>
            </a:r>
            <a:r>
              <a:rPr b="1" i="0" lang="en" sz="700" u="none" cap="none" strike="noStrike">
                <a:solidFill>
                  <a:srgbClr val="61AFEF"/>
                </a:solidFill>
                <a:highlight>
                  <a:srgbClr val="151515"/>
                </a:highlight>
                <a:latin typeface="Courier New"/>
                <a:ea typeface="Courier New"/>
                <a:cs typeface="Courier New"/>
                <a:sym typeface="Courier New"/>
              </a:rPr>
              <a:t>introduce</a:t>
            </a:r>
            <a:r>
              <a:rPr b="1" i="0" lang="en" sz="700" u="none" cap="none" strike="noStrike">
                <a:solidFill>
                  <a:srgbClr val="ABB2BF"/>
                </a:solidFill>
                <a:highlight>
                  <a:srgbClr val="151515"/>
                </a:highlight>
                <a:latin typeface="Courier New"/>
                <a:ea typeface="Courier New"/>
                <a:cs typeface="Courier New"/>
                <a:sym typeface="Courier New"/>
              </a:rPr>
              <a:t>() {</a:t>
            </a:r>
            <a:endParaRPr b="1" i="0" sz="7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700"/>
              <a:buFont typeface="Arial"/>
              <a:buNone/>
            </a:pPr>
            <a:r>
              <a:rPr b="1" i="0" lang="en" sz="700" u="none" cap="none" strike="noStrike">
                <a:solidFill>
                  <a:srgbClr val="ABB2BF"/>
                </a:solidFill>
                <a:highlight>
                  <a:srgbClr val="151515"/>
                </a:highlight>
                <a:latin typeface="Courier New"/>
                <a:ea typeface="Courier New"/>
                <a:cs typeface="Courier New"/>
                <a:sym typeface="Courier New"/>
              </a:rPr>
              <a:t>   </a:t>
            </a:r>
            <a:r>
              <a:rPr b="1" i="0" lang="en" sz="700" u="none" cap="none" strike="noStrike">
                <a:solidFill>
                  <a:srgbClr val="E06C75"/>
                </a:solidFill>
                <a:highlight>
                  <a:srgbClr val="151515"/>
                </a:highlight>
                <a:latin typeface="Courier New"/>
                <a:ea typeface="Courier New"/>
                <a:cs typeface="Courier New"/>
                <a:sym typeface="Courier New"/>
              </a:rPr>
              <a:t>super</a:t>
            </a:r>
            <a:r>
              <a:rPr b="1" i="0" lang="en" sz="700" u="none" cap="none" strike="noStrike">
                <a:solidFill>
                  <a:srgbClr val="ABB2BF"/>
                </a:solidFill>
                <a:highlight>
                  <a:srgbClr val="151515"/>
                </a:highlight>
                <a:latin typeface="Courier New"/>
                <a:ea typeface="Courier New"/>
                <a:cs typeface="Courier New"/>
                <a:sym typeface="Courier New"/>
              </a:rPr>
              <a:t>.</a:t>
            </a:r>
            <a:r>
              <a:rPr b="1" i="0" lang="en" sz="700" u="none" cap="none" strike="noStrike">
                <a:solidFill>
                  <a:srgbClr val="61AFEF"/>
                </a:solidFill>
                <a:highlight>
                  <a:srgbClr val="151515"/>
                </a:highlight>
                <a:latin typeface="Courier New"/>
                <a:ea typeface="Courier New"/>
                <a:cs typeface="Courier New"/>
                <a:sym typeface="Courier New"/>
              </a:rPr>
              <a:t>introduce</a:t>
            </a:r>
            <a:r>
              <a:rPr b="1" i="0" lang="en" sz="700" u="none" cap="none" strike="noStrike">
                <a:solidFill>
                  <a:srgbClr val="ABB2BF"/>
                </a:solidFill>
                <a:highlight>
                  <a:srgbClr val="151515"/>
                </a:highlight>
                <a:latin typeface="Courier New"/>
                <a:ea typeface="Courier New"/>
                <a:cs typeface="Courier New"/>
                <a:sym typeface="Courier New"/>
              </a:rPr>
              <a:t>(); </a:t>
            </a:r>
            <a:r>
              <a:rPr b="1" i="1" lang="en" sz="700" u="none" cap="none" strike="noStrike">
                <a:solidFill>
                  <a:srgbClr val="5C6370"/>
                </a:solidFill>
                <a:highlight>
                  <a:srgbClr val="151515"/>
                </a:highlight>
                <a:latin typeface="Courier New"/>
                <a:ea typeface="Courier New"/>
                <a:cs typeface="Courier New"/>
                <a:sym typeface="Courier New"/>
              </a:rPr>
              <a:t>// Call the super class introduce instance method.</a:t>
            </a:r>
            <a:endParaRPr b="1" i="1" sz="7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700"/>
              <a:buFont typeface="Arial"/>
              <a:buNone/>
            </a:pPr>
            <a:r>
              <a:rPr b="1" i="0" lang="en" sz="700" u="none" cap="none" strike="noStrike">
                <a:solidFill>
                  <a:srgbClr val="ABB2BF"/>
                </a:solidFill>
                <a:highlight>
                  <a:srgbClr val="151515"/>
                </a:highlight>
                <a:latin typeface="Courier New"/>
                <a:ea typeface="Courier New"/>
                <a:cs typeface="Courier New"/>
                <a:sym typeface="Courier New"/>
              </a:rPr>
              <a:t>   </a:t>
            </a:r>
            <a:r>
              <a:rPr b="1" i="0" lang="en" sz="700" u="none" cap="none" strike="noStrike">
                <a:solidFill>
                  <a:srgbClr val="E5C07B"/>
                </a:solidFill>
                <a:highlight>
                  <a:srgbClr val="151515"/>
                </a:highlight>
                <a:latin typeface="Courier New"/>
                <a:ea typeface="Courier New"/>
                <a:cs typeface="Courier New"/>
                <a:sym typeface="Courier New"/>
              </a:rPr>
              <a:t>console</a:t>
            </a:r>
            <a:r>
              <a:rPr b="1" i="0" lang="en" sz="700" u="none" cap="none" strike="noStrike">
                <a:solidFill>
                  <a:srgbClr val="ABB2BF"/>
                </a:solidFill>
                <a:highlight>
                  <a:srgbClr val="151515"/>
                </a:highlight>
                <a:latin typeface="Courier New"/>
                <a:ea typeface="Courier New"/>
                <a:cs typeface="Courier New"/>
                <a:sym typeface="Courier New"/>
              </a:rPr>
              <a:t>.</a:t>
            </a:r>
            <a:r>
              <a:rPr b="1" i="0" lang="en" sz="700" u="none" cap="none" strike="noStrike">
                <a:solidFill>
                  <a:srgbClr val="56B6C2"/>
                </a:solidFill>
                <a:highlight>
                  <a:srgbClr val="151515"/>
                </a:highlight>
                <a:latin typeface="Courier New"/>
                <a:ea typeface="Courier New"/>
                <a:cs typeface="Courier New"/>
                <a:sym typeface="Courier New"/>
              </a:rPr>
              <a:t>log</a:t>
            </a:r>
            <a:r>
              <a:rPr b="1" i="0" lang="en" sz="700" u="none" cap="none" strike="noStrike">
                <a:solidFill>
                  <a:srgbClr val="ABB2BF"/>
                </a:solidFill>
                <a:highlight>
                  <a:srgbClr val="151515"/>
                </a:highlight>
                <a:latin typeface="Courier New"/>
                <a:ea typeface="Courier New"/>
                <a:cs typeface="Courier New"/>
                <a:sym typeface="Courier New"/>
              </a:rPr>
              <a:t>(</a:t>
            </a:r>
            <a:r>
              <a:rPr b="1" i="0" lang="en" sz="700" u="none" cap="none" strike="noStrike">
                <a:solidFill>
                  <a:srgbClr val="98C379"/>
                </a:solidFill>
                <a:highlight>
                  <a:srgbClr val="151515"/>
                </a:highlight>
                <a:latin typeface="Courier New"/>
                <a:ea typeface="Courier New"/>
                <a:cs typeface="Courier New"/>
                <a:sym typeface="Courier New"/>
              </a:rPr>
              <a:t>`I can write `</a:t>
            </a:r>
            <a:r>
              <a:rPr b="1" i="0" lang="en" sz="700" u="none" cap="none" strike="noStrike">
                <a:solidFill>
                  <a:srgbClr val="ABB2BF"/>
                </a:solidFill>
                <a:highlight>
                  <a:srgbClr val="151515"/>
                </a:highlight>
                <a:latin typeface="Courier New"/>
                <a:ea typeface="Courier New"/>
                <a:cs typeface="Courier New"/>
                <a:sym typeface="Courier New"/>
              </a:rPr>
              <a:t>, </a:t>
            </a:r>
            <a:r>
              <a:rPr b="1" i="0" lang="en" sz="700" u="none" cap="none" strike="noStrike">
                <a:solidFill>
                  <a:srgbClr val="E06C75"/>
                </a:solidFill>
                <a:highlight>
                  <a:srgbClr val="151515"/>
                </a:highlight>
                <a:latin typeface="Courier New"/>
                <a:ea typeface="Courier New"/>
                <a:cs typeface="Courier New"/>
                <a:sym typeface="Courier New"/>
              </a:rPr>
              <a:t>this</a:t>
            </a:r>
            <a:r>
              <a:rPr b="1" i="0" lang="en" sz="700" u="none" cap="none" strike="noStrike">
                <a:solidFill>
                  <a:srgbClr val="ABB2BF"/>
                </a:solidFill>
                <a:highlight>
                  <a:srgbClr val="151515"/>
                </a:highlight>
                <a:latin typeface="Courier New"/>
                <a:ea typeface="Courier New"/>
                <a:cs typeface="Courier New"/>
                <a:sym typeface="Courier New"/>
              </a:rPr>
              <a:t>.</a:t>
            </a:r>
            <a:r>
              <a:rPr b="1" i="0" lang="en" sz="700" u="none" cap="none" strike="noStrike">
                <a:solidFill>
                  <a:srgbClr val="E06C75"/>
                </a:solidFill>
                <a:highlight>
                  <a:srgbClr val="151515"/>
                </a:highlight>
                <a:latin typeface="Courier New"/>
                <a:ea typeface="Courier New"/>
                <a:cs typeface="Courier New"/>
                <a:sym typeface="Courier New"/>
              </a:rPr>
              <a:t>programmingLanguages</a:t>
            </a:r>
            <a:r>
              <a:rPr b="1" i="0" lang="en" sz="700" u="none" cap="none" strike="noStrike">
                <a:solidFill>
                  <a:srgbClr val="ABB2BF"/>
                </a:solidFill>
                <a:highlight>
                  <a:srgbClr val="151515"/>
                </a:highlight>
                <a:latin typeface="Courier New"/>
                <a:ea typeface="Courier New"/>
                <a:cs typeface="Courier New"/>
                <a:sym typeface="Courier New"/>
              </a:rPr>
              <a:t>);</a:t>
            </a:r>
            <a:endParaRPr b="1" i="0" sz="7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700"/>
              <a:buFont typeface="Arial"/>
              <a:buNone/>
            </a:pPr>
            <a:r>
              <a:rPr b="1" i="0" lang="en" sz="700" u="none" cap="none" strike="noStrike">
                <a:solidFill>
                  <a:srgbClr val="ABB2BF"/>
                </a:solidFill>
                <a:highlight>
                  <a:srgbClr val="151515"/>
                </a:highlight>
                <a:latin typeface="Courier New"/>
                <a:ea typeface="Courier New"/>
                <a:cs typeface="Courier New"/>
                <a:sym typeface="Courier New"/>
              </a:rPr>
              <a:t> }</a:t>
            </a:r>
            <a:endParaRPr b="1" i="0" sz="700" u="none" cap="none" strike="noStrike">
              <a:solidFill>
                <a:srgbClr val="999999"/>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700"/>
              <a:buFont typeface="Arial"/>
              <a:buNone/>
            </a:pPr>
            <a:r>
              <a:rPr b="1" i="0" lang="en" sz="700" u="none" cap="none" strike="noStrike">
                <a:solidFill>
                  <a:srgbClr val="ABB2BF"/>
                </a:solidFill>
                <a:highlight>
                  <a:srgbClr val="151515"/>
                </a:highlight>
                <a:latin typeface="Courier New"/>
                <a:ea typeface="Courier New"/>
                <a:cs typeface="Courier New"/>
                <a:sym typeface="Courier New"/>
              </a:rPr>
              <a:t> </a:t>
            </a:r>
            <a:r>
              <a:rPr b="1" i="0" lang="en" sz="700" u="none" cap="none" strike="noStrike">
                <a:solidFill>
                  <a:srgbClr val="61AFEF"/>
                </a:solidFill>
                <a:highlight>
                  <a:srgbClr val="151515"/>
                </a:highlight>
                <a:latin typeface="Courier New"/>
                <a:ea typeface="Courier New"/>
                <a:cs typeface="Courier New"/>
                <a:sym typeface="Courier New"/>
              </a:rPr>
              <a:t>code</a:t>
            </a:r>
            <a:r>
              <a:rPr b="1" i="0" lang="en" sz="700" u="none" cap="none" strike="noStrike">
                <a:solidFill>
                  <a:srgbClr val="ABB2BF"/>
                </a:solidFill>
                <a:highlight>
                  <a:srgbClr val="151515"/>
                </a:highlight>
                <a:latin typeface="Courier New"/>
                <a:ea typeface="Courier New"/>
                <a:cs typeface="Courier New"/>
                <a:sym typeface="Courier New"/>
              </a:rPr>
              <a:t>() {</a:t>
            </a:r>
            <a:endParaRPr b="1" i="0" sz="7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700"/>
              <a:buFont typeface="Arial"/>
              <a:buNone/>
            </a:pPr>
            <a:r>
              <a:rPr b="1" i="0" lang="en" sz="700" u="none" cap="none" strike="noStrike">
                <a:solidFill>
                  <a:srgbClr val="ABB2BF"/>
                </a:solidFill>
                <a:highlight>
                  <a:srgbClr val="151515"/>
                </a:highlight>
                <a:latin typeface="Courier New"/>
                <a:ea typeface="Courier New"/>
                <a:cs typeface="Courier New"/>
                <a:sym typeface="Courier New"/>
              </a:rPr>
              <a:t>   </a:t>
            </a:r>
            <a:r>
              <a:rPr b="1" i="0" lang="en" sz="700" u="none" cap="none" strike="noStrike">
                <a:solidFill>
                  <a:srgbClr val="E5C07B"/>
                </a:solidFill>
                <a:highlight>
                  <a:srgbClr val="151515"/>
                </a:highlight>
                <a:latin typeface="Courier New"/>
                <a:ea typeface="Courier New"/>
                <a:cs typeface="Courier New"/>
                <a:sym typeface="Courier New"/>
              </a:rPr>
              <a:t>console</a:t>
            </a:r>
            <a:r>
              <a:rPr b="1" i="0" lang="en" sz="700" u="none" cap="none" strike="noStrike">
                <a:solidFill>
                  <a:srgbClr val="ABB2BF"/>
                </a:solidFill>
                <a:highlight>
                  <a:srgbClr val="151515"/>
                </a:highlight>
                <a:latin typeface="Courier New"/>
                <a:ea typeface="Courier New"/>
                <a:cs typeface="Courier New"/>
                <a:sym typeface="Courier New"/>
              </a:rPr>
              <a:t>.</a:t>
            </a:r>
            <a:r>
              <a:rPr b="1" i="0" lang="en" sz="700" u="none" cap="none" strike="noStrike">
                <a:solidFill>
                  <a:srgbClr val="56B6C2"/>
                </a:solidFill>
                <a:highlight>
                  <a:srgbClr val="151515"/>
                </a:highlight>
                <a:latin typeface="Courier New"/>
                <a:ea typeface="Courier New"/>
                <a:cs typeface="Courier New"/>
                <a:sym typeface="Courier New"/>
              </a:rPr>
              <a:t>log</a:t>
            </a:r>
            <a:r>
              <a:rPr b="1" i="0" lang="en" sz="700" u="none" cap="none" strike="noStrike">
                <a:solidFill>
                  <a:srgbClr val="ABB2BF"/>
                </a:solidFill>
                <a:highlight>
                  <a:srgbClr val="151515"/>
                </a:highlight>
                <a:latin typeface="Courier New"/>
                <a:ea typeface="Courier New"/>
                <a:cs typeface="Courier New"/>
                <a:sym typeface="Courier New"/>
              </a:rPr>
              <a:t>(</a:t>
            </a:r>
            <a:r>
              <a:rPr b="1" i="0" lang="en" sz="700" u="none" cap="none" strike="noStrike">
                <a:solidFill>
                  <a:srgbClr val="98C379"/>
                </a:solidFill>
                <a:highlight>
                  <a:srgbClr val="151515"/>
                </a:highlight>
                <a:latin typeface="Courier New"/>
                <a:ea typeface="Courier New"/>
                <a:cs typeface="Courier New"/>
                <a:sym typeface="Courier New"/>
              </a:rPr>
              <a:t>"Code some"</a:t>
            </a:r>
            <a:r>
              <a:rPr b="1" i="0" lang="en" sz="700" u="none" cap="none" strike="noStrike">
                <a:solidFill>
                  <a:srgbClr val="ABB2BF"/>
                </a:solidFill>
                <a:highlight>
                  <a:srgbClr val="151515"/>
                </a:highlight>
                <a:latin typeface="Courier New"/>
                <a:ea typeface="Courier New"/>
                <a:cs typeface="Courier New"/>
                <a:sym typeface="Courier New"/>
              </a:rPr>
              <a:t>,</a:t>
            </a:r>
            <a:r>
              <a:rPr b="1" i="0" lang="en" sz="700" u="none" cap="none" strike="noStrike">
                <a:solidFill>
                  <a:srgbClr val="E06C75"/>
                </a:solidFill>
                <a:highlight>
                  <a:srgbClr val="151515"/>
                </a:highlight>
                <a:latin typeface="Courier New"/>
                <a:ea typeface="Courier New"/>
                <a:cs typeface="Courier New"/>
                <a:sym typeface="Courier New"/>
              </a:rPr>
              <a:t>this</a:t>
            </a:r>
            <a:r>
              <a:rPr b="1" i="0" lang="en" sz="700" u="none" cap="none" strike="noStrike">
                <a:solidFill>
                  <a:srgbClr val="ABB2BF"/>
                </a:solidFill>
                <a:highlight>
                  <a:srgbClr val="151515"/>
                </a:highlight>
                <a:latin typeface="Courier New"/>
                <a:ea typeface="Courier New"/>
                <a:cs typeface="Courier New"/>
                <a:sym typeface="Courier New"/>
              </a:rPr>
              <a:t>.</a:t>
            </a:r>
            <a:r>
              <a:rPr b="1" i="0" lang="en" sz="700" u="none" cap="none" strike="noStrike">
                <a:solidFill>
                  <a:srgbClr val="E06C75"/>
                </a:solidFill>
                <a:highlight>
                  <a:srgbClr val="151515"/>
                </a:highlight>
                <a:latin typeface="Courier New"/>
                <a:ea typeface="Courier New"/>
                <a:cs typeface="Courier New"/>
                <a:sym typeface="Courier New"/>
              </a:rPr>
              <a:t>programmingLanguages</a:t>
            </a:r>
            <a:r>
              <a:rPr b="1" i="0" lang="en" sz="700" u="none" cap="none" strike="noStrike">
                <a:solidFill>
                  <a:srgbClr val="ABB2BF"/>
                </a:solidFill>
                <a:highlight>
                  <a:srgbClr val="151515"/>
                </a:highlight>
                <a:latin typeface="Courier New"/>
                <a:ea typeface="Courier New"/>
                <a:cs typeface="Courier New"/>
                <a:sym typeface="Courier New"/>
              </a:rPr>
              <a:t>[</a:t>
            </a:r>
            <a:r>
              <a:rPr b="1" i="0" lang="en" sz="700" u="none" cap="none" strike="noStrike">
                <a:solidFill>
                  <a:srgbClr val="D19A66"/>
                </a:solidFill>
                <a:highlight>
                  <a:srgbClr val="151515"/>
                </a:highlight>
                <a:latin typeface="Courier New"/>
                <a:ea typeface="Courier New"/>
                <a:cs typeface="Courier New"/>
                <a:sym typeface="Courier New"/>
              </a:rPr>
              <a:t>Math</a:t>
            </a:r>
            <a:r>
              <a:rPr b="1" i="0" lang="en" sz="700" u="none" cap="none" strike="noStrike">
                <a:solidFill>
                  <a:srgbClr val="ABB2BF"/>
                </a:solidFill>
                <a:highlight>
                  <a:srgbClr val="151515"/>
                </a:highlight>
                <a:latin typeface="Courier New"/>
                <a:ea typeface="Courier New"/>
                <a:cs typeface="Courier New"/>
                <a:sym typeface="Courier New"/>
              </a:rPr>
              <a:t>.</a:t>
            </a:r>
            <a:r>
              <a:rPr b="1" i="0" lang="en" sz="700" u="none" cap="none" strike="noStrike">
                <a:solidFill>
                  <a:srgbClr val="56B6C2"/>
                </a:solidFill>
                <a:highlight>
                  <a:srgbClr val="151515"/>
                </a:highlight>
                <a:latin typeface="Courier New"/>
                <a:ea typeface="Courier New"/>
                <a:cs typeface="Courier New"/>
                <a:sym typeface="Courier New"/>
              </a:rPr>
              <a:t>floor</a:t>
            </a:r>
            <a:r>
              <a:rPr b="1" i="0" lang="en" sz="700" u="none" cap="none" strike="noStrike">
                <a:solidFill>
                  <a:srgbClr val="ABB2BF"/>
                </a:solidFill>
                <a:highlight>
                  <a:srgbClr val="151515"/>
                </a:highlight>
                <a:latin typeface="Courier New"/>
                <a:ea typeface="Courier New"/>
                <a:cs typeface="Courier New"/>
                <a:sym typeface="Courier New"/>
              </a:rPr>
              <a:t>(</a:t>
            </a:r>
            <a:r>
              <a:rPr b="1" i="0" lang="en" sz="700" u="none" cap="none" strike="noStrike">
                <a:solidFill>
                  <a:srgbClr val="D19A66"/>
                </a:solidFill>
                <a:highlight>
                  <a:srgbClr val="151515"/>
                </a:highlight>
                <a:latin typeface="Courier New"/>
                <a:ea typeface="Courier New"/>
                <a:cs typeface="Courier New"/>
                <a:sym typeface="Courier New"/>
              </a:rPr>
              <a:t>Math</a:t>
            </a:r>
            <a:r>
              <a:rPr b="1" i="0" lang="en" sz="700" u="none" cap="none" strike="noStrike">
                <a:solidFill>
                  <a:srgbClr val="ABB2BF"/>
                </a:solidFill>
                <a:highlight>
                  <a:srgbClr val="151515"/>
                </a:highlight>
                <a:latin typeface="Courier New"/>
                <a:ea typeface="Courier New"/>
                <a:cs typeface="Courier New"/>
                <a:sym typeface="Courier New"/>
              </a:rPr>
              <a:t>.</a:t>
            </a:r>
            <a:r>
              <a:rPr b="1" i="0" lang="en" sz="700" u="none" cap="none" strike="noStrike">
                <a:solidFill>
                  <a:srgbClr val="56B6C2"/>
                </a:solidFill>
                <a:highlight>
                  <a:srgbClr val="151515"/>
                </a:highlight>
                <a:latin typeface="Courier New"/>
                <a:ea typeface="Courier New"/>
                <a:cs typeface="Courier New"/>
                <a:sym typeface="Courier New"/>
              </a:rPr>
              <a:t>random</a:t>
            </a:r>
            <a:r>
              <a:rPr b="1" i="0" lang="en" sz="700" u="none" cap="none" strike="noStrike">
                <a:solidFill>
                  <a:srgbClr val="ABB2BF"/>
                </a:solidFill>
                <a:highlight>
                  <a:srgbClr val="151515"/>
                </a:highlight>
                <a:latin typeface="Courier New"/>
                <a:ea typeface="Courier New"/>
                <a:cs typeface="Courier New"/>
                <a:sym typeface="Courier New"/>
              </a:rPr>
              <a:t> </a:t>
            </a:r>
            <a:r>
              <a:rPr b="1" i="0" lang="en" sz="700" u="none" cap="none" strike="noStrike">
                <a:solidFill>
                  <a:srgbClr val="56B6C2"/>
                </a:solidFill>
                <a:highlight>
                  <a:srgbClr val="151515"/>
                </a:highlight>
                <a:latin typeface="Courier New"/>
                <a:ea typeface="Courier New"/>
                <a:cs typeface="Courier New"/>
                <a:sym typeface="Courier New"/>
              </a:rPr>
              <a:t>*</a:t>
            </a:r>
            <a:r>
              <a:rPr b="1" i="0" lang="en" sz="700" u="none" cap="none" strike="noStrike">
                <a:solidFill>
                  <a:srgbClr val="ABB2BF"/>
                </a:solidFill>
                <a:highlight>
                  <a:srgbClr val="151515"/>
                </a:highlight>
                <a:latin typeface="Courier New"/>
                <a:ea typeface="Courier New"/>
                <a:cs typeface="Courier New"/>
                <a:sym typeface="Courier New"/>
              </a:rPr>
              <a:t> </a:t>
            </a:r>
            <a:r>
              <a:rPr b="1" i="0" lang="en" sz="700" u="none" cap="none" strike="noStrike">
                <a:solidFill>
                  <a:srgbClr val="E5C07B"/>
                </a:solidFill>
                <a:highlight>
                  <a:srgbClr val="151515"/>
                </a:highlight>
                <a:latin typeface="Courier New"/>
                <a:ea typeface="Courier New"/>
                <a:cs typeface="Courier New"/>
                <a:sym typeface="Courier New"/>
              </a:rPr>
              <a:t>this</a:t>
            </a:r>
            <a:r>
              <a:rPr b="1" i="0" lang="en" sz="700" u="none" cap="none" strike="noStrike">
                <a:solidFill>
                  <a:srgbClr val="ABB2BF"/>
                </a:solidFill>
                <a:highlight>
                  <a:srgbClr val="151515"/>
                </a:highlight>
                <a:latin typeface="Courier New"/>
                <a:ea typeface="Courier New"/>
                <a:cs typeface="Courier New"/>
                <a:sym typeface="Courier New"/>
              </a:rPr>
              <a:t>.</a:t>
            </a:r>
            <a:r>
              <a:rPr b="1" i="0" lang="en" sz="700" u="none" cap="none" strike="noStrike">
                <a:solidFill>
                  <a:srgbClr val="E5C07B"/>
                </a:solidFill>
                <a:highlight>
                  <a:srgbClr val="151515"/>
                </a:highlight>
                <a:latin typeface="Courier New"/>
                <a:ea typeface="Courier New"/>
                <a:cs typeface="Courier New"/>
                <a:sym typeface="Courier New"/>
              </a:rPr>
              <a:t>programmingLanguages</a:t>
            </a:r>
            <a:r>
              <a:rPr b="1" i="0" lang="en" sz="700" u="none" cap="none" strike="noStrike">
                <a:solidFill>
                  <a:srgbClr val="ABB2BF"/>
                </a:solidFill>
                <a:highlight>
                  <a:srgbClr val="151515"/>
                </a:highlight>
                <a:latin typeface="Courier New"/>
                <a:ea typeface="Courier New"/>
                <a:cs typeface="Courier New"/>
                <a:sym typeface="Courier New"/>
              </a:rPr>
              <a:t>.</a:t>
            </a:r>
            <a:r>
              <a:rPr b="1" i="0" lang="en" sz="700" u="none" cap="none" strike="noStrike">
                <a:solidFill>
                  <a:srgbClr val="E06C75"/>
                </a:solidFill>
                <a:highlight>
                  <a:srgbClr val="151515"/>
                </a:highlight>
                <a:latin typeface="Courier New"/>
                <a:ea typeface="Courier New"/>
                <a:cs typeface="Courier New"/>
                <a:sym typeface="Courier New"/>
              </a:rPr>
              <a:t>length</a:t>
            </a:r>
            <a:r>
              <a:rPr b="1" i="0" lang="en" sz="700" u="none" cap="none" strike="noStrike">
                <a:solidFill>
                  <a:srgbClr val="ABB2BF"/>
                </a:solidFill>
                <a:highlight>
                  <a:srgbClr val="151515"/>
                </a:highlight>
                <a:latin typeface="Courier New"/>
                <a:ea typeface="Courier New"/>
                <a:cs typeface="Courier New"/>
                <a:sym typeface="Courier New"/>
              </a:rPr>
              <a:t>)])</a:t>
            </a:r>
            <a:endParaRPr b="1" i="0" sz="7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700"/>
              <a:buFont typeface="Arial"/>
              <a:buNone/>
            </a:pPr>
            <a:r>
              <a:rPr b="1" i="0" lang="en" sz="700" u="none" cap="none" strike="noStrike">
                <a:solidFill>
                  <a:srgbClr val="ABB2BF"/>
                </a:solidFill>
                <a:highlight>
                  <a:srgbClr val="151515"/>
                </a:highlight>
                <a:latin typeface="Courier New"/>
                <a:ea typeface="Courier New"/>
                <a:cs typeface="Courier New"/>
                <a:sym typeface="Courier New"/>
              </a:rPr>
              <a:t> }</a:t>
            </a:r>
            <a:endParaRPr b="1" i="0" sz="7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700"/>
              <a:buFont typeface="Arial"/>
              <a:buNone/>
            </a:pPr>
            <a:r>
              <a:rPr b="1" i="0" lang="en" sz="700" u="none" cap="none" strike="noStrike">
                <a:solidFill>
                  <a:srgbClr val="ABB2BF"/>
                </a:solidFill>
                <a:highlight>
                  <a:srgbClr val="151515"/>
                </a:highlight>
                <a:latin typeface="Courier New"/>
                <a:ea typeface="Courier New"/>
                <a:cs typeface="Courier New"/>
                <a:sym typeface="Courier New"/>
              </a:rPr>
              <a:t>}</a:t>
            </a:r>
            <a:endParaRPr b="1" i="0" sz="700" u="none" cap="none" strike="noStrike">
              <a:solidFill>
                <a:srgbClr val="999999"/>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700"/>
              <a:buFont typeface="Arial"/>
              <a:buNone/>
            </a:pPr>
            <a:r>
              <a:rPr b="1" i="0" lang="en" sz="700" u="none" cap="none" strike="noStrike">
                <a:solidFill>
                  <a:srgbClr val="C678DD"/>
                </a:solidFill>
                <a:highlight>
                  <a:srgbClr val="151515"/>
                </a:highlight>
                <a:latin typeface="Courier New"/>
                <a:ea typeface="Courier New"/>
                <a:cs typeface="Courier New"/>
                <a:sym typeface="Courier New"/>
              </a:rPr>
              <a:t>let</a:t>
            </a:r>
            <a:r>
              <a:rPr b="1" i="0" lang="en" sz="700" u="none" cap="none" strike="noStrike">
                <a:solidFill>
                  <a:srgbClr val="999999"/>
                </a:solidFill>
                <a:highlight>
                  <a:srgbClr val="151515"/>
                </a:highlight>
                <a:latin typeface="Courier New"/>
                <a:ea typeface="Courier New"/>
                <a:cs typeface="Courier New"/>
                <a:sym typeface="Courier New"/>
              </a:rPr>
              <a:t> </a:t>
            </a:r>
            <a:r>
              <a:rPr b="1" i="0" lang="en" sz="700" u="none" cap="none" strike="noStrike">
                <a:solidFill>
                  <a:srgbClr val="ABB2BF"/>
                </a:solidFill>
                <a:highlight>
                  <a:srgbClr val="151515"/>
                </a:highlight>
                <a:latin typeface="Courier New"/>
                <a:ea typeface="Courier New"/>
                <a:cs typeface="Courier New"/>
                <a:sym typeface="Courier New"/>
              </a:rPr>
              <a:t>Isyana</a:t>
            </a:r>
            <a:r>
              <a:rPr b="1" i="0" lang="en" sz="700" u="none" cap="none" strike="noStrike">
                <a:solidFill>
                  <a:srgbClr val="999999"/>
                </a:solidFill>
                <a:highlight>
                  <a:srgbClr val="151515"/>
                </a:highlight>
                <a:latin typeface="Courier New"/>
                <a:ea typeface="Courier New"/>
                <a:cs typeface="Courier New"/>
                <a:sym typeface="Courier New"/>
              </a:rPr>
              <a:t> </a:t>
            </a:r>
            <a:r>
              <a:rPr b="1" i="0" lang="en" sz="700" u="none" cap="none" strike="noStrike">
                <a:solidFill>
                  <a:srgbClr val="56B6C2"/>
                </a:solidFill>
                <a:highlight>
                  <a:srgbClr val="151515"/>
                </a:highlight>
                <a:latin typeface="Courier New"/>
                <a:ea typeface="Courier New"/>
                <a:cs typeface="Courier New"/>
                <a:sym typeface="Courier New"/>
              </a:rPr>
              <a:t>=</a:t>
            </a:r>
            <a:r>
              <a:rPr b="1" i="0" lang="en" sz="700" u="none" cap="none" strike="noStrike">
                <a:solidFill>
                  <a:srgbClr val="999999"/>
                </a:solidFill>
                <a:highlight>
                  <a:srgbClr val="151515"/>
                </a:highlight>
                <a:latin typeface="Courier New"/>
                <a:ea typeface="Courier New"/>
                <a:cs typeface="Courier New"/>
                <a:sym typeface="Courier New"/>
              </a:rPr>
              <a:t> </a:t>
            </a:r>
            <a:r>
              <a:rPr b="1" i="0" lang="en" sz="700" u="none" cap="none" strike="noStrike">
                <a:solidFill>
                  <a:srgbClr val="C678DD"/>
                </a:solidFill>
                <a:highlight>
                  <a:srgbClr val="151515"/>
                </a:highlight>
                <a:latin typeface="Courier New"/>
                <a:ea typeface="Courier New"/>
                <a:cs typeface="Courier New"/>
                <a:sym typeface="Courier New"/>
              </a:rPr>
              <a:t>new</a:t>
            </a:r>
            <a:r>
              <a:rPr b="1" i="0" lang="en" sz="700" u="none" cap="none" strike="noStrike">
                <a:solidFill>
                  <a:srgbClr val="999999"/>
                </a:solidFill>
                <a:highlight>
                  <a:srgbClr val="151515"/>
                </a:highlight>
                <a:latin typeface="Courier New"/>
                <a:ea typeface="Courier New"/>
                <a:cs typeface="Courier New"/>
                <a:sym typeface="Courier New"/>
              </a:rPr>
              <a:t> </a:t>
            </a:r>
            <a:r>
              <a:rPr b="1" i="0" lang="en" sz="700" u="none" cap="none" strike="noStrike">
                <a:solidFill>
                  <a:srgbClr val="E5C07B"/>
                </a:solidFill>
                <a:highlight>
                  <a:srgbClr val="151515"/>
                </a:highlight>
                <a:latin typeface="Courier New"/>
                <a:ea typeface="Courier New"/>
                <a:cs typeface="Courier New"/>
                <a:sym typeface="Courier New"/>
              </a:rPr>
              <a:t>Programmer</a:t>
            </a:r>
            <a:r>
              <a:rPr b="1" i="0" lang="en" sz="700" u="none" cap="none" strike="noStrike">
                <a:solidFill>
                  <a:srgbClr val="ABB2BF"/>
                </a:solidFill>
                <a:highlight>
                  <a:srgbClr val="151515"/>
                </a:highlight>
                <a:latin typeface="Courier New"/>
                <a:ea typeface="Courier New"/>
                <a:cs typeface="Courier New"/>
                <a:sym typeface="Courier New"/>
              </a:rPr>
              <a:t>(</a:t>
            </a:r>
            <a:r>
              <a:rPr b="1" i="0" lang="en" sz="700" u="none" cap="none" strike="noStrike">
                <a:solidFill>
                  <a:srgbClr val="98C379"/>
                </a:solidFill>
                <a:highlight>
                  <a:srgbClr val="151515"/>
                </a:highlight>
                <a:latin typeface="Courier New"/>
                <a:ea typeface="Courier New"/>
                <a:cs typeface="Courier New"/>
                <a:sym typeface="Courier New"/>
              </a:rPr>
              <a:t>"Isyana Karina"</a:t>
            </a:r>
            <a:r>
              <a:rPr b="1" i="0" lang="en" sz="700" u="none" cap="none" strike="noStrike">
                <a:solidFill>
                  <a:srgbClr val="ABB2BF"/>
                </a:solidFill>
                <a:highlight>
                  <a:srgbClr val="151515"/>
                </a:highlight>
                <a:latin typeface="Courier New"/>
                <a:ea typeface="Courier New"/>
                <a:cs typeface="Courier New"/>
                <a:sym typeface="Courier New"/>
              </a:rPr>
              <a:t>,</a:t>
            </a:r>
            <a:r>
              <a:rPr b="1" i="0" lang="en" sz="700" u="none" cap="none" strike="noStrike">
                <a:solidFill>
                  <a:srgbClr val="999999"/>
                </a:solidFill>
                <a:highlight>
                  <a:srgbClr val="151515"/>
                </a:highlight>
                <a:latin typeface="Courier New"/>
                <a:ea typeface="Courier New"/>
                <a:cs typeface="Courier New"/>
                <a:sym typeface="Courier New"/>
              </a:rPr>
              <a:t> </a:t>
            </a:r>
            <a:r>
              <a:rPr b="1" i="0" lang="en" sz="700" u="none" cap="none" strike="noStrike">
                <a:solidFill>
                  <a:srgbClr val="98C379"/>
                </a:solidFill>
                <a:highlight>
                  <a:srgbClr val="151515"/>
                </a:highlight>
                <a:latin typeface="Courier New"/>
                <a:ea typeface="Courier New"/>
                <a:cs typeface="Courier New"/>
                <a:sym typeface="Courier New"/>
              </a:rPr>
              <a:t>"Jakarta"</a:t>
            </a:r>
            <a:r>
              <a:rPr b="1" i="0" lang="en" sz="700" u="none" cap="none" strike="noStrike">
                <a:solidFill>
                  <a:srgbClr val="ABB2BF"/>
                </a:solidFill>
                <a:highlight>
                  <a:srgbClr val="151515"/>
                </a:highlight>
                <a:latin typeface="Courier New"/>
                <a:ea typeface="Courier New"/>
                <a:cs typeface="Courier New"/>
                <a:sym typeface="Courier New"/>
              </a:rPr>
              <a:t>,</a:t>
            </a:r>
            <a:r>
              <a:rPr b="1" i="0" lang="en" sz="700" u="none" cap="none" strike="noStrike">
                <a:solidFill>
                  <a:srgbClr val="999999"/>
                </a:solidFill>
                <a:highlight>
                  <a:srgbClr val="151515"/>
                </a:highlight>
                <a:latin typeface="Courier New"/>
                <a:ea typeface="Courier New"/>
                <a:cs typeface="Courier New"/>
                <a:sym typeface="Courier New"/>
              </a:rPr>
              <a:t> </a:t>
            </a:r>
            <a:r>
              <a:rPr b="1" i="0" lang="en" sz="700" u="none" cap="none" strike="noStrike">
                <a:solidFill>
                  <a:srgbClr val="ABB2BF"/>
                </a:solidFill>
                <a:highlight>
                  <a:srgbClr val="151515"/>
                </a:highlight>
                <a:latin typeface="Courier New"/>
                <a:ea typeface="Courier New"/>
                <a:cs typeface="Courier New"/>
                <a:sym typeface="Courier New"/>
              </a:rPr>
              <a:t>[</a:t>
            </a:r>
            <a:r>
              <a:rPr b="1" i="0" lang="en" sz="700" u="none" cap="none" strike="noStrike">
                <a:solidFill>
                  <a:srgbClr val="98C379"/>
                </a:solidFill>
                <a:highlight>
                  <a:srgbClr val="151515"/>
                </a:highlight>
                <a:latin typeface="Courier New"/>
                <a:ea typeface="Courier New"/>
                <a:cs typeface="Courier New"/>
                <a:sym typeface="Courier New"/>
              </a:rPr>
              <a:t>"Javascript"</a:t>
            </a:r>
            <a:r>
              <a:rPr b="1" i="0" lang="en" sz="700" u="none" cap="none" strike="noStrike">
                <a:solidFill>
                  <a:srgbClr val="ABB2BF"/>
                </a:solidFill>
                <a:highlight>
                  <a:srgbClr val="151515"/>
                </a:highlight>
                <a:latin typeface="Courier New"/>
                <a:ea typeface="Courier New"/>
                <a:cs typeface="Courier New"/>
                <a:sym typeface="Courier New"/>
              </a:rPr>
              <a:t>,</a:t>
            </a:r>
            <a:r>
              <a:rPr b="1" i="0" lang="en" sz="700" u="none" cap="none" strike="noStrike">
                <a:solidFill>
                  <a:srgbClr val="999999"/>
                </a:solidFill>
                <a:highlight>
                  <a:srgbClr val="151515"/>
                </a:highlight>
                <a:latin typeface="Courier New"/>
                <a:ea typeface="Courier New"/>
                <a:cs typeface="Courier New"/>
                <a:sym typeface="Courier New"/>
              </a:rPr>
              <a:t> </a:t>
            </a:r>
            <a:r>
              <a:rPr b="1" i="0" lang="en" sz="700" u="none" cap="none" strike="noStrike">
                <a:solidFill>
                  <a:srgbClr val="98C379"/>
                </a:solidFill>
                <a:highlight>
                  <a:srgbClr val="151515"/>
                </a:highlight>
                <a:latin typeface="Courier New"/>
                <a:ea typeface="Courier New"/>
                <a:cs typeface="Courier New"/>
                <a:sym typeface="Courier New"/>
              </a:rPr>
              <a:t>"Python"</a:t>
            </a:r>
            <a:r>
              <a:rPr b="1" i="0" lang="en" sz="700" u="none" cap="none" strike="noStrike">
                <a:solidFill>
                  <a:srgbClr val="ABB2BF"/>
                </a:solidFill>
                <a:highlight>
                  <a:srgbClr val="151515"/>
                </a:highlight>
                <a:latin typeface="Courier New"/>
                <a:ea typeface="Courier New"/>
                <a:cs typeface="Courier New"/>
                <a:sym typeface="Courier New"/>
              </a:rPr>
              <a:t>]);</a:t>
            </a:r>
            <a:endParaRPr b="1" i="0" sz="7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700"/>
              <a:buFont typeface="Arial"/>
              <a:buNone/>
            </a:pPr>
            <a:r>
              <a:rPr b="1" i="0" lang="en" sz="700" u="none" cap="none" strike="noStrike">
                <a:solidFill>
                  <a:srgbClr val="E06C75"/>
                </a:solidFill>
                <a:highlight>
                  <a:srgbClr val="151515"/>
                </a:highlight>
                <a:latin typeface="Courier New"/>
                <a:ea typeface="Courier New"/>
                <a:cs typeface="Courier New"/>
                <a:sym typeface="Courier New"/>
              </a:rPr>
              <a:t>Isyana</a:t>
            </a:r>
            <a:r>
              <a:rPr b="1" i="0" lang="en" sz="700" u="none" cap="none" strike="noStrike">
                <a:solidFill>
                  <a:srgbClr val="ABB2BF"/>
                </a:solidFill>
                <a:highlight>
                  <a:srgbClr val="151515"/>
                </a:highlight>
                <a:latin typeface="Courier New"/>
                <a:ea typeface="Courier New"/>
                <a:cs typeface="Courier New"/>
                <a:sym typeface="Courier New"/>
              </a:rPr>
              <a:t>.</a:t>
            </a:r>
            <a:r>
              <a:rPr b="1" i="0" lang="en" sz="700" u="none" cap="none" strike="noStrike">
                <a:solidFill>
                  <a:srgbClr val="61AFEF"/>
                </a:solidFill>
                <a:highlight>
                  <a:srgbClr val="151515"/>
                </a:highlight>
                <a:latin typeface="Courier New"/>
                <a:ea typeface="Courier New"/>
                <a:cs typeface="Courier New"/>
                <a:sym typeface="Courier New"/>
              </a:rPr>
              <a:t>introduce</a:t>
            </a:r>
            <a:r>
              <a:rPr b="1" i="0" lang="en" sz="700" u="none" cap="none" strike="noStrike">
                <a:solidFill>
                  <a:srgbClr val="ABB2BF"/>
                </a:solidFill>
                <a:highlight>
                  <a:srgbClr val="151515"/>
                </a:highlight>
                <a:latin typeface="Courier New"/>
                <a:ea typeface="Courier New"/>
                <a:cs typeface="Courier New"/>
                <a:sym typeface="Courier New"/>
              </a:rPr>
              <a:t>()</a:t>
            </a:r>
            <a:endParaRPr b="1" i="0" sz="7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700"/>
              <a:buFont typeface="Arial"/>
              <a:buNone/>
            </a:pPr>
            <a:r>
              <a:rPr b="1" i="1" lang="en" sz="700" u="none" cap="none" strike="noStrike">
                <a:solidFill>
                  <a:srgbClr val="5C6370"/>
                </a:solidFill>
                <a:highlight>
                  <a:srgbClr val="151515"/>
                </a:highlight>
                <a:latin typeface="Courier New"/>
                <a:ea typeface="Courier New"/>
                <a:cs typeface="Courier New"/>
                <a:sym typeface="Courier New"/>
              </a:rPr>
              <a:t>// Hi, my name is Isyana; I can write ["Javascript", "Python"]</a:t>
            </a:r>
            <a:endParaRPr b="1" i="0" sz="700" u="none" cap="none" strike="noStrike">
              <a:solidFill>
                <a:srgbClr val="999999"/>
              </a:solidFill>
              <a:highlight>
                <a:srgbClr val="151515"/>
              </a:highlight>
              <a:latin typeface="Courier New"/>
              <a:ea typeface="Courier New"/>
              <a:cs typeface="Courier New"/>
              <a:sym typeface="Courier New"/>
            </a:endParaRPr>
          </a:p>
        </p:txBody>
      </p:sp>
      <p:sp>
        <p:nvSpPr>
          <p:cNvPr id="908" name="Google Shape;908;p29"/>
          <p:cNvSpPr txBox="1"/>
          <p:nvPr/>
        </p:nvSpPr>
        <p:spPr>
          <a:xfrm>
            <a:off x="4911075" y="1363525"/>
            <a:ext cx="3742500" cy="30564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1000"/>
              </a:spcBef>
              <a:spcAft>
                <a:spcPts val="0"/>
              </a:spcAft>
              <a:buClr>
                <a:srgbClr val="000000"/>
              </a:buClr>
              <a:buSzPts val="1400"/>
              <a:buFont typeface="Arial"/>
              <a:buNone/>
            </a:pPr>
            <a:r>
              <a:rPr b="0" i="0" lang="en" sz="1000" u="none" cap="none" strike="noStrike">
                <a:solidFill>
                  <a:srgbClr val="000000"/>
                </a:solidFill>
                <a:latin typeface="Montserrat"/>
                <a:ea typeface="Montserrat"/>
                <a:cs typeface="Montserrat"/>
                <a:sym typeface="Montserrat"/>
              </a:rPr>
              <a:t>Disamping adalah </a:t>
            </a:r>
            <a:r>
              <a:rPr b="1" i="0" lang="en" sz="1000" u="none" cap="none" strike="noStrike">
                <a:solidFill>
                  <a:srgbClr val="000000"/>
                </a:solidFill>
                <a:latin typeface="Montserrat"/>
                <a:ea typeface="Montserrat"/>
                <a:cs typeface="Montserrat"/>
                <a:sym typeface="Montserrat"/>
              </a:rPr>
              <a:t>contoh kode </a:t>
            </a:r>
            <a:r>
              <a:rPr b="1" i="0" lang="en" sz="1000" u="none" cap="none" strike="noStrike">
                <a:solidFill>
                  <a:schemeClr val="dk1"/>
                </a:solidFill>
                <a:latin typeface="Montserrat"/>
                <a:ea typeface="Montserrat"/>
                <a:cs typeface="Montserrat"/>
                <a:sym typeface="Montserrat"/>
              </a:rPr>
              <a:t>overriding method</a:t>
            </a:r>
            <a:r>
              <a:rPr b="0" i="0" lang="en" sz="1000" u="none" cap="none" strike="noStrike">
                <a:solidFill>
                  <a:schemeClr val="dk1"/>
                </a:solidFill>
                <a:latin typeface="Montserrat"/>
                <a:ea typeface="Montserrat"/>
                <a:cs typeface="Montserrat"/>
                <a:sym typeface="Montserrat"/>
              </a:rPr>
              <a:t> ya!</a:t>
            </a:r>
            <a:endParaRPr b="0" i="0" sz="10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1000"/>
              </a:spcBef>
              <a:spcAft>
                <a:spcPts val="0"/>
              </a:spcAft>
              <a:buClr>
                <a:srgbClr val="000000"/>
              </a:buClr>
              <a:buSzPts val="1400"/>
              <a:buFont typeface="Arial"/>
              <a:buNone/>
            </a:pPr>
            <a:r>
              <a:rPr b="0" i="0" lang="en" sz="1000" u="none" cap="none" strike="noStrike">
                <a:solidFill>
                  <a:srgbClr val="000000"/>
                </a:solidFill>
                <a:latin typeface="Montserrat"/>
                <a:ea typeface="Montserrat"/>
                <a:cs typeface="Montserrat"/>
                <a:sym typeface="Montserrat"/>
              </a:rPr>
              <a:t>Class Programmer bisa melakukan override method dari class Person. Jadi, kalau kita manggil method introduce dari class Programmer, berarti yang bakal terpanggil adalah method </a:t>
            </a:r>
            <a:r>
              <a:rPr b="0" i="0" lang="en" sz="1000" u="none" cap="none" strike="noStrike">
                <a:solidFill>
                  <a:schemeClr val="dk1"/>
                </a:solidFill>
                <a:latin typeface="Montserrat"/>
                <a:ea typeface="Montserrat"/>
                <a:cs typeface="Montserrat"/>
                <a:sym typeface="Montserrat"/>
              </a:rPr>
              <a:t>introduce </a:t>
            </a:r>
            <a:r>
              <a:rPr b="0" i="0" lang="en" sz="1000" u="none" cap="none" strike="noStrike">
                <a:solidFill>
                  <a:srgbClr val="000000"/>
                </a:solidFill>
                <a:latin typeface="Montserrat"/>
                <a:ea typeface="Montserrat"/>
                <a:cs typeface="Montserrat"/>
                <a:sym typeface="Montserrat"/>
              </a:rPr>
              <a:t>dari class Programmer, bukan dari class Person.</a:t>
            </a:r>
            <a:endParaRPr b="0" i="0" sz="1000" u="none" cap="none" strike="noStrike">
              <a:solidFill>
                <a:srgbClr val="000000"/>
              </a:solidFill>
              <a:latin typeface="Montserrat"/>
              <a:ea typeface="Montserrat"/>
              <a:cs typeface="Montserrat"/>
              <a:sym typeface="Montserrat"/>
            </a:endParaRPr>
          </a:p>
          <a:p>
            <a:pPr indent="0" lvl="0" marL="0" marR="0" rtl="0" algn="just">
              <a:lnSpc>
                <a:spcPct val="115000"/>
              </a:lnSpc>
              <a:spcBef>
                <a:spcPts val="1000"/>
              </a:spcBef>
              <a:spcAft>
                <a:spcPts val="0"/>
              </a:spcAft>
              <a:buClr>
                <a:srgbClr val="000000"/>
              </a:buClr>
              <a:buSzPts val="1400"/>
              <a:buFont typeface="Arial"/>
              <a:buNone/>
            </a:pPr>
            <a:r>
              <a:rPr b="0" i="0" lang="en" sz="1000" u="none" cap="none" strike="noStrike">
                <a:solidFill>
                  <a:srgbClr val="000000"/>
                </a:solidFill>
                <a:latin typeface="Montserrat"/>
                <a:ea typeface="Montserrat"/>
                <a:cs typeface="Montserrat"/>
                <a:sym typeface="Montserrat"/>
              </a:rPr>
              <a:t>Soalnya, method introduce dari class Person udah di-override sama method introduce dari class Programmer.</a:t>
            </a:r>
            <a:endParaRPr b="0" i="0" sz="1000" u="none" cap="none" strike="noStrike">
              <a:solidFill>
                <a:srgbClr val="000000"/>
              </a:solidFill>
              <a:latin typeface="Montserrat"/>
              <a:ea typeface="Montserrat"/>
              <a:cs typeface="Montserrat"/>
              <a:sym typeface="Montserrat"/>
            </a:endParaRPr>
          </a:p>
        </p:txBody>
      </p:sp>
      <p:sp>
        <p:nvSpPr>
          <p:cNvPr id="909" name="Google Shape;909;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13" name="Shape 913"/>
        <p:cNvGrpSpPr/>
        <p:nvPr/>
      </p:nvGrpSpPr>
      <p:grpSpPr>
        <a:xfrm>
          <a:off x="0" y="0"/>
          <a:ext cx="0" cy="0"/>
          <a:chOff x="0" y="0"/>
          <a:chExt cx="0" cy="0"/>
        </a:xfrm>
      </p:grpSpPr>
      <p:sp>
        <p:nvSpPr>
          <p:cNvPr id="914" name="Google Shape;914;p30"/>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15" name="Google Shape;915;p30"/>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16" name="Google Shape;916;p30"/>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17" name="Google Shape;917;p30"/>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18" name="Google Shape;918;p30"/>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Konsep OOP di JavaScript : Inheritance</a:t>
            </a:r>
            <a:endParaRPr b="1" i="0" sz="1200" u="none" cap="none" strike="noStrike">
              <a:solidFill>
                <a:schemeClr val="lt1"/>
              </a:solidFill>
              <a:latin typeface="Montserrat"/>
              <a:ea typeface="Montserrat"/>
              <a:cs typeface="Montserrat"/>
              <a:sym typeface="Montserrat"/>
            </a:endParaRPr>
          </a:p>
        </p:txBody>
      </p:sp>
      <p:sp>
        <p:nvSpPr>
          <p:cNvPr id="919" name="Google Shape;919;p30"/>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20" name="Google Shape;920;p30"/>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921" name="Google Shape;921;p30"/>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922" name="Google Shape;922;p30"/>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23" name="Google Shape;923;p30"/>
          <p:cNvSpPr txBox="1"/>
          <p:nvPr/>
        </p:nvSpPr>
        <p:spPr>
          <a:xfrm>
            <a:off x="9250225" y="635925"/>
            <a:ext cx="4277100" cy="4507500"/>
          </a:xfrm>
          <a:prstGeom prst="rect">
            <a:avLst/>
          </a:prstGeom>
          <a:solidFill>
            <a:srgbClr val="000000"/>
          </a:solidFill>
          <a:ln>
            <a:noFill/>
          </a:ln>
        </p:spPr>
        <p:txBody>
          <a:bodyPr anchorCtr="0" anchor="t" bIns="91425" lIns="91425" spcFirstLastPara="1" rIns="91425" wrap="square" tIns="91425">
            <a:noAutofit/>
          </a:bodyPr>
          <a:lstStyle/>
          <a:p>
            <a:pPr indent="0" lvl="0" marL="0" marR="0" rtl="0" algn="l">
              <a:lnSpc>
                <a:spcPct val="143478"/>
              </a:lnSpc>
              <a:spcBef>
                <a:spcPts val="0"/>
              </a:spcBef>
              <a:spcAft>
                <a:spcPts val="0"/>
              </a:spcAft>
              <a:buClr>
                <a:srgbClr val="000000"/>
              </a:buClr>
              <a:buSzPts val="600"/>
              <a:buFont typeface="Arial"/>
              <a:buNone/>
            </a:pPr>
            <a:r>
              <a:rPr b="1" i="0" lang="en" sz="600" u="none" cap="none" strike="noStrike">
                <a:solidFill>
                  <a:srgbClr val="C678DD"/>
                </a:solidFill>
                <a:highlight>
                  <a:srgbClr val="1E1E1E"/>
                </a:highlight>
                <a:latin typeface="Courier New"/>
                <a:ea typeface="Courier New"/>
                <a:cs typeface="Courier New"/>
                <a:sym typeface="Courier New"/>
              </a:rPr>
              <a:t>class</a:t>
            </a:r>
            <a:r>
              <a:rPr b="1" i="0" lang="en" sz="600" u="none" cap="none" strike="noStrike">
                <a:solidFill>
                  <a:srgbClr val="ABB2BF"/>
                </a:solidFill>
                <a:highlight>
                  <a:srgbClr val="1E1E1E"/>
                </a:highlight>
                <a:latin typeface="Courier New"/>
                <a:ea typeface="Courier New"/>
                <a:cs typeface="Courier New"/>
                <a:sym typeface="Courier New"/>
              </a:rPr>
              <a:t> </a:t>
            </a:r>
            <a:r>
              <a:rPr b="1" i="0" lang="en" sz="600" u="none" cap="none" strike="noStrike">
                <a:solidFill>
                  <a:srgbClr val="E5C07B"/>
                </a:solidFill>
                <a:highlight>
                  <a:srgbClr val="1E1E1E"/>
                </a:highlight>
                <a:latin typeface="Courier New"/>
                <a:ea typeface="Courier New"/>
                <a:cs typeface="Courier New"/>
                <a:sym typeface="Courier New"/>
              </a:rPr>
              <a:t>Person</a:t>
            </a:r>
            <a:r>
              <a:rPr b="1" i="0" lang="en" sz="600" u="none" cap="none" strike="noStrike">
                <a:solidFill>
                  <a:srgbClr val="ABB2BF"/>
                </a:solidFill>
                <a:highlight>
                  <a:srgbClr val="1E1E1E"/>
                </a:highlight>
                <a:latin typeface="Courier New"/>
                <a:ea typeface="Courier New"/>
                <a:cs typeface="Courier New"/>
                <a:sym typeface="Courier New"/>
              </a:rPr>
              <a:t> {</a:t>
            </a:r>
            <a:endParaRPr b="1" i="0" sz="600" u="none" cap="none" strike="noStrike">
              <a:solidFill>
                <a:srgbClr val="ABB2BF"/>
              </a:solidFill>
              <a:highlight>
                <a:srgbClr val="1E1E1E"/>
              </a:highlight>
              <a:latin typeface="Courier New"/>
              <a:ea typeface="Courier New"/>
              <a:cs typeface="Courier New"/>
              <a:sym typeface="Courier New"/>
            </a:endParaRPr>
          </a:p>
          <a:p>
            <a:pPr indent="0" lvl="0" marL="0" marR="0" rtl="0" algn="l">
              <a:lnSpc>
                <a:spcPct val="143478"/>
              </a:lnSpc>
              <a:spcBef>
                <a:spcPts val="0"/>
              </a:spcBef>
              <a:spcAft>
                <a:spcPts val="0"/>
              </a:spcAft>
              <a:buClr>
                <a:srgbClr val="000000"/>
              </a:buClr>
              <a:buSzPts val="600"/>
              <a:buFont typeface="Arial"/>
              <a:buNone/>
            </a:pPr>
            <a:r>
              <a:rPr b="1" i="0" lang="en" sz="600" u="none" cap="none" strike="noStrike">
                <a:solidFill>
                  <a:srgbClr val="ABB2BF"/>
                </a:solidFill>
                <a:highlight>
                  <a:srgbClr val="1E1E1E"/>
                </a:highlight>
                <a:latin typeface="Courier New"/>
                <a:ea typeface="Courier New"/>
                <a:cs typeface="Courier New"/>
                <a:sym typeface="Courier New"/>
              </a:rPr>
              <a:t>  </a:t>
            </a:r>
            <a:r>
              <a:rPr b="1" i="0" lang="en" sz="600" u="none" cap="none" strike="noStrike">
                <a:solidFill>
                  <a:srgbClr val="C678DD"/>
                </a:solidFill>
                <a:highlight>
                  <a:srgbClr val="1E1E1E"/>
                </a:highlight>
                <a:latin typeface="Courier New"/>
                <a:ea typeface="Courier New"/>
                <a:cs typeface="Courier New"/>
                <a:sym typeface="Courier New"/>
              </a:rPr>
              <a:t>constructor</a:t>
            </a:r>
            <a:r>
              <a:rPr b="1" i="0" lang="en" sz="600" u="none" cap="none" strike="noStrike">
                <a:solidFill>
                  <a:srgbClr val="ABB2BF"/>
                </a:solidFill>
                <a:highlight>
                  <a:srgbClr val="1E1E1E"/>
                </a:highlight>
                <a:latin typeface="Courier New"/>
                <a:ea typeface="Courier New"/>
                <a:cs typeface="Courier New"/>
                <a:sym typeface="Courier New"/>
              </a:rPr>
              <a:t>(</a:t>
            </a:r>
            <a:r>
              <a:rPr b="1" i="1" lang="en" sz="600" u="none" cap="none" strike="noStrike">
                <a:solidFill>
                  <a:srgbClr val="9CDCFE"/>
                </a:solidFill>
                <a:highlight>
                  <a:srgbClr val="1E1E1E"/>
                </a:highlight>
                <a:latin typeface="Courier New"/>
                <a:ea typeface="Courier New"/>
                <a:cs typeface="Courier New"/>
                <a:sym typeface="Courier New"/>
              </a:rPr>
              <a:t>name</a:t>
            </a:r>
            <a:r>
              <a:rPr b="1" i="0" lang="en" sz="600" u="none" cap="none" strike="noStrike">
                <a:solidFill>
                  <a:srgbClr val="ABB2BF"/>
                </a:solidFill>
                <a:highlight>
                  <a:srgbClr val="1E1E1E"/>
                </a:highlight>
                <a:latin typeface="Courier New"/>
                <a:ea typeface="Courier New"/>
                <a:cs typeface="Courier New"/>
                <a:sym typeface="Courier New"/>
              </a:rPr>
              <a:t>, </a:t>
            </a:r>
            <a:r>
              <a:rPr b="1" i="1" lang="en" sz="600" u="none" cap="none" strike="noStrike">
                <a:solidFill>
                  <a:srgbClr val="9CDCFE"/>
                </a:solidFill>
                <a:highlight>
                  <a:srgbClr val="1E1E1E"/>
                </a:highlight>
                <a:latin typeface="Courier New"/>
                <a:ea typeface="Courier New"/>
                <a:cs typeface="Courier New"/>
                <a:sym typeface="Courier New"/>
              </a:rPr>
              <a:t>address</a:t>
            </a:r>
            <a:r>
              <a:rPr b="1" i="0" lang="en" sz="600" u="none" cap="none" strike="noStrike">
                <a:solidFill>
                  <a:srgbClr val="ABB2BF"/>
                </a:solidFill>
                <a:highlight>
                  <a:srgbClr val="1E1E1E"/>
                </a:highlight>
                <a:latin typeface="Courier New"/>
                <a:ea typeface="Courier New"/>
                <a:cs typeface="Courier New"/>
                <a:sym typeface="Courier New"/>
              </a:rPr>
              <a:t>) {</a:t>
            </a:r>
            <a:endParaRPr b="1" i="0" sz="600" u="none" cap="none" strike="noStrike">
              <a:solidFill>
                <a:srgbClr val="ABB2BF"/>
              </a:solidFill>
              <a:highlight>
                <a:srgbClr val="1E1E1E"/>
              </a:highlight>
              <a:latin typeface="Courier New"/>
              <a:ea typeface="Courier New"/>
              <a:cs typeface="Courier New"/>
              <a:sym typeface="Courier New"/>
            </a:endParaRPr>
          </a:p>
          <a:p>
            <a:pPr indent="0" lvl="0" marL="0" marR="0" rtl="0" algn="l">
              <a:lnSpc>
                <a:spcPct val="143478"/>
              </a:lnSpc>
              <a:spcBef>
                <a:spcPts val="0"/>
              </a:spcBef>
              <a:spcAft>
                <a:spcPts val="0"/>
              </a:spcAft>
              <a:buClr>
                <a:srgbClr val="000000"/>
              </a:buClr>
              <a:buSzPts val="600"/>
              <a:buFont typeface="Arial"/>
              <a:buNone/>
            </a:pPr>
            <a:r>
              <a:rPr b="1" i="0" lang="en" sz="600" u="none" cap="none" strike="noStrike">
                <a:solidFill>
                  <a:srgbClr val="ABB2BF"/>
                </a:solidFill>
                <a:highlight>
                  <a:srgbClr val="1E1E1E"/>
                </a:highlight>
                <a:latin typeface="Courier New"/>
                <a:ea typeface="Courier New"/>
                <a:cs typeface="Courier New"/>
                <a:sym typeface="Courier New"/>
              </a:rPr>
              <a:t>   </a:t>
            </a:r>
            <a:r>
              <a:rPr b="1" i="0" lang="en" sz="600" u="none" cap="none" strike="noStrike">
                <a:solidFill>
                  <a:srgbClr val="E5C07B"/>
                </a:solidFill>
                <a:highlight>
                  <a:srgbClr val="1E1E1E"/>
                </a:highlight>
                <a:latin typeface="Courier New"/>
                <a:ea typeface="Courier New"/>
                <a:cs typeface="Courier New"/>
                <a:sym typeface="Courier New"/>
              </a:rPr>
              <a:t>this</a:t>
            </a:r>
            <a:r>
              <a:rPr b="1" i="0" lang="en" sz="600" u="none" cap="none" strike="noStrike">
                <a:solidFill>
                  <a:srgbClr val="ABB2BF"/>
                </a:solidFill>
                <a:highlight>
                  <a:srgbClr val="1E1E1E"/>
                </a:highlight>
                <a:latin typeface="Courier New"/>
                <a:ea typeface="Courier New"/>
                <a:cs typeface="Courier New"/>
                <a:sym typeface="Courier New"/>
              </a:rPr>
              <a:t>.</a:t>
            </a:r>
            <a:r>
              <a:rPr b="1" i="0" lang="en" sz="600" u="none" cap="none" strike="noStrike">
                <a:solidFill>
                  <a:srgbClr val="E06C75"/>
                </a:solidFill>
                <a:highlight>
                  <a:srgbClr val="1E1E1E"/>
                </a:highlight>
                <a:latin typeface="Courier New"/>
                <a:ea typeface="Courier New"/>
                <a:cs typeface="Courier New"/>
                <a:sym typeface="Courier New"/>
              </a:rPr>
              <a:t>name</a:t>
            </a:r>
            <a:r>
              <a:rPr b="1" i="0" lang="en" sz="600" u="none" cap="none" strike="noStrike">
                <a:solidFill>
                  <a:srgbClr val="ABB2BF"/>
                </a:solidFill>
                <a:highlight>
                  <a:srgbClr val="1E1E1E"/>
                </a:highlight>
                <a:latin typeface="Courier New"/>
                <a:ea typeface="Courier New"/>
                <a:cs typeface="Courier New"/>
                <a:sym typeface="Courier New"/>
              </a:rPr>
              <a:t> </a:t>
            </a:r>
            <a:r>
              <a:rPr b="1" i="0" lang="en" sz="600" u="none" cap="none" strike="noStrike">
                <a:solidFill>
                  <a:srgbClr val="56B6C2"/>
                </a:solidFill>
                <a:highlight>
                  <a:srgbClr val="1E1E1E"/>
                </a:highlight>
                <a:latin typeface="Courier New"/>
                <a:ea typeface="Courier New"/>
                <a:cs typeface="Courier New"/>
                <a:sym typeface="Courier New"/>
              </a:rPr>
              <a:t>=</a:t>
            </a:r>
            <a:r>
              <a:rPr b="1" i="0" lang="en" sz="600" u="none" cap="none" strike="noStrike">
                <a:solidFill>
                  <a:srgbClr val="ABB2BF"/>
                </a:solidFill>
                <a:highlight>
                  <a:srgbClr val="1E1E1E"/>
                </a:highlight>
                <a:latin typeface="Courier New"/>
                <a:ea typeface="Courier New"/>
                <a:cs typeface="Courier New"/>
                <a:sym typeface="Courier New"/>
              </a:rPr>
              <a:t> </a:t>
            </a:r>
            <a:r>
              <a:rPr b="1" i="0" lang="en" sz="600" u="none" cap="none" strike="noStrike">
                <a:solidFill>
                  <a:srgbClr val="E06C75"/>
                </a:solidFill>
                <a:highlight>
                  <a:srgbClr val="1E1E1E"/>
                </a:highlight>
                <a:latin typeface="Courier New"/>
                <a:ea typeface="Courier New"/>
                <a:cs typeface="Courier New"/>
                <a:sym typeface="Courier New"/>
              </a:rPr>
              <a:t>name</a:t>
            </a:r>
            <a:r>
              <a:rPr b="1" i="0" lang="en" sz="600" u="none" cap="none" strike="noStrike">
                <a:solidFill>
                  <a:srgbClr val="ABB2BF"/>
                </a:solidFill>
                <a:highlight>
                  <a:srgbClr val="1E1E1E"/>
                </a:highlight>
                <a:latin typeface="Courier New"/>
                <a:ea typeface="Courier New"/>
                <a:cs typeface="Courier New"/>
                <a:sym typeface="Courier New"/>
              </a:rPr>
              <a:t>;</a:t>
            </a:r>
            <a:endParaRPr b="1" i="0" sz="600" u="none" cap="none" strike="noStrike">
              <a:solidFill>
                <a:srgbClr val="ABB2BF"/>
              </a:solidFill>
              <a:highlight>
                <a:srgbClr val="1E1E1E"/>
              </a:highlight>
              <a:latin typeface="Courier New"/>
              <a:ea typeface="Courier New"/>
              <a:cs typeface="Courier New"/>
              <a:sym typeface="Courier New"/>
            </a:endParaRPr>
          </a:p>
          <a:p>
            <a:pPr indent="0" lvl="0" marL="0" marR="0" rtl="0" algn="l">
              <a:lnSpc>
                <a:spcPct val="143478"/>
              </a:lnSpc>
              <a:spcBef>
                <a:spcPts val="0"/>
              </a:spcBef>
              <a:spcAft>
                <a:spcPts val="0"/>
              </a:spcAft>
              <a:buClr>
                <a:srgbClr val="000000"/>
              </a:buClr>
              <a:buSzPts val="600"/>
              <a:buFont typeface="Arial"/>
              <a:buNone/>
            </a:pPr>
            <a:r>
              <a:rPr b="1" i="0" lang="en" sz="600" u="none" cap="none" strike="noStrike">
                <a:solidFill>
                  <a:srgbClr val="ABB2BF"/>
                </a:solidFill>
                <a:highlight>
                  <a:srgbClr val="1E1E1E"/>
                </a:highlight>
                <a:latin typeface="Courier New"/>
                <a:ea typeface="Courier New"/>
                <a:cs typeface="Courier New"/>
                <a:sym typeface="Courier New"/>
              </a:rPr>
              <a:t>   </a:t>
            </a:r>
            <a:r>
              <a:rPr b="1" i="0" lang="en" sz="600" u="none" cap="none" strike="noStrike">
                <a:solidFill>
                  <a:srgbClr val="E5C07B"/>
                </a:solidFill>
                <a:highlight>
                  <a:srgbClr val="1E1E1E"/>
                </a:highlight>
                <a:latin typeface="Courier New"/>
                <a:ea typeface="Courier New"/>
                <a:cs typeface="Courier New"/>
                <a:sym typeface="Courier New"/>
              </a:rPr>
              <a:t>this</a:t>
            </a:r>
            <a:r>
              <a:rPr b="1" i="0" lang="en" sz="600" u="none" cap="none" strike="noStrike">
                <a:solidFill>
                  <a:srgbClr val="ABB2BF"/>
                </a:solidFill>
                <a:highlight>
                  <a:srgbClr val="1E1E1E"/>
                </a:highlight>
                <a:latin typeface="Courier New"/>
                <a:ea typeface="Courier New"/>
                <a:cs typeface="Courier New"/>
                <a:sym typeface="Courier New"/>
              </a:rPr>
              <a:t>.</a:t>
            </a:r>
            <a:r>
              <a:rPr b="1" i="0" lang="en" sz="600" u="none" cap="none" strike="noStrike">
                <a:solidFill>
                  <a:srgbClr val="E06C75"/>
                </a:solidFill>
                <a:highlight>
                  <a:srgbClr val="1E1E1E"/>
                </a:highlight>
                <a:latin typeface="Courier New"/>
                <a:ea typeface="Courier New"/>
                <a:cs typeface="Courier New"/>
                <a:sym typeface="Courier New"/>
              </a:rPr>
              <a:t>address</a:t>
            </a:r>
            <a:r>
              <a:rPr b="1" i="0" lang="en" sz="600" u="none" cap="none" strike="noStrike">
                <a:solidFill>
                  <a:srgbClr val="ABB2BF"/>
                </a:solidFill>
                <a:highlight>
                  <a:srgbClr val="1E1E1E"/>
                </a:highlight>
                <a:latin typeface="Courier New"/>
                <a:ea typeface="Courier New"/>
                <a:cs typeface="Courier New"/>
                <a:sym typeface="Courier New"/>
              </a:rPr>
              <a:t> </a:t>
            </a:r>
            <a:r>
              <a:rPr b="1" i="0" lang="en" sz="600" u="none" cap="none" strike="noStrike">
                <a:solidFill>
                  <a:srgbClr val="56B6C2"/>
                </a:solidFill>
                <a:highlight>
                  <a:srgbClr val="1E1E1E"/>
                </a:highlight>
                <a:latin typeface="Courier New"/>
                <a:ea typeface="Courier New"/>
                <a:cs typeface="Courier New"/>
                <a:sym typeface="Courier New"/>
              </a:rPr>
              <a:t>=</a:t>
            </a:r>
            <a:r>
              <a:rPr b="1" i="0" lang="en" sz="600" u="none" cap="none" strike="noStrike">
                <a:solidFill>
                  <a:srgbClr val="ABB2BF"/>
                </a:solidFill>
                <a:highlight>
                  <a:srgbClr val="1E1E1E"/>
                </a:highlight>
                <a:latin typeface="Courier New"/>
                <a:ea typeface="Courier New"/>
                <a:cs typeface="Courier New"/>
                <a:sym typeface="Courier New"/>
              </a:rPr>
              <a:t> </a:t>
            </a:r>
            <a:r>
              <a:rPr b="1" i="0" lang="en" sz="600" u="none" cap="none" strike="noStrike">
                <a:solidFill>
                  <a:srgbClr val="E06C75"/>
                </a:solidFill>
                <a:highlight>
                  <a:srgbClr val="1E1E1E"/>
                </a:highlight>
                <a:latin typeface="Courier New"/>
                <a:ea typeface="Courier New"/>
                <a:cs typeface="Courier New"/>
                <a:sym typeface="Courier New"/>
              </a:rPr>
              <a:t>address</a:t>
            </a:r>
            <a:r>
              <a:rPr b="1" i="0" lang="en" sz="600" u="none" cap="none" strike="noStrike">
                <a:solidFill>
                  <a:srgbClr val="ABB2BF"/>
                </a:solidFill>
                <a:highlight>
                  <a:srgbClr val="1E1E1E"/>
                </a:highlight>
                <a:latin typeface="Courier New"/>
                <a:ea typeface="Courier New"/>
                <a:cs typeface="Courier New"/>
                <a:sym typeface="Courier New"/>
              </a:rPr>
              <a:t>;</a:t>
            </a:r>
            <a:endParaRPr b="1" i="0" sz="600" u="none" cap="none" strike="noStrike">
              <a:solidFill>
                <a:srgbClr val="ABB2BF"/>
              </a:solidFill>
              <a:highlight>
                <a:srgbClr val="1E1E1E"/>
              </a:highlight>
              <a:latin typeface="Courier New"/>
              <a:ea typeface="Courier New"/>
              <a:cs typeface="Courier New"/>
              <a:sym typeface="Courier New"/>
            </a:endParaRPr>
          </a:p>
          <a:p>
            <a:pPr indent="0" lvl="0" marL="0" marR="0" rtl="0" algn="l">
              <a:lnSpc>
                <a:spcPct val="143478"/>
              </a:lnSpc>
              <a:spcBef>
                <a:spcPts val="0"/>
              </a:spcBef>
              <a:spcAft>
                <a:spcPts val="0"/>
              </a:spcAft>
              <a:buClr>
                <a:srgbClr val="000000"/>
              </a:buClr>
              <a:buSzPts val="600"/>
              <a:buFont typeface="Arial"/>
              <a:buNone/>
            </a:pPr>
            <a:r>
              <a:rPr b="1" i="0" lang="en" sz="600" u="none" cap="none" strike="noStrike">
                <a:solidFill>
                  <a:srgbClr val="ABB2BF"/>
                </a:solidFill>
                <a:highlight>
                  <a:srgbClr val="1E1E1E"/>
                </a:highlight>
                <a:latin typeface="Courier New"/>
                <a:ea typeface="Courier New"/>
                <a:cs typeface="Courier New"/>
                <a:sym typeface="Courier New"/>
              </a:rPr>
              <a:t> }</a:t>
            </a:r>
            <a:endParaRPr b="1" i="0" sz="600" u="none" cap="none" strike="noStrike">
              <a:solidFill>
                <a:srgbClr val="ABB2BF"/>
              </a:solidFill>
              <a:highlight>
                <a:srgbClr val="1E1E1E"/>
              </a:highlight>
              <a:latin typeface="Courier New"/>
              <a:ea typeface="Courier New"/>
              <a:cs typeface="Courier New"/>
              <a:sym typeface="Courier New"/>
            </a:endParaRPr>
          </a:p>
          <a:p>
            <a:pPr indent="0" lvl="0" marL="0" marR="0" rtl="0" algn="l">
              <a:lnSpc>
                <a:spcPct val="143478"/>
              </a:lnSpc>
              <a:spcBef>
                <a:spcPts val="0"/>
              </a:spcBef>
              <a:spcAft>
                <a:spcPts val="0"/>
              </a:spcAft>
              <a:buClr>
                <a:srgbClr val="000000"/>
              </a:buClr>
              <a:buSzPts val="600"/>
              <a:buFont typeface="Arial"/>
              <a:buNone/>
            </a:pPr>
            <a:r>
              <a:rPr b="1" i="0" lang="en" sz="600" u="none" cap="none" strike="noStrike">
                <a:solidFill>
                  <a:srgbClr val="ABB2BF"/>
                </a:solidFill>
                <a:highlight>
                  <a:srgbClr val="1E1E1E"/>
                </a:highlight>
                <a:latin typeface="Courier New"/>
                <a:ea typeface="Courier New"/>
                <a:cs typeface="Courier New"/>
                <a:sym typeface="Courier New"/>
              </a:rPr>
              <a:t> </a:t>
            </a:r>
            <a:r>
              <a:rPr b="1" i="0" lang="en" sz="600" u="none" cap="none" strike="noStrike">
                <a:solidFill>
                  <a:srgbClr val="61AFEF"/>
                </a:solidFill>
                <a:highlight>
                  <a:srgbClr val="1E1E1E"/>
                </a:highlight>
                <a:latin typeface="Courier New"/>
                <a:ea typeface="Courier New"/>
                <a:cs typeface="Courier New"/>
                <a:sym typeface="Courier New"/>
              </a:rPr>
              <a:t>introduce</a:t>
            </a:r>
            <a:r>
              <a:rPr b="1" i="0" lang="en" sz="600" u="none" cap="none" strike="noStrike">
                <a:solidFill>
                  <a:srgbClr val="ABB2BF"/>
                </a:solidFill>
                <a:highlight>
                  <a:srgbClr val="1E1E1E"/>
                </a:highlight>
                <a:latin typeface="Courier New"/>
                <a:ea typeface="Courier New"/>
                <a:cs typeface="Courier New"/>
                <a:sym typeface="Courier New"/>
              </a:rPr>
              <a:t>() {</a:t>
            </a:r>
            <a:endParaRPr b="1" i="0" sz="600" u="none" cap="none" strike="noStrike">
              <a:solidFill>
                <a:srgbClr val="ABB2BF"/>
              </a:solidFill>
              <a:highlight>
                <a:srgbClr val="1E1E1E"/>
              </a:highlight>
              <a:latin typeface="Courier New"/>
              <a:ea typeface="Courier New"/>
              <a:cs typeface="Courier New"/>
              <a:sym typeface="Courier New"/>
            </a:endParaRPr>
          </a:p>
          <a:p>
            <a:pPr indent="0" lvl="0" marL="0" marR="0" rtl="0" algn="l">
              <a:lnSpc>
                <a:spcPct val="143478"/>
              </a:lnSpc>
              <a:spcBef>
                <a:spcPts val="0"/>
              </a:spcBef>
              <a:spcAft>
                <a:spcPts val="0"/>
              </a:spcAft>
              <a:buClr>
                <a:srgbClr val="000000"/>
              </a:buClr>
              <a:buSzPts val="600"/>
              <a:buFont typeface="Arial"/>
              <a:buNone/>
            </a:pPr>
            <a:r>
              <a:rPr b="1" i="0" lang="en" sz="600" u="none" cap="none" strike="noStrike">
                <a:solidFill>
                  <a:srgbClr val="ABB2BF"/>
                </a:solidFill>
                <a:highlight>
                  <a:srgbClr val="1E1E1E"/>
                </a:highlight>
                <a:latin typeface="Courier New"/>
                <a:ea typeface="Courier New"/>
                <a:cs typeface="Courier New"/>
                <a:sym typeface="Courier New"/>
              </a:rPr>
              <a:t>   </a:t>
            </a:r>
            <a:r>
              <a:rPr b="1" i="0" lang="en" sz="600" u="none" cap="none" strike="noStrike">
                <a:solidFill>
                  <a:srgbClr val="E5C07B"/>
                </a:solidFill>
                <a:highlight>
                  <a:srgbClr val="1E1E1E"/>
                </a:highlight>
                <a:latin typeface="Courier New"/>
                <a:ea typeface="Courier New"/>
                <a:cs typeface="Courier New"/>
                <a:sym typeface="Courier New"/>
              </a:rPr>
              <a:t>console</a:t>
            </a:r>
            <a:r>
              <a:rPr b="1" i="0" lang="en" sz="600" u="none" cap="none" strike="noStrike">
                <a:solidFill>
                  <a:srgbClr val="ABB2BF"/>
                </a:solidFill>
                <a:highlight>
                  <a:srgbClr val="1E1E1E"/>
                </a:highlight>
                <a:latin typeface="Courier New"/>
                <a:ea typeface="Courier New"/>
                <a:cs typeface="Courier New"/>
                <a:sym typeface="Courier New"/>
              </a:rPr>
              <a:t>.</a:t>
            </a:r>
            <a:r>
              <a:rPr b="1" i="0" lang="en" sz="600" u="none" cap="none" strike="noStrike">
                <a:solidFill>
                  <a:srgbClr val="61AFEF"/>
                </a:solidFill>
                <a:highlight>
                  <a:srgbClr val="1E1E1E"/>
                </a:highlight>
                <a:latin typeface="Courier New"/>
                <a:ea typeface="Courier New"/>
                <a:cs typeface="Courier New"/>
                <a:sym typeface="Courier New"/>
              </a:rPr>
              <a:t>log</a:t>
            </a:r>
            <a:r>
              <a:rPr b="1" i="0" lang="en" sz="600" u="none" cap="none" strike="noStrike">
                <a:solidFill>
                  <a:srgbClr val="ABB2BF"/>
                </a:solidFill>
                <a:highlight>
                  <a:srgbClr val="1E1E1E"/>
                </a:highlight>
                <a:latin typeface="Courier New"/>
                <a:ea typeface="Courier New"/>
                <a:cs typeface="Courier New"/>
                <a:sym typeface="Courier New"/>
              </a:rPr>
              <a:t>(`</a:t>
            </a:r>
            <a:r>
              <a:rPr b="1" i="0" lang="en" sz="600" u="none" cap="none" strike="noStrike">
                <a:solidFill>
                  <a:srgbClr val="98C379"/>
                </a:solidFill>
                <a:highlight>
                  <a:srgbClr val="1E1E1E"/>
                </a:highlight>
                <a:latin typeface="Courier New"/>
                <a:ea typeface="Courier New"/>
                <a:cs typeface="Courier New"/>
                <a:sym typeface="Courier New"/>
              </a:rPr>
              <a:t>Hi, my name is </a:t>
            </a:r>
            <a:r>
              <a:rPr b="1" i="0" lang="en" sz="600" u="none" cap="none" strike="noStrike">
                <a:solidFill>
                  <a:srgbClr val="C678DD"/>
                </a:solidFill>
                <a:highlight>
                  <a:srgbClr val="1E1E1E"/>
                </a:highlight>
                <a:latin typeface="Courier New"/>
                <a:ea typeface="Courier New"/>
                <a:cs typeface="Courier New"/>
                <a:sym typeface="Courier New"/>
              </a:rPr>
              <a:t>${</a:t>
            </a:r>
            <a:r>
              <a:rPr b="1" i="0" lang="en" sz="600" u="none" cap="none" strike="noStrike">
                <a:solidFill>
                  <a:srgbClr val="E5C07B"/>
                </a:solidFill>
                <a:highlight>
                  <a:srgbClr val="1E1E1E"/>
                </a:highlight>
                <a:latin typeface="Courier New"/>
                <a:ea typeface="Courier New"/>
                <a:cs typeface="Courier New"/>
                <a:sym typeface="Courier New"/>
              </a:rPr>
              <a:t>this</a:t>
            </a:r>
            <a:r>
              <a:rPr b="1" i="0" lang="en" sz="600" u="none" cap="none" strike="noStrike">
                <a:solidFill>
                  <a:srgbClr val="ABB2BF"/>
                </a:solidFill>
                <a:highlight>
                  <a:srgbClr val="1E1E1E"/>
                </a:highlight>
                <a:latin typeface="Courier New"/>
                <a:ea typeface="Courier New"/>
                <a:cs typeface="Courier New"/>
                <a:sym typeface="Courier New"/>
              </a:rPr>
              <a:t>.</a:t>
            </a:r>
            <a:r>
              <a:rPr b="1" i="0" lang="en" sz="600" u="none" cap="none" strike="noStrike">
                <a:solidFill>
                  <a:srgbClr val="E06C75"/>
                </a:solidFill>
                <a:highlight>
                  <a:srgbClr val="1E1E1E"/>
                </a:highlight>
                <a:latin typeface="Courier New"/>
                <a:ea typeface="Courier New"/>
                <a:cs typeface="Courier New"/>
                <a:sym typeface="Courier New"/>
              </a:rPr>
              <a:t>name</a:t>
            </a:r>
            <a:r>
              <a:rPr b="1" i="0" lang="en" sz="600" u="none" cap="none" strike="noStrike">
                <a:solidFill>
                  <a:srgbClr val="C678DD"/>
                </a:solidFill>
                <a:highlight>
                  <a:srgbClr val="1E1E1E"/>
                </a:highlight>
                <a:latin typeface="Courier New"/>
                <a:ea typeface="Courier New"/>
                <a:cs typeface="Courier New"/>
                <a:sym typeface="Courier New"/>
              </a:rPr>
              <a:t>}</a:t>
            </a:r>
            <a:r>
              <a:rPr b="1" i="0" lang="en" sz="600" u="none" cap="none" strike="noStrike">
                <a:solidFill>
                  <a:srgbClr val="ABB2BF"/>
                </a:solidFill>
                <a:highlight>
                  <a:srgbClr val="1E1E1E"/>
                </a:highlight>
                <a:latin typeface="Courier New"/>
                <a:ea typeface="Courier New"/>
                <a:cs typeface="Courier New"/>
                <a:sym typeface="Courier New"/>
              </a:rPr>
              <a:t>`)</a:t>
            </a:r>
            <a:endParaRPr b="1" i="0" sz="600" u="none" cap="none" strike="noStrike">
              <a:solidFill>
                <a:srgbClr val="ABB2BF"/>
              </a:solidFill>
              <a:highlight>
                <a:srgbClr val="1E1E1E"/>
              </a:highlight>
              <a:latin typeface="Courier New"/>
              <a:ea typeface="Courier New"/>
              <a:cs typeface="Courier New"/>
              <a:sym typeface="Courier New"/>
            </a:endParaRPr>
          </a:p>
          <a:p>
            <a:pPr indent="0" lvl="0" marL="0" marR="0" rtl="0" algn="l">
              <a:lnSpc>
                <a:spcPct val="143478"/>
              </a:lnSpc>
              <a:spcBef>
                <a:spcPts val="0"/>
              </a:spcBef>
              <a:spcAft>
                <a:spcPts val="0"/>
              </a:spcAft>
              <a:buClr>
                <a:srgbClr val="000000"/>
              </a:buClr>
              <a:buSzPts val="600"/>
              <a:buFont typeface="Arial"/>
              <a:buNone/>
            </a:pPr>
            <a:r>
              <a:rPr b="1" i="0" lang="en" sz="600" u="none" cap="none" strike="noStrike">
                <a:solidFill>
                  <a:srgbClr val="ABB2BF"/>
                </a:solidFill>
                <a:highlight>
                  <a:srgbClr val="1E1E1E"/>
                </a:highlight>
                <a:latin typeface="Courier New"/>
                <a:ea typeface="Courier New"/>
                <a:cs typeface="Courier New"/>
                <a:sym typeface="Courier New"/>
              </a:rPr>
              <a:t> }</a:t>
            </a:r>
            <a:endParaRPr b="1" i="0" sz="600" u="none" cap="none" strike="noStrike">
              <a:solidFill>
                <a:srgbClr val="ABB2BF"/>
              </a:solidFill>
              <a:highlight>
                <a:srgbClr val="1E1E1E"/>
              </a:highlight>
              <a:latin typeface="Courier New"/>
              <a:ea typeface="Courier New"/>
              <a:cs typeface="Courier New"/>
              <a:sym typeface="Courier New"/>
            </a:endParaRPr>
          </a:p>
          <a:p>
            <a:pPr indent="0" lvl="0" marL="0" marR="0" rtl="0" algn="l">
              <a:lnSpc>
                <a:spcPct val="143478"/>
              </a:lnSpc>
              <a:spcBef>
                <a:spcPts val="0"/>
              </a:spcBef>
              <a:spcAft>
                <a:spcPts val="0"/>
              </a:spcAft>
              <a:buClr>
                <a:srgbClr val="000000"/>
              </a:buClr>
              <a:buSzPts val="600"/>
              <a:buFont typeface="Arial"/>
              <a:buNone/>
            </a:pPr>
            <a:r>
              <a:rPr b="1" i="0" lang="en" sz="600" u="none" cap="none" strike="noStrike">
                <a:solidFill>
                  <a:srgbClr val="ABB2BF"/>
                </a:solidFill>
                <a:highlight>
                  <a:srgbClr val="1E1E1E"/>
                </a:highlight>
                <a:latin typeface="Courier New"/>
                <a:ea typeface="Courier New"/>
                <a:cs typeface="Courier New"/>
                <a:sym typeface="Courier New"/>
              </a:rPr>
              <a:t>}</a:t>
            </a:r>
            <a:endParaRPr b="1" i="0" sz="600" u="none" cap="none" strike="noStrike">
              <a:solidFill>
                <a:srgbClr val="ABB2BF"/>
              </a:solidFill>
              <a:highlight>
                <a:srgbClr val="1E1E1E"/>
              </a:highlight>
              <a:latin typeface="Courier New"/>
              <a:ea typeface="Courier New"/>
              <a:cs typeface="Courier New"/>
              <a:sym typeface="Courier New"/>
            </a:endParaRPr>
          </a:p>
          <a:p>
            <a:pPr indent="0" lvl="0" marL="0" marR="0" rtl="0" algn="l">
              <a:lnSpc>
                <a:spcPct val="143478"/>
              </a:lnSpc>
              <a:spcBef>
                <a:spcPts val="0"/>
              </a:spcBef>
              <a:spcAft>
                <a:spcPts val="0"/>
              </a:spcAft>
              <a:buClr>
                <a:srgbClr val="000000"/>
              </a:buClr>
              <a:buSzPts val="600"/>
              <a:buFont typeface="Arial"/>
              <a:buNone/>
            </a:pPr>
            <a:r>
              <a:rPr b="1" i="1" lang="en" sz="600" u="none" cap="none" strike="noStrike">
                <a:solidFill>
                  <a:srgbClr val="7F848E"/>
                </a:solidFill>
                <a:highlight>
                  <a:srgbClr val="1E1E1E"/>
                </a:highlight>
                <a:latin typeface="Courier New"/>
                <a:ea typeface="Courier New"/>
                <a:cs typeface="Courier New"/>
                <a:sym typeface="Courier New"/>
              </a:rPr>
              <a:t>// Create a child class from Person</a:t>
            </a:r>
            <a:endParaRPr b="1" i="1" sz="600" u="none" cap="none" strike="noStrike">
              <a:solidFill>
                <a:srgbClr val="7F848E"/>
              </a:solidFill>
              <a:highlight>
                <a:srgbClr val="1E1E1E"/>
              </a:highlight>
              <a:latin typeface="Courier New"/>
              <a:ea typeface="Courier New"/>
              <a:cs typeface="Courier New"/>
              <a:sym typeface="Courier New"/>
            </a:endParaRPr>
          </a:p>
          <a:p>
            <a:pPr indent="0" lvl="0" marL="0" marR="0" rtl="0" algn="l">
              <a:lnSpc>
                <a:spcPct val="143478"/>
              </a:lnSpc>
              <a:spcBef>
                <a:spcPts val="0"/>
              </a:spcBef>
              <a:spcAft>
                <a:spcPts val="0"/>
              </a:spcAft>
              <a:buClr>
                <a:srgbClr val="000000"/>
              </a:buClr>
              <a:buSzPts val="600"/>
              <a:buFont typeface="Arial"/>
              <a:buNone/>
            </a:pPr>
            <a:r>
              <a:rPr b="1" i="0" lang="en" sz="600" u="none" cap="none" strike="noStrike">
                <a:solidFill>
                  <a:srgbClr val="C678DD"/>
                </a:solidFill>
                <a:highlight>
                  <a:srgbClr val="1E1E1E"/>
                </a:highlight>
                <a:latin typeface="Courier New"/>
                <a:ea typeface="Courier New"/>
                <a:cs typeface="Courier New"/>
                <a:sym typeface="Courier New"/>
              </a:rPr>
              <a:t>class</a:t>
            </a:r>
            <a:r>
              <a:rPr b="1" i="0" lang="en" sz="600" u="none" cap="none" strike="noStrike">
                <a:solidFill>
                  <a:srgbClr val="ABB2BF"/>
                </a:solidFill>
                <a:highlight>
                  <a:srgbClr val="1E1E1E"/>
                </a:highlight>
                <a:latin typeface="Courier New"/>
                <a:ea typeface="Courier New"/>
                <a:cs typeface="Courier New"/>
                <a:sym typeface="Courier New"/>
              </a:rPr>
              <a:t> </a:t>
            </a:r>
            <a:r>
              <a:rPr b="1" i="0" lang="en" sz="600" u="none" cap="none" strike="noStrike">
                <a:solidFill>
                  <a:srgbClr val="E5C07B"/>
                </a:solidFill>
                <a:highlight>
                  <a:srgbClr val="1E1E1E"/>
                </a:highlight>
                <a:latin typeface="Courier New"/>
                <a:ea typeface="Courier New"/>
                <a:cs typeface="Courier New"/>
                <a:sym typeface="Courier New"/>
              </a:rPr>
              <a:t>Programmer</a:t>
            </a:r>
            <a:r>
              <a:rPr b="1" i="0" lang="en" sz="600" u="none" cap="none" strike="noStrike">
                <a:solidFill>
                  <a:srgbClr val="ABB2BF"/>
                </a:solidFill>
                <a:highlight>
                  <a:srgbClr val="1E1E1E"/>
                </a:highlight>
                <a:latin typeface="Courier New"/>
                <a:ea typeface="Courier New"/>
                <a:cs typeface="Courier New"/>
                <a:sym typeface="Courier New"/>
              </a:rPr>
              <a:t> </a:t>
            </a:r>
            <a:r>
              <a:rPr b="1" i="0" lang="en" sz="600" u="none" cap="none" strike="noStrike">
                <a:solidFill>
                  <a:srgbClr val="C678DD"/>
                </a:solidFill>
                <a:highlight>
                  <a:srgbClr val="1E1E1E"/>
                </a:highlight>
                <a:latin typeface="Courier New"/>
                <a:ea typeface="Courier New"/>
                <a:cs typeface="Courier New"/>
                <a:sym typeface="Courier New"/>
              </a:rPr>
              <a:t>extends</a:t>
            </a:r>
            <a:r>
              <a:rPr b="1" i="0" lang="en" sz="600" u="none" cap="none" strike="noStrike">
                <a:solidFill>
                  <a:srgbClr val="ABB2BF"/>
                </a:solidFill>
                <a:highlight>
                  <a:srgbClr val="1E1E1E"/>
                </a:highlight>
                <a:latin typeface="Courier New"/>
                <a:ea typeface="Courier New"/>
                <a:cs typeface="Courier New"/>
                <a:sym typeface="Courier New"/>
              </a:rPr>
              <a:t> </a:t>
            </a:r>
            <a:r>
              <a:rPr b="1" i="0" lang="en" sz="600" u="none" cap="none" strike="noStrike">
                <a:solidFill>
                  <a:srgbClr val="E5C07B"/>
                </a:solidFill>
                <a:highlight>
                  <a:srgbClr val="1E1E1E"/>
                </a:highlight>
                <a:latin typeface="Courier New"/>
                <a:ea typeface="Courier New"/>
                <a:cs typeface="Courier New"/>
                <a:sym typeface="Courier New"/>
              </a:rPr>
              <a:t>Person</a:t>
            </a:r>
            <a:r>
              <a:rPr b="1" i="0" lang="en" sz="600" u="none" cap="none" strike="noStrike">
                <a:solidFill>
                  <a:srgbClr val="ABB2BF"/>
                </a:solidFill>
                <a:highlight>
                  <a:srgbClr val="1E1E1E"/>
                </a:highlight>
                <a:latin typeface="Courier New"/>
                <a:ea typeface="Courier New"/>
                <a:cs typeface="Courier New"/>
                <a:sym typeface="Courier New"/>
              </a:rPr>
              <a:t> {</a:t>
            </a:r>
            <a:endParaRPr b="1" i="0" sz="600" u="none" cap="none" strike="noStrike">
              <a:solidFill>
                <a:srgbClr val="ABB2BF"/>
              </a:solidFill>
              <a:highlight>
                <a:srgbClr val="1E1E1E"/>
              </a:highlight>
              <a:latin typeface="Courier New"/>
              <a:ea typeface="Courier New"/>
              <a:cs typeface="Courier New"/>
              <a:sym typeface="Courier New"/>
            </a:endParaRPr>
          </a:p>
          <a:p>
            <a:pPr indent="0" lvl="0" marL="0" marR="0" rtl="0" algn="l">
              <a:lnSpc>
                <a:spcPct val="143478"/>
              </a:lnSpc>
              <a:spcBef>
                <a:spcPts val="0"/>
              </a:spcBef>
              <a:spcAft>
                <a:spcPts val="0"/>
              </a:spcAft>
              <a:buClr>
                <a:srgbClr val="000000"/>
              </a:buClr>
              <a:buSzPts val="600"/>
              <a:buFont typeface="Arial"/>
              <a:buNone/>
            </a:pPr>
            <a:r>
              <a:rPr b="1" i="0" lang="en" sz="600" u="none" cap="none" strike="noStrike">
                <a:solidFill>
                  <a:srgbClr val="ABB2BF"/>
                </a:solidFill>
                <a:highlight>
                  <a:srgbClr val="1E1E1E"/>
                </a:highlight>
                <a:latin typeface="Courier New"/>
                <a:ea typeface="Courier New"/>
                <a:cs typeface="Courier New"/>
                <a:sym typeface="Courier New"/>
              </a:rPr>
              <a:t> </a:t>
            </a:r>
            <a:r>
              <a:rPr b="1" i="0" lang="en" sz="600" u="none" cap="none" strike="noStrike">
                <a:solidFill>
                  <a:srgbClr val="C678DD"/>
                </a:solidFill>
                <a:highlight>
                  <a:srgbClr val="1E1E1E"/>
                </a:highlight>
                <a:latin typeface="Courier New"/>
                <a:ea typeface="Courier New"/>
                <a:cs typeface="Courier New"/>
                <a:sym typeface="Courier New"/>
              </a:rPr>
              <a:t>constructor</a:t>
            </a:r>
            <a:r>
              <a:rPr b="1" i="0" lang="en" sz="600" u="none" cap="none" strike="noStrike">
                <a:solidFill>
                  <a:srgbClr val="ABB2BF"/>
                </a:solidFill>
                <a:highlight>
                  <a:srgbClr val="1E1E1E"/>
                </a:highlight>
                <a:latin typeface="Courier New"/>
                <a:ea typeface="Courier New"/>
                <a:cs typeface="Courier New"/>
                <a:sym typeface="Courier New"/>
              </a:rPr>
              <a:t>(</a:t>
            </a:r>
            <a:r>
              <a:rPr b="1" i="1" lang="en" sz="600" u="none" cap="none" strike="noStrike">
                <a:solidFill>
                  <a:srgbClr val="9CDCFE"/>
                </a:solidFill>
                <a:highlight>
                  <a:srgbClr val="1E1E1E"/>
                </a:highlight>
                <a:latin typeface="Courier New"/>
                <a:ea typeface="Courier New"/>
                <a:cs typeface="Courier New"/>
                <a:sym typeface="Courier New"/>
              </a:rPr>
              <a:t>name</a:t>
            </a:r>
            <a:r>
              <a:rPr b="1" i="0" lang="en" sz="600" u="none" cap="none" strike="noStrike">
                <a:solidFill>
                  <a:srgbClr val="ABB2BF"/>
                </a:solidFill>
                <a:highlight>
                  <a:srgbClr val="1E1E1E"/>
                </a:highlight>
                <a:latin typeface="Courier New"/>
                <a:ea typeface="Courier New"/>
                <a:cs typeface="Courier New"/>
                <a:sym typeface="Courier New"/>
              </a:rPr>
              <a:t>, </a:t>
            </a:r>
            <a:r>
              <a:rPr b="1" i="1" lang="en" sz="600" u="none" cap="none" strike="noStrike">
                <a:solidFill>
                  <a:srgbClr val="9CDCFE"/>
                </a:solidFill>
                <a:highlight>
                  <a:srgbClr val="1E1E1E"/>
                </a:highlight>
                <a:latin typeface="Courier New"/>
                <a:ea typeface="Courier New"/>
                <a:cs typeface="Courier New"/>
                <a:sym typeface="Courier New"/>
              </a:rPr>
              <a:t>address</a:t>
            </a:r>
            <a:r>
              <a:rPr b="1" i="0" lang="en" sz="600" u="none" cap="none" strike="noStrike">
                <a:solidFill>
                  <a:srgbClr val="ABB2BF"/>
                </a:solidFill>
                <a:highlight>
                  <a:srgbClr val="1E1E1E"/>
                </a:highlight>
                <a:latin typeface="Courier New"/>
                <a:ea typeface="Courier New"/>
                <a:cs typeface="Courier New"/>
                <a:sym typeface="Courier New"/>
              </a:rPr>
              <a:t>, </a:t>
            </a:r>
            <a:r>
              <a:rPr b="1" i="1" lang="en" sz="600" u="none" cap="none" strike="noStrike">
                <a:solidFill>
                  <a:srgbClr val="9CDCFE"/>
                </a:solidFill>
                <a:highlight>
                  <a:srgbClr val="1E1E1E"/>
                </a:highlight>
                <a:latin typeface="Courier New"/>
                <a:ea typeface="Courier New"/>
                <a:cs typeface="Courier New"/>
                <a:sym typeface="Courier New"/>
              </a:rPr>
              <a:t>programmingLanguages</a:t>
            </a:r>
            <a:r>
              <a:rPr b="1" i="0" lang="en" sz="600" u="none" cap="none" strike="noStrike">
                <a:solidFill>
                  <a:srgbClr val="ABB2BF"/>
                </a:solidFill>
                <a:highlight>
                  <a:srgbClr val="1E1E1E"/>
                </a:highlight>
                <a:latin typeface="Courier New"/>
                <a:ea typeface="Courier New"/>
                <a:cs typeface="Courier New"/>
                <a:sym typeface="Courier New"/>
              </a:rPr>
              <a:t>) {</a:t>
            </a:r>
            <a:endParaRPr b="1" i="0" sz="600" u="none" cap="none" strike="noStrike">
              <a:solidFill>
                <a:srgbClr val="ABB2BF"/>
              </a:solidFill>
              <a:highlight>
                <a:srgbClr val="1E1E1E"/>
              </a:highlight>
              <a:latin typeface="Courier New"/>
              <a:ea typeface="Courier New"/>
              <a:cs typeface="Courier New"/>
              <a:sym typeface="Courier New"/>
            </a:endParaRPr>
          </a:p>
          <a:p>
            <a:pPr indent="0" lvl="0" marL="0" marR="0" rtl="0" algn="l">
              <a:lnSpc>
                <a:spcPct val="143478"/>
              </a:lnSpc>
              <a:spcBef>
                <a:spcPts val="0"/>
              </a:spcBef>
              <a:spcAft>
                <a:spcPts val="0"/>
              </a:spcAft>
              <a:buClr>
                <a:srgbClr val="000000"/>
              </a:buClr>
              <a:buSzPts val="600"/>
              <a:buFont typeface="Arial"/>
              <a:buNone/>
            </a:pPr>
            <a:r>
              <a:rPr b="1" i="0" lang="en" sz="600" u="none" cap="none" strike="noStrike">
                <a:solidFill>
                  <a:srgbClr val="ABB2BF"/>
                </a:solidFill>
                <a:highlight>
                  <a:srgbClr val="1E1E1E"/>
                </a:highlight>
                <a:latin typeface="Courier New"/>
                <a:ea typeface="Courier New"/>
                <a:cs typeface="Courier New"/>
                <a:sym typeface="Courier New"/>
              </a:rPr>
              <a:t>   </a:t>
            </a:r>
            <a:r>
              <a:rPr b="1" i="1" lang="en" sz="600" u="none" cap="none" strike="noStrike">
                <a:solidFill>
                  <a:srgbClr val="E5C07B"/>
                </a:solidFill>
                <a:highlight>
                  <a:srgbClr val="1E1E1E"/>
                </a:highlight>
                <a:latin typeface="Courier New"/>
                <a:ea typeface="Courier New"/>
                <a:cs typeface="Courier New"/>
                <a:sym typeface="Courier New"/>
              </a:rPr>
              <a:t>super</a:t>
            </a:r>
            <a:r>
              <a:rPr b="1" i="0" lang="en" sz="600" u="none" cap="none" strike="noStrike">
                <a:solidFill>
                  <a:srgbClr val="ABB2BF"/>
                </a:solidFill>
                <a:highlight>
                  <a:srgbClr val="1E1E1E"/>
                </a:highlight>
                <a:latin typeface="Courier New"/>
                <a:ea typeface="Courier New"/>
                <a:cs typeface="Courier New"/>
                <a:sym typeface="Courier New"/>
              </a:rPr>
              <a:t>(</a:t>
            </a:r>
            <a:r>
              <a:rPr b="1" i="0" lang="en" sz="600" u="none" cap="none" strike="noStrike">
                <a:solidFill>
                  <a:srgbClr val="E06C75"/>
                </a:solidFill>
                <a:highlight>
                  <a:srgbClr val="1E1E1E"/>
                </a:highlight>
                <a:latin typeface="Courier New"/>
                <a:ea typeface="Courier New"/>
                <a:cs typeface="Courier New"/>
                <a:sym typeface="Courier New"/>
              </a:rPr>
              <a:t>name</a:t>
            </a:r>
            <a:r>
              <a:rPr b="1" i="0" lang="en" sz="600" u="none" cap="none" strike="noStrike">
                <a:solidFill>
                  <a:srgbClr val="ABB2BF"/>
                </a:solidFill>
                <a:highlight>
                  <a:srgbClr val="1E1E1E"/>
                </a:highlight>
                <a:latin typeface="Courier New"/>
                <a:ea typeface="Courier New"/>
                <a:cs typeface="Courier New"/>
                <a:sym typeface="Courier New"/>
              </a:rPr>
              <a:t>, </a:t>
            </a:r>
            <a:r>
              <a:rPr b="1" i="0" lang="en" sz="600" u="none" cap="none" strike="noStrike">
                <a:solidFill>
                  <a:srgbClr val="E06C75"/>
                </a:solidFill>
                <a:highlight>
                  <a:srgbClr val="1E1E1E"/>
                </a:highlight>
                <a:latin typeface="Courier New"/>
                <a:ea typeface="Courier New"/>
                <a:cs typeface="Courier New"/>
                <a:sym typeface="Courier New"/>
              </a:rPr>
              <a:t>address</a:t>
            </a:r>
            <a:r>
              <a:rPr b="1" i="0" lang="en" sz="600" u="none" cap="none" strike="noStrike">
                <a:solidFill>
                  <a:srgbClr val="ABB2BF"/>
                </a:solidFill>
                <a:highlight>
                  <a:srgbClr val="1E1E1E"/>
                </a:highlight>
                <a:latin typeface="Courier New"/>
                <a:ea typeface="Courier New"/>
                <a:cs typeface="Courier New"/>
                <a:sym typeface="Courier New"/>
              </a:rPr>
              <a:t>) </a:t>
            </a:r>
            <a:br>
              <a:rPr b="1" i="0" lang="en" sz="600" u="none" cap="none" strike="noStrike">
                <a:solidFill>
                  <a:srgbClr val="ABB2BF"/>
                </a:solidFill>
                <a:highlight>
                  <a:srgbClr val="1E1E1E"/>
                </a:highlight>
                <a:latin typeface="Courier New"/>
                <a:ea typeface="Courier New"/>
                <a:cs typeface="Courier New"/>
                <a:sym typeface="Courier New"/>
              </a:rPr>
            </a:br>
            <a:r>
              <a:rPr b="1" i="1" lang="en" sz="600" u="none" cap="none" strike="noStrike">
                <a:solidFill>
                  <a:srgbClr val="7F848E"/>
                </a:solidFill>
                <a:highlight>
                  <a:srgbClr val="1E1E1E"/>
                </a:highlight>
                <a:latin typeface="Courier New"/>
                <a:ea typeface="Courier New"/>
                <a:cs typeface="Courier New"/>
                <a:sym typeface="Courier New"/>
              </a:rPr>
              <a:t>// Call the super/parent class constructor, in this case Person.constructor;</a:t>
            </a:r>
            <a:endParaRPr b="1" i="1" sz="600" u="none" cap="none" strike="noStrike">
              <a:solidFill>
                <a:srgbClr val="7F848E"/>
              </a:solidFill>
              <a:highlight>
                <a:srgbClr val="1E1E1E"/>
              </a:highlight>
              <a:latin typeface="Courier New"/>
              <a:ea typeface="Courier New"/>
              <a:cs typeface="Courier New"/>
              <a:sym typeface="Courier New"/>
            </a:endParaRPr>
          </a:p>
          <a:p>
            <a:pPr indent="0" lvl="0" marL="0" marR="0" rtl="0" algn="l">
              <a:lnSpc>
                <a:spcPct val="143478"/>
              </a:lnSpc>
              <a:spcBef>
                <a:spcPts val="0"/>
              </a:spcBef>
              <a:spcAft>
                <a:spcPts val="0"/>
              </a:spcAft>
              <a:buClr>
                <a:srgbClr val="000000"/>
              </a:buClr>
              <a:buSzPts val="600"/>
              <a:buFont typeface="Arial"/>
              <a:buNone/>
            </a:pPr>
            <a:r>
              <a:rPr b="1" i="0" lang="en" sz="600" u="none" cap="none" strike="noStrike">
                <a:solidFill>
                  <a:srgbClr val="ABB2BF"/>
                </a:solidFill>
                <a:highlight>
                  <a:srgbClr val="1E1E1E"/>
                </a:highlight>
                <a:latin typeface="Courier New"/>
                <a:ea typeface="Courier New"/>
                <a:cs typeface="Courier New"/>
                <a:sym typeface="Courier New"/>
              </a:rPr>
              <a:t>   </a:t>
            </a:r>
            <a:r>
              <a:rPr b="1" i="0" lang="en" sz="600" u="none" cap="none" strike="noStrike">
                <a:solidFill>
                  <a:srgbClr val="E5C07B"/>
                </a:solidFill>
                <a:highlight>
                  <a:srgbClr val="1E1E1E"/>
                </a:highlight>
                <a:latin typeface="Courier New"/>
                <a:ea typeface="Courier New"/>
                <a:cs typeface="Courier New"/>
                <a:sym typeface="Courier New"/>
              </a:rPr>
              <a:t>this</a:t>
            </a:r>
            <a:r>
              <a:rPr b="1" i="0" lang="en" sz="600" u="none" cap="none" strike="noStrike">
                <a:solidFill>
                  <a:srgbClr val="ABB2BF"/>
                </a:solidFill>
                <a:highlight>
                  <a:srgbClr val="1E1E1E"/>
                </a:highlight>
                <a:latin typeface="Courier New"/>
                <a:ea typeface="Courier New"/>
                <a:cs typeface="Courier New"/>
                <a:sym typeface="Courier New"/>
              </a:rPr>
              <a:t>.</a:t>
            </a:r>
            <a:r>
              <a:rPr b="1" i="0" lang="en" sz="600" u="none" cap="none" strike="noStrike">
                <a:solidFill>
                  <a:srgbClr val="E06C75"/>
                </a:solidFill>
                <a:highlight>
                  <a:srgbClr val="1E1E1E"/>
                </a:highlight>
                <a:latin typeface="Courier New"/>
                <a:ea typeface="Courier New"/>
                <a:cs typeface="Courier New"/>
                <a:sym typeface="Courier New"/>
              </a:rPr>
              <a:t>programmingLanguages</a:t>
            </a:r>
            <a:r>
              <a:rPr b="1" i="0" lang="en" sz="600" u="none" cap="none" strike="noStrike">
                <a:solidFill>
                  <a:srgbClr val="ABB2BF"/>
                </a:solidFill>
                <a:highlight>
                  <a:srgbClr val="1E1E1E"/>
                </a:highlight>
                <a:latin typeface="Courier New"/>
                <a:ea typeface="Courier New"/>
                <a:cs typeface="Courier New"/>
                <a:sym typeface="Courier New"/>
              </a:rPr>
              <a:t> </a:t>
            </a:r>
            <a:r>
              <a:rPr b="1" i="0" lang="en" sz="600" u="none" cap="none" strike="noStrike">
                <a:solidFill>
                  <a:srgbClr val="56B6C2"/>
                </a:solidFill>
                <a:highlight>
                  <a:srgbClr val="1E1E1E"/>
                </a:highlight>
                <a:latin typeface="Courier New"/>
                <a:ea typeface="Courier New"/>
                <a:cs typeface="Courier New"/>
                <a:sym typeface="Courier New"/>
              </a:rPr>
              <a:t>=</a:t>
            </a:r>
            <a:r>
              <a:rPr b="1" i="0" lang="en" sz="600" u="none" cap="none" strike="noStrike">
                <a:solidFill>
                  <a:srgbClr val="ABB2BF"/>
                </a:solidFill>
                <a:highlight>
                  <a:srgbClr val="1E1E1E"/>
                </a:highlight>
                <a:latin typeface="Courier New"/>
                <a:ea typeface="Courier New"/>
                <a:cs typeface="Courier New"/>
                <a:sym typeface="Courier New"/>
              </a:rPr>
              <a:t> </a:t>
            </a:r>
            <a:r>
              <a:rPr b="1" i="0" lang="en" sz="600" u="none" cap="none" strike="noStrike">
                <a:solidFill>
                  <a:srgbClr val="E06C75"/>
                </a:solidFill>
                <a:highlight>
                  <a:srgbClr val="1E1E1E"/>
                </a:highlight>
                <a:latin typeface="Courier New"/>
                <a:ea typeface="Courier New"/>
                <a:cs typeface="Courier New"/>
                <a:sym typeface="Courier New"/>
              </a:rPr>
              <a:t>programmingLanguages</a:t>
            </a:r>
            <a:r>
              <a:rPr b="1" i="0" lang="en" sz="600" u="none" cap="none" strike="noStrike">
                <a:solidFill>
                  <a:srgbClr val="ABB2BF"/>
                </a:solidFill>
                <a:highlight>
                  <a:srgbClr val="1E1E1E"/>
                </a:highlight>
                <a:latin typeface="Courier New"/>
                <a:ea typeface="Courier New"/>
                <a:cs typeface="Courier New"/>
                <a:sym typeface="Courier New"/>
              </a:rPr>
              <a:t>;</a:t>
            </a:r>
            <a:endParaRPr b="1" i="0" sz="600" u="none" cap="none" strike="noStrike">
              <a:solidFill>
                <a:srgbClr val="ABB2BF"/>
              </a:solidFill>
              <a:highlight>
                <a:srgbClr val="1E1E1E"/>
              </a:highlight>
              <a:latin typeface="Courier New"/>
              <a:ea typeface="Courier New"/>
              <a:cs typeface="Courier New"/>
              <a:sym typeface="Courier New"/>
            </a:endParaRPr>
          </a:p>
          <a:p>
            <a:pPr indent="0" lvl="0" marL="0" marR="0" rtl="0" algn="l">
              <a:lnSpc>
                <a:spcPct val="143478"/>
              </a:lnSpc>
              <a:spcBef>
                <a:spcPts val="0"/>
              </a:spcBef>
              <a:spcAft>
                <a:spcPts val="0"/>
              </a:spcAft>
              <a:buClr>
                <a:srgbClr val="000000"/>
              </a:buClr>
              <a:buSzPts val="600"/>
              <a:buFont typeface="Arial"/>
              <a:buNone/>
            </a:pPr>
            <a:r>
              <a:rPr b="1" i="0" lang="en" sz="600" u="none" cap="none" strike="noStrike">
                <a:solidFill>
                  <a:srgbClr val="ABB2BF"/>
                </a:solidFill>
                <a:highlight>
                  <a:srgbClr val="1E1E1E"/>
                </a:highlight>
                <a:latin typeface="Courier New"/>
                <a:ea typeface="Courier New"/>
                <a:cs typeface="Courier New"/>
                <a:sym typeface="Courier New"/>
              </a:rPr>
              <a:t> }</a:t>
            </a:r>
            <a:endParaRPr b="1" i="0" sz="600" u="none" cap="none" strike="noStrike">
              <a:solidFill>
                <a:srgbClr val="ABB2BF"/>
              </a:solidFill>
              <a:highlight>
                <a:srgbClr val="1E1E1E"/>
              </a:highlight>
              <a:latin typeface="Courier New"/>
              <a:ea typeface="Courier New"/>
              <a:cs typeface="Courier New"/>
              <a:sym typeface="Courier New"/>
            </a:endParaRPr>
          </a:p>
          <a:p>
            <a:pPr indent="0" lvl="0" marL="0" marR="0" rtl="0" algn="l">
              <a:lnSpc>
                <a:spcPct val="143478"/>
              </a:lnSpc>
              <a:spcBef>
                <a:spcPts val="0"/>
              </a:spcBef>
              <a:spcAft>
                <a:spcPts val="0"/>
              </a:spcAft>
              <a:buClr>
                <a:srgbClr val="000000"/>
              </a:buClr>
              <a:buSzPts val="600"/>
              <a:buFont typeface="Arial"/>
              <a:buNone/>
            </a:pPr>
            <a:r>
              <a:rPr b="1" i="0" lang="en" sz="600" u="none" cap="none" strike="noStrike">
                <a:solidFill>
                  <a:srgbClr val="ABB2BF"/>
                </a:solidFill>
                <a:highlight>
                  <a:srgbClr val="1E1E1E"/>
                </a:highlight>
                <a:latin typeface="Courier New"/>
                <a:ea typeface="Courier New"/>
                <a:cs typeface="Courier New"/>
                <a:sym typeface="Courier New"/>
              </a:rPr>
              <a:t> </a:t>
            </a:r>
            <a:r>
              <a:rPr b="1" i="1" lang="en" sz="600" u="none" cap="none" strike="noStrike">
                <a:solidFill>
                  <a:srgbClr val="7F848E"/>
                </a:solidFill>
                <a:highlight>
                  <a:srgbClr val="1E1E1E"/>
                </a:highlight>
                <a:latin typeface="Courier New"/>
                <a:ea typeface="Courier New"/>
                <a:cs typeface="Courier New"/>
                <a:sym typeface="Courier New"/>
              </a:rPr>
              <a:t>// Overload the Introduce Method</a:t>
            </a:r>
            <a:endParaRPr b="1" i="1" sz="600" u="none" cap="none" strike="noStrike">
              <a:solidFill>
                <a:srgbClr val="7F848E"/>
              </a:solidFill>
              <a:highlight>
                <a:srgbClr val="1E1E1E"/>
              </a:highlight>
              <a:latin typeface="Courier New"/>
              <a:ea typeface="Courier New"/>
              <a:cs typeface="Courier New"/>
              <a:sym typeface="Courier New"/>
            </a:endParaRPr>
          </a:p>
          <a:p>
            <a:pPr indent="0" lvl="0" marL="0" marR="0" rtl="0" algn="l">
              <a:lnSpc>
                <a:spcPct val="143478"/>
              </a:lnSpc>
              <a:spcBef>
                <a:spcPts val="0"/>
              </a:spcBef>
              <a:spcAft>
                <a:spcPts val="0"/>
              </a:spcAft>
              <a:buClr>
                <a:srgbClr val="000000"/>
              </a:buClr>
              <a:buSzPts val="600"/>
              <a:buFont typeface="Arial"/>
              <a:buNone/>
            </a:pPr>
            <a:r>
              <a:rPr b="1" i="0" lang="en" sz="600" u="none" cap="none" strike="noStrike">
                <a:solidFill>
                  <a:srgbClr val="ABB2BF"/>
                </a:solidFill>
                <a:highlight>
                  <a:srgbClr val="1E1E1E"/>
                </a:highlight>
                <a:latin typeface="Courier New"/>
                <a:ea typeface="Courier New"/>
                <a:cs typeface="Courier New"/>
                <a:sym typeface="Courier New"/>
              </a:rPr>
              <a:t> </a:t>
            </a:r>
            <a:r>
              <a:rPr b="1" i="0" lang="en" sz="600" u="none" cap="none" strike="noStrike">
                <a:solidFill>
                  <a:srgbClr val="61AFEF"/>
                </a:solidFill>
                <a:highlight>
                  <a:srgbClr val="1E1E1E"/>
                </a:highlight>
                <a:latin typeface="Courier New"/>
                <a:ea typeface="Courier New"/>
                <a:cs typeface="Courier New"/>
                <a:sym typeface="Courier New"/>
              </a:rPr>
              <a:t>introduce</a:t>
            </a:r>
            <a:r>
              <a:rPr b="1" i="0" lang="en" sz="600" u="none" cap="none" strike="noStrike">
                <a:solidFill>
                  <a:srgbClr val="ABB2BF"/>
                </a:solidFill>
                <a:highlight>
                  <a:srgbClr val="1E1E1E"/>
                </a:highlight>
                <a:latin typeface="Courier New"/>
                <a:ea typeface="Courier New"/>
                <a:cs typeface="Courier New"/>
                <a:sym typeface="Courier New"/>
              </a:rPr>
              <a:t>(</a:t>
            </a:r>
            <a:r>
              <a:rPr b="1" i="1" lang="en" sz="600" u="none" cap="none" strike="noStrike">
                <a:solidFill>
                  <a:srgbClr val="9CDCFE"/>
                </a:solidFill>
                <a:highlight>
                  <a:srgbClr val="1E1E1E"/>
                </a:highlight>
                <a:latin typeface="Courier New"/>
                <a:ea typeface="Courier New"/>
                <a:cs typeface="Courier New"/>
                <a:sym typeface="Courier New"/>
              </a:rPr>
              <a:t>withDetail</a:t>
            </a:r>
            <a:r>
              <a:rPr b="1" i="0" lang="en" sz="600" u="none" cap="none" strike="noStrike">
                <a:solidFill>
                  <a:srgbClr val="ABB2BF"/>
                </a:solidFill>
                <a:highlight>
                  <a:srgbClr val="1E1E1E"/>
                </a:highlight>
                <a:latin typeface="Courier New"/>
                <a:ea typeface="Courier New"/>
                <a:cs typeface="Courier New"/>
                <a:sym typeface="Courier New"/>
              </a:rPr>
              <a:t>) {</a:t>
            </a:r>
            <a:endParaRPr b="1" i="0" sz="600" u="none" cap="none" strike="noStrike">
              <a:solidFill>
                <a:srgbClr val="ABB2BF"/>
              </a:solidFill>
              <a:highlight>
                <a:srgbClr val="1E1E1E"/>
              </a:highlight>
              <a:latin typeface="Courier New"/>
              <a:ea typeface="Courier New"/>
              <a:cs typeface="Courier New"/>
              <a:sym typeface="Courier New"/>
            </a:endParaRPr>
          </a:p>
          <a:p>
            <a:pPr indent="0" lvl="0" marL="0" marR="0" rtl="0" algn="l">
              <a:lnSpc>
                <a:spcPct val="143478"/>
              </a:lnSpc>
              <a:spcBef>
                <a:spcPts val="0"/>
              </a:spcBef>
              <a:spcAft>
                <a:spcPts val="0"/>
              </a:spcAft>
              <a:buClr>
                <a:srgbClr val="000000"/>
              </a:buClr>
              <a:buSzPts val="600"/>
              <a:buFont typeface="Arial"/>
              <a:buNone/>
            </a:pPr>
            <a:r>
              <a:rPr b="1" i="0" lang="en" sz="600" u="none" cap="none" strike="noStrike">
                <a:solidFill>
                  <a:srgbClr val="ABB2BF"/>
                </a:solidFill>
                <a:highlight>
                  <a:srgbClr val="1E1E1E"/>
                </a:highlight>
                <a:latin typeface="Courier New"/>
                <a:ea typeface="Courier New"/>
                <a:cs typeface="Courier New"/>
                <a:sym typeface="Courier New"/>
              </a:rPr>
              <a:t>   </a:t>
            </a:r>
            <a:r>
              <a:rPr b="1" i="1" lang="en" sz="600" u="none" cap="none" strike="noStrike">
                <a:solidFill>
                  <a:srgbClr val="E5C07B"/>
                </a:solidFill>
                <a:highlight>
                  <a:srgbClr val="1E1E1E"/>
                </a:highlight>
                <a:latin typeface="Courier New"/>
                <a:ea typeface="Courier New"/>
                <a:cs typeface="Courier New"/>
                <a:sym typeface="Courier New"/>
              </a:rPr>
              <a:t>super</a:t>
            </a:r>
            <a:r>
              <a:rPr b="1" i="0" lang="en" sz="600" u="none" cap="none" strike="noStrike">
                <a:solidFill>
                  <a:srgbClr val="ABB2BF"/>
                </a:solidFill>
                <a:highlight>
                  <a:srgbClr val="1E1E1E"/>
                </a:highlight>
                <a:latin typeface="Courier New"/>
                <a:ea typeface="Courier New"/>
                <a:cs typeface="Courier New"/>
                <a:sym typeface="Courier New"/>
              </a:rPr>
              <a:t>.</a:t>
            </a:r>
            <a:r>
              <a:rPr b="1" i="0" lang="en" sz="600" u="none" cap="none" strike="noStrike">
                <a:solidFill>
                  <a:srgbClr val="61AFEF"/>
                </a:solidFill>
                <a:highlight>
                  <a:srgbClr val="1E1E1E"/>
                </a:highlight>
                <a:latin typeface="Courier New"/>
                <a:ea typeface="Courier New"/>
                <a:cs typeface="Courier New"/>
                <a:sym typeface="Courier New"/>
              </a:rPr>
              <a:t>introduce</a:t>
            </a:r>
            <a:r>
              <a:rPr b="1" i="0" lang="en" sz="600" u="none" cap="none" strike="noStrike">
                <a:solidFill>
                  <a:srgbClr val="ABB2BF"/>
                </a:solidFill>
                <a:highlight>
                  <a:srgbClr val="1E1E1E"/>
                </a:highlight>
                <a:latin typeface="Courier New"/>
                <a:ea typeface="Courier New"/>
                <a:cs typeface="Courier New"/>
                <a:sym typeface="Courier New"/>
              </a:rPr>
              <a:t>(); </a:t>
            </a:r>
            <a:r>
              <a:rPr b="1" i="1" lang="en" sz="600" u="none" cap="none" strike="noStrike">
                <a:solidFill>
                  <a:srgbClr val="7F848E"/>
                </a:solidFill>
                <a:highlight>
                  <a:srgbClr val="1E1E1E"/>
                </a:highlight>
                <a:latin typeface="Courier New"/>
                <a:ea typeface="Courier New"/>
                <a:cs typeface="Courier New"/>
                <a:sym typeface="Courier New"/>
              </a:rPr>
              <a:t>// Call the super class introduce instance method.</a:t>
            </a:r>
            <a:endParaRPr b="1" i="1" sz="600" u="none" cap="none" strike="noStrike">
              <a:solidFill>
                <a:srgbClr val="7F848E"/>
              </a:solidFill>
              <a:highlight>
                <a:srgbClr val="1E1E1E"/>
              </a:highlight>
              <a:latin typeface="Courier New"/>
              <a:ea typeface="Courier New"/>
              <a:cs typeface="Courier New"/>
              <a:sym typeface="Courier New"/>
            </a:endParaRPr>
          </a:p>
          <a:p>
            <a:pPr indent="0" lvl="0" marL="0" marR="0" rtl="0" algn="l">
              <a:lnSpc>
                <a:spcPct val="143478"/>
              </a:lnSpc>
              <a:spcBef>
                <a:spcPts val="0"/>
              </a:spcBef>
              <a:spcAft>
                <a:spcPts val="0"/>
              </a:spcAft>
              <a:buClr>
                <a:srgbClr val="000000"/>
              </a:buClr>
              <a:buSzPts val="600"/>
              <a:buFont typeface="Arial"/>
              <a:buNone/>
            </a:pPr>
            <a:r>
              <a:rPr b="1" i="0" lang="en" sz="600" u="none" cap="none" strike="noStrike">
                <a:solidFill>
                  <a:srgbClr val="ABB2BF"/>
                </a:solidFill>
                <a:highlight>
                  <a:srgbClr val="1E1E1E"/>
                </a:highlight>
                <a:latin typeface="Courier New"/>
                <a:ea typeface="Courier New"/>
                <a:cs typeface="Courier New"/>
                <a:sym typeface="Courier New"/>
              </a:rPr>
              <a:t>   (</a:t>
            </a:r>
            <a:r>
              <a:rPr b="1" i="0" lang="en" sz="600" u="none" cap="none" strike="noStrike">
                <a:solidFill>
                  <a:srgbClr val="E5C07B"/>
                </a:solidFill>
                <a:highlight>
                  <a:srgbClr val="1E1E1E"/>
                </a:highlight>
                <a:latin typeface="Courier New"/>
                <a:ea typeface="Courier New"/>
                <a:cs typeface="Courier New"/>
                <a:sym typeface="Courier New"/>
              </a:rPr>
              <a:t>Array</a:t>
            </a:r>
            <a:r>
              <a:rPr b="1" i="0" lang="en" sz="600" u="none" cap="none" strike="noStrike">
                <a:solidFill>
                  <a:srgbClr val="ABB2BF"/>
                </a:solidFill>
                <a:highlight>
                  <a:srgbClr val="1E1E1E"/>
                </a:highlight>
                <a:latin typeface="Courier New"/>
                <a:ea typeface="Courier New"/>
                <a:cs typeface="Courier New"/>
                <a:sym typeface="Courier New"/>
              </a:rPr>
              <a:t>.</a:t>
            </a:r>
            <a:r>
              <a:rPr b="1" i="0" lang="en" sz="600" u="none" cap="none" strike="noStrike">
                <a:solidFill>
                  <a:srgbClr val="61AFEF"/>
                </a:solidFill>
                <a:highlight>
                  <a:srgbClr val="1E1E1E"/>
                </a:highlight>
                <a:latin typeface="Courier New"/>
                <a:ea typeface="Courier New"/>
                <a:cs typeface="Courier New"/>
                <a:sym typeface="Courier New"/>
              </a:rPr>
              <a:t>isArray</a:t>
            </a:r>
            <a:r>
              <a:rPr b="1" i="0" lang="en" sz="600" u="none" cap="none" strike="noStrike">
                <a:solidFill>
                  <a:srgbClr val="ABB2BF"/>
                </a:solidFill>
                <a:highlight>
                  <a:srgbClr val="1E1E1E"/>
                </a:highlight>
                <a:latin typeface="Courier New"/>
                <a:ea typeface="Courier New"/>
                <a:cs typeface="Courier New"/>
                <a:sym typeface="Courier New"/>
              </a:rPr>
              <a:t>(</a:t>
            </a:r>
            <a:r>
              <a:rPr b="1" i="0" lang="en" sz="600" u="none" cap="none" strike="noStrike">
                <a:solidFill>
                  <a:srgbClr val="E06C75"/>
                </a:solidFill>
                <a:highlight>
                  <a:srgbClr val="1E1E1E"/>
                </a:highlight>
                <a:latin typeface="Courier New"/>
                <a:ea typeface="Courier New"/>
                <a:cs typeface="Courier New"/>
                <a:sym typeface="Courier New"/>
              </a:rPr>
              <a:t>withDetail</a:t>
            </a:r>
            <a:r>
              <a:rPr b="1" i="0" lang="en" sz="600" u="none" cap="none" strike="noStrike">
                <a:solidFill>
                  <a:srgbClr val="ABB2BF"/>
                </a:solidFill>
                <a:highlight>
                  <a:srgbClr val="1E1E1E"/>
                </a:highlight>
                <a:latin typeface="Courier New"/>
                <a:ea typeface="Courier New"/>
                <a:cs typeface="Courier New"/>
                <a:sym typeface="Courier New"/>
              </a:rPr>
              <a:t>)) </a:t>
            </a:r>
            <a:r>
              <a:rPr b="1" i="0" lang="en" sz="600" u="none" cap="none" strike="noStrike">
                <a:solidFill>
                  <a:srgbClr val="C678DD"/>
                </a:solidFill>
                <a:highlight>
                  <a:srgbClr val="1E1E1E"/>
                </a:highlight>
                <a:latin typeface="Courier New"/>
                <a:ea typeface="Courier New"/>
                <a:cs typeface="Courier New"/>
                <a:sym typeface="Courier New"/>
              </a:rPr>
              <a:t>?</a:t>
            </a:r>
            <a:endParaRPr b="1" i="0" sz="600" u="none" cap="none" strike="noStrike">
              <a:solidFill>
                <a:srgbClr val="C678DD"/>
              </a:solidFill>
              <a:highlight>
                <a:srgbClr val="1E1E1E"/>
              </a:highlight>
              <a:latin typeface="Courier New"/>
              <a:ea typeface="Courier New"/>
              <a:cs typeface="Courier New"/>
              <a:sym typeface="Courier New"/>
            </a:endParaRPr>
          </a:p>
          <a:p>
            <a:pPr indent="0" lvl="0" marL="0" marR="0" rtl="0" algn="l">
              <a:lnSpc>
                <a:spcPct val="143478"/>
              </a:lnSpc>
              <a:spcBef>
                <a:spcPts val="0"/>
              </a:spcBef>
              <a:spcAft>
                <a:spcPts val="0"/>
              </a:spcAft>
              <a:buClr>
                <a:srgbClr val="000000"/>
              </a:buClr>
              <a:buSzPts val="600"/>
              <a:buFont typeface="Arial"/>
              <a:buNone/>
            </a:pPr>
            <a:r>
              <a:rPr b="1" i="0" lang="en" sz="600" u="none" cap="none" strike="noStrike">
                <a:solidFill>
                  <a:srgbClr val="ABB2BF"/>
                </a:solidFill>
                <a:highlight>
                  <a:srgbClr val="1E1E1E"/>
                </a:highlight>
                <a:latin typeface="Courier New"/>
                <a:ea typeface="Courier New"/>
                <a:cs typeface="Courier New"/>
                <a:sym typeface="Courier New"/>
              </a:rPr>
              <a:t>   </a:t>
            </a:r>
            <a:r>
              <a:rPr b="1" i="0" lang="en" sz="600" u="none" cap="none" strike="noStrike">
                <a:solidFill>
                  <a:srgbClr val="E5C07B"/>
                </a:solidFill>
                <a:highlight>
                  <a:srgbClr val="1E1E1E"/>
                </a:highlight>
                <a:latin typeface="Courier New"/>
                <a:ea typeface="Courier New"/>
                <a:cs typeface="Courier New"/>
                <a:sym typeface="Courier New"/>
              </a:rPr>
              <a:t>console</a:t>
            </a:r>
            <a:r>
              <a:rPr b="1" i="0" lang="en" sz="600" u="none" cap="none" strike="noStrike">
                <a:solidFill>
                  <a:srgbClr val="ABB2BF"/>
                </a:solidFill>
                <a:highlight>
                  <a:srgbClr val="1E1E1E"/>
                </a:highlight>
                <a:latin typeface="Courier New"/>
                <a:ea typeface="Courier New"/>
                <a:cs typeface="Courier New"/>
                <a:sym typeface="Courier New"/>
              </a:rPr>
              <a:t>.</a:t>
            </a:r>
            <a:r>
              <a:rPr b="1" i="0" lang="en" sz="600" u="none" cap="none" strike="noStrike">
                <a:solidFill>
                  <a:srgbClr val="61AFEF"/>
                </a:solidFill>
                <a:highlight>
                  <a:srgbClr val="1E1E1E"/>
                </a:highlight>
                <a:latin typeface="Courier New"/>
                <a:ea typeface="Courier New"/>
                <a:cs typeface="Courier New"/>
                <a:sym typeface="Courier New"/>
              </a:rPr>
              <a:t>log</a:t>
            </a:r>
            <a:r>
              <a:rPr b="1" i="0" lang="en" sz="600" u="none" cap="none" strike="noStrike">
                <a:solidFill>
                  <a:srgbClr val="ABB2BF"/>
                </a:solidFill>
                <a:highlight>
                  <a:srgbClr val="1E1E1E"/>
                </a:highlight>
                <a:latin typeface="Courier New"/>
                <a:ea typeface="Courier New"/>
                <a:cs typeface="Courier New"/>
                <a:sym typeface="Courier New"/>
              </a:rPr>
              <a:t>(`</a:t>
            </a:r>
            <a:r>
              <a:rPr b="1" i="0" lang="en" sz="600" u="none" cap="none" strike="noStrike">
                <a:solidFill>
                  <a:srgbClr val="98C379"/>
                </a:solidFill>
                <a:highlight>
                  <a:srgbClr val="1E1E1E"/>
                </a:highlight>
                <a:latin typeface="Courier New"/>
                <a:ea typeface="Courier New"/>
                <a:cs typeface="Courier New"/>
                <a:sym typeface="Courier New"/>
              </a:rPr>
              <a:t>I can write </a:t>
            </a:r>
            <a:r>
              <a:rPr b="1" i="0" lang="en" sz="600" u="none" cap="none" strike="noStrike">
                <a:solidFill>
                  <a:srgbClr val="C678DD"/>
                </a:solidFill>
                <a:highlight>
                  <a:srgbClr val="1E1E1E"/>
                </a:highlight>
                <a:latin typeface="Courier New"/>
                <a:ea typeface="Courier New"/>
                <a:cs typeface="Courier New"/>
                <a:sym typeface="Courier New"/>
              </a:rPr>
              <a:t>${</a:t>
            </a:r>
            <a:r>
              <a:rPr b="1" i="0" lang="en" sz="600" u="none" cap="none" strike="noStrike">
                <a:solidFill>
                  <a:srgbClr val="E5C07B"/>
                </a:solidFill>
                <a:highlight>
                  <a:srgbClr val="1E1E1E"/>
                </a:highlight>
                <a:latin typeface="Courier New"/>
                <a:ea typeface="Courier New"/>
                <a:cs typeface="Courier New"/>
                <a:sym typeface="Courier New"/>
              </a:rPr>
              <a:t>this</a:t>
            </a:r>
            <a:r>
              <a:rPr b="1" i="0" lang="en" sz="600" u="none" cap="none" strike="noStrike">
                <a:solidFill>
                  <a:srgbClr val="ABB2BF"/>
                </a:solidFill>
                <a:highlight>
                  <a:srgbClr val="1E1E1E"/>
                </a:highlight>
                <a:latin typeface="Courier New"/>
                <a:ea typeface="Courier New"/>
                <a:cs typeface="Courier New"/>
                <a:sym typeface="Courier New"/>
              </a:rPr>
              <a:t>.</a:t>
            </a:r>
            <a:r>
              <a:rPr b="1" i="0" lang="en" sz="600" u="none" cap="none" strike="noStrike">
                <a:solidFill>
                  <a:srgbClr val="E06C75"/>
                </a:solidFill>
                <a:highlight>
                  <a:srgbClr val="1E1E1E"/>
                </a:highlight>
                <a:latin typeface="Courier New"/>
                <a:ea typeface="Courier New"/>
                <a:cs typeface="Courier New"/>
                <a:sym typeface="Courier New"/>
              </a:rPr>
              <a:t>programmingLanguages</a:t>
            </a:r>
            <a:r>
              <a:rPr b="1" i="0" lang="en" sz="600" u="none" cap="none" strike="noStrike">
                <a:solidFill>
                  <a:srgbClr val="C678DD"/>
                </a:solidFill>
                <a:highlight>
                  <a:srgbClr val="1E1E1E"/>
                </a:highlight>
                <a:latin typeface="Courier New"/>
                <a:ea typeface="Courier New"/>
                <a:cs typeface="Courier New"/>
                <a:sym typeface="Courier New"/>
              </a:rPr>
              <a:t>}</a:t>
            </a:r>
            <a:r>
              <a:rPr b="1" i="0" lang="en" sz="600" u="none" cap="none" strike="noStrike">
                <a:solidFill>
                  <a:srgbClr val="ABB2BF"/>
                </a:solidFill>
                <a:highlight>
                  <a:srgbClr val="1E1E1E"/>
                </a:highlight>
                <a:latin typeface="Courier New"/>
                <a:ea typeface="Courier New"/>
                <a:cs typeface="Courier New"/>
                <a:sym typeface="Courier New"/>
              </a:rPr>
              <a:t>`) </a:t>
            </a:r>
            <a:r>
              <a:rPr b="1" i="0" lang="en" sz="600" u="none" cap="none" strike="noStrike">
                <a:solidFill>
                  <a:srgbClr val="C678DD"/>
                </a:solidFill>
                <a:highlight>
                  <a:srgbClr val="1E1E1E"/>
                </a:highlight>
                <a:latin typeface="Courier New"/>
                <a:ea typeface="Courier New"/>
                <a:cs typeface="Courier New"/>
                <a:sym typeface="Courier New"/>
              </a:rPr>
              <a:t>:</a:t>
            </a:r>
            <a:r>
              <a:rPr b="1" i="0" lang="en" sz="600" u="none" cap="none" strike="noStrike">
                <a:solidFill>
                  <a:srgbClr val="ABB2BF"/>
                </a:solidFill>
                <a:highlight>
                  <a:srgbClr val="1E1E1E"/>
                </a:highlight>
                <a:latin typeface="Courier New"/>
                <a:ea typeface="Courier New"/>
                <a:cs typeface="Courier New"/>
                <a:sym typeface="Courier New"/>
              </a:rPr>
              <a:t> </a:t>
            </a:r>
            <a:r>
              <a:rPr b="1" i="0" lang="en" sz="600" u="none" cap="none" strike="noStrike">
                <a:solidFill>
                  <a:srgbClr val="E5C07B"/>
                </a:solidFill>
                <a:highlight>
                  <a:srgbClr val="1E1E1E"/>
                </a:highlight>
                <a:latin typeface="Courier New"/>
                <a:ea typeface="Courier New"/>
                <a:cs typeface="Courier New"/>
                <a:sym typeface="Courier New"/>
              </a:rPr>
              <a:t>console</a:t>
            </a:r>
            <a:r>
              <a:rPr b="1" i="0" lang="en" sz="600" u="none" cap="none" strike="noStrike">
                <a:solidFill>
                  <a:srgbClr val="ABB2BF"/>
                </a:solidFill>
                <a:highlight>
                  <a:srgbClr val="1E1E1E"/>
                </a:highlight>
                <a:latin typeface="Courier New"/>
                <a:ea typeface="Courier New"/>
                <a:cs typeface="Courier New"/>
                <a:sym typeface="Courier New"/>
              </a:rPr>
              <a:t>.</a:t>
            </a:r>
            <a:r>
              <a:rPr b="1" i="0" lang="en" sz="600" u="none" cap="none" strike="noStrike">
                <a:solidFill>
                  <a:srgbClr val="61AFEF"/>
                </a:solidFill>
                <a:highlight>
                  <a:srgbClr val="1E1E1E"/>
                </a:highlight>
                <a:latin typeface="Courier New"/>
                <a:ea typeface="Courier New"/>
                <a:cs typeface="Courier New"/>
                <a:sym typeface="Courier New"/>
              </a:rPr>
              <a:t>log</a:t>
            </a:r>
            <a:r>
              <a:rPr b="1" i="0" lang="en" sz="600" u="none" cap="none" strike="noStrike">
                <a:solidFill>
                  <a:srgbClr val="ABB2BF"/>
                </a:solidFill>
                <a:highlight>
                  <a:srgbClr val="1E1E1E"/>
                </a:highlight>
                <a:latin typeface="Courier New"/>
                <a:ea typeface="Courier New"/>
                <a:cs typeface="Courier New"/>
                <a:sym typeface="Courier New"/>
              </a:rPr>
              <a:t>(</a:t>
            </a:r>
            <a:r>
              <a:rPr b="1" i="0" lang="en" sz="600" u="none" cap="none" strike="noStrike">
                <a:solidFill>
                  <a:srgbClr val="98C379"/>
                </a:solidFill>
                <a:highlight>
                  <a:srgbClr val="1E1E1E"/>
                </a:highlight>
                <a:latin typeface="Courier New"/>
                <a:ea typeface="Courier New"/>
                <a:cs typeface="Courier New"/>
                <a:sym typeface="Courier New"/>
              </a:rPr>
              <a:t>"Wrong input"</a:t>
            </a:r>
            <a:r>
              <a:rPr b="1" i="0" lang="en" sz="600" u="none" cap="none" strike="noStrike">
                <a:solidFill>
                  <a:srgbClr val="ABB2BF"/>
                </a:solidFill>
                <a:highlight>
                  <a:srgbClr val="1E1E1E"/>
                </a:highlight>
                <a:latin typeface="Courier New"/>
                <a:ea typeface="Courier New"/>
                <a:cs typeface="Courier New"/>
                <a:sym typeface="Courier New"/>
              </a:rPr>
              <a:t>)</a:t>
            </a:r>
            <a:endParaRPr b="1" i="0" sz="600" u="none" cap="none" strike="noStrike">
              <a:solidFill>
                <a:srgbClr val="ABB2BF"/>
              </a:solidFill>
              <a:highlight>
                <a:srgbClr val="1E1E1E"/>
              </a:highlight>
              <a:latin typeface="Courier New"/>
              <a:ea typeface="Courier New"/>
              <a:cs typeface="Courier New"/>
              <a:sym typeface="Courier New"/>
            </a:endParaRPr>
          </a:p>
          <a:p>
            <a:pPr indent="0" lvl="0" marL="0" marR="0" rtl="0" algn="l">
              <a:lnSpc>
                <a:spcPct val="143478"/>
              </a:lnSpc>
              <a:spcBef>
                <a:spcPts val="0"/>
              </a:spcBef>
              <a:spcAft>
                <a:spcPts val="0"/>
              </a:spcAft>
              <a:buClr>
                <a:srgbClr val="000000"/>
              </a:buClr>
              <a:buSzPts val="600"/>
              <a:buFont typeface="Arial"/>
              <a:buNone/>
            </a:pPr>
            <a:r>
              <a:rPr b="1" i="0" lang="en" sz="600" u="none" cap="none" strike="noStrike">
                <a:solidFill>
                  <a:srgbClr val="ABB2BF"/>
                </a:solidFill>
                <a:highlight>
                  <a:srgbClr val="1E1E1E"/>
                </a:highlight>
                <a:latin typeface="Courier New"/>
                <a:ea typeface="Courier New"/>
                <a:cs typeface="Courier New"/>
                <a:sym typeface="Courier New"/>
              </a:rPr>
              <a:t> }</a:t>
            </a:r>
            <a:endParaRPr b="1" i="0" sz="600" u="none" cap="none" strike="noStrike">
              <a:solidFill>
                <a:srgbClr val="ABB2BF"/>
              </a:solidFill>
              <a:highlight>
                <a:srgbClr val="1E1E1E"/>
              </a:highlight>
              <a:latin typeface="Courier New"/>
              <a:ea typeface="Courier New"/>
              <a:cs typeface="Courier New"/>
              <a:sym typeface="Courier New"/>
            </a:endParaRPr>
          </a:p>
          <a:p>
            <a:pPr indent="0" lvl="0" marL="0" marR="0" rtl="0" algn="l">
              <a:lnSpc>
                <a:spcPct val="143478"/>
              </a:lnSpc>
              <a:spcBef>
                <a:spcPts val="0"/>
              </a:spcBef>
              <a:spcAft>
                <a:spcPts val="0"/>
              </a:spcAft>
              <a:buClr>
                <a:srgbClr val="000000"/>
              </a:buClr>
              <a:buSzPts val="600"/>
              <a:buFont typeface="Arial"/>
              <a:buNone/>
            </a:pPr>
            <a:r>
              <a:rPr b="1" i="0" lang="en" sz="600" u="none" cap="none" strike="noStrike">
                <a:solidFill>
                  <a:srgbClr val="ABB2BF"/>
                </a:solidFill>
                <a:highlight>
                  <a:srgbClr val="1E1E1E"/>
                </a:highlight>
                <a:latin typeface="Courier New"/>
                <a:ea typeface="Courier New"/>
                <a:cs typeface="Courier New"/>
                <a:sym typeface="Courier New"/>
              </a:rPr>
              <a:t> </a:t>
            </a:r>
            <a:r>
              <a:rPr b="1" i="0" lang="en" sz="600" u="none" cap="none" strike="noStrike">
                <a:solidFill>
                  <a:srgbClr val="61AFEF"/>
                </a:solidFill>
                <a:highlight>
                  <a:srgbClr val="1E1E1E"/>
                </a:highlight>
                <a:latin typeface="Courier New"/>
                <a:ea typeface="Courier New"/>
                <a:cs typeface="Courier New"/>
                <a:sym typeface="Courier New"/>
              </a:rPr>
              <a:t>code</a:t>
            </a:r>
            <a:r>
              <a:rPr b="1" i="0" lang="en" sz="600" u="none" cap="none" strike="noStrike">
                <a:solidFill>
                  <a:srgbClr val="ABB2BF"/>
                </a:solidFill>
                <a:highlight>
                  <a:srgbClr val="1E1E1E"/>
                </a:highlight>
                <a:latin typeface="Courier New"/>
                <a:ea typeface="Courier New"/>
                <a:cs typeface="Courier New"/>
                <a:sym typeface="Courier New"/>
              </a:rPr>
              <a:t>() {</a:t>
            </a:r>
            <a:endParaRPr b="1" i="0" sz="600" u="none" cap="none" strike="noStrike">
              <a:solidFill>
                <a:srgbClr val="ABB2BF"/>
              </a:solidFill>
              <a:highlight>
                <a:srgbClr val="1E1E1E"/>
              </a:highlight>
              <a:latin typeface="Courier New"/>
              <a:ea typeface="Courier New"/>
              <a:cs typeface="Courier New"/>
              <a:sym typeface="Courier New"/>
            </a:endParaRPr>
          </a:p>
          <a:p>
            <a:pPr indent="0" lvl="0" marL="0" marR="0" rtl="0" algn="l">
              <a:lnSpc>
                <a:spcPct val="143478"/>
              </a:lnSpc>
              <a:spcBef>
                <a:spcPts val="0"/>
              </a:spcBef>
              <a:spcAft>
                <a:spcPts val="0"/>
              </a:spcAft>
              <a:buClr>
                <a:srgbClr val="000000"/>
              </a:buClr>
              <a:buSzPts val="600"/>
              <a:buFont typeface="Arial"/>
              <a:buNone/>
            </a:pPr>
            <a:r>
              <a:rPr b="1" i="0" lang="en" sz="600" u="none" cap="none" strike="noStrike">
                <a:solidFill>
                  <a:srgbClr val="ABB2BF"/>
                </a:solidFill>
                <a:highlight>
                  <a:srgbClr val="1E1E1E"/>
                </a:highlight>
                <a:latin typeface="Courier New"/>
                <a:ea typeface="Courier New"/>
                <a:cs typeface="Courier New"/>
                <a:sym typeface="Courier New"/>
              </a:rPr>
              <a:t>   </a:t>
            </a:r>
            <a:r>
              <a:rPr b="1" i="0" lang="en" sz="600" u="none" cap="none" strike="noStrike">
                <a:solidFill>
                  <a:srgbClr val="C678DD"/>
                </a:solidFill>
                <a:highlight>
                  <a:srgbClr val="1E1E1E"/>
                </a:highlight>
                <a:latin typeface="Courier New"/>
                <a:ea typeface="Courier New"/>
                <a:cs typeface="Courier New"/>
                <a:sym typeface="Courier New"/>
              </a:rPr>
              <a:t>let</a:t>
            </a:r>
            <a:r>
              <a:rPr b="1" i="0" lang="en" sz="600" u="none" cap="none" strike="noStrike">
                <a:solidFill>
                  <a:srgbClr val="ABB2BF"/>
                </a:solidFill>
                <a:highlight>
                  <a:srgbClr val="1E1E1E"/>
                </a:highlight>
                <a:latin typeface="Courier New"/>
                <a:ea typeface="Courier New"/>
                <a:cs typeface="Courier New"/>
                <a:sym typeface="Courier New"/>
              </a:rPr>
              <a:t> </a:t>
            </a:r>
            <a:r>
              <a:rPr b="1" i="0" lang="en" sz="600" u="none" cap="none" strike="noStrike">
                <a:solidFill>
                  <a:srgbClr val="E06C75"/>
                </a:solidFill>
                <a:highlight>
                  <a:srgbClr val="1E1E1E"/>
                </a:highlight>
                <a:latin typeface="Courier New"/>
                <a:ea typeface="Courier New"/>
                <a:cs typeface="Courier New"/>
                <a:sym typeface="Courier New"/>
              </a:rPr>
              <a:t>acak</a:t>
            </a:r>
            <a:r>
              <a:rPr b="1" i="0" lang="en" sz="600" u="none" cap="none" strike="noStrike">
                <a:solidFill>
                  <a:srgbClr val="ABB2BF"/>
                </a:solidFill>
                <a:highlight>
                  <a:srgbClr val="1E1E1E"/>
                </a:highlight>
                <a:latin typeface="Courier New"/>
                <a:ea typeface="Courier New"/>
                <a:cs typeface="Courier New"/>
                <a:sym typeface="Courier New"/>
              </a:rPr>
              <a:t> </a:t>
            </a:r>
            <a:r>
              <a:rPr b="1" i="0" lang="en" sz="600" u="none" cap="none" strike="noStrike">
                <a:solidFill>
                  <a:srgbClr val="56B6C2"/>
                </a:solidFill>
                <a:highlight>
                  <a:srgbClr val="1E1E1E"/>
                </a:highlight>
                <a:latin typeface="Courier New"/>
                <a:ea typeface="Courier New"/>
                <a:cs typeface="Courier New"/>
                <a:sym typeface="Courier New"/>
              </a:rPr>
              <a:t>=</a:t>
            </a:r>
            <a:r>
              <a:rPr b="1" i="0" lang="en" sz="600" u="none" cap="none" strike="noStrike">
                <a:solidFill>
                  <a:srgbClr val="ABB2BF"/>
                </a:solidFill>
                <a:highlight>
                  <a:srgbClr val="1E1E1E"/>
                </a:highlight>
                <a:latin typeface="Courier New"/>
                <a:ea typeface="Courier New"/>
                <a:cs typeface="Courier New"/>
                <a:sym typeface="Courier New"/>
              </a:rPr>
              <a:t> </a:t>
            </a:r>
            <a:r>
              <a:rPr b="1" i="0" lang="en" sz="600" u="none" cap="none" strike="noStrike">
                <a:solidFill>
                  <a:srgbClr val="E5C07B"/>
                </a:solidFill>
                <a:highlight>
                  <a:srgbClr val="1E1E1E"/>
                </a:highlight>
                <a:latin typeface="Courier New"/>
                <a:ea typeface="Courier New"/>
                <a:cs typeface="Courier New"/>
                <a:sym typeface="Courier New"/>
              </a:rPr>
              <a:t>Math</a:t>
            </a:r>
            <a:r>
              <a:rPr b="1" i="0" lang="en" sz="600" u="none" cap="none" strike="noStrike">
                <a:solidFill>
                  <a:srgbClr val="ABB2BF"/>
                </a:solidFill>
                <a:highlight>
                  <a:srgbClr val="1E1E1E"/>
                </a:highlight>
                <a:latin typeface="Courier New"/>
                <a:ea typeface="Courier New"/>
                <a:cs typeface="Courier New"/>
                <a:sym typeface="Courier New"/>
              </a:rPr>
              <a:t>.</a:t>
            </a:r>
            <a:r>
              <a:rPr b="1" i="0" lang="en" sz="600" u="none" cap="none" strike="noStrike">
                <a:solidFill>
                  <a:srgbClr val="56B6C2"/>
                </a:solidFill>
                <a:highlight>
                  <a:srgbClr val="1E1E1E"/>
                </a:highlight>
                <a:latin typeface="Courier New"/>
                <a:ea typeface="Courier New"/>
                <a:cs typeface="Courier New"/>
                <a:sym typeface="Courier New"/>
              </a:rPr>
              <a:t>floor</a:t>
            </a:r>
            <a:r>
              <a:rPr b="1" i="0" lang="en" sz="600" u="none" cap="none" strike="noStrike">
                <a:solidFill>
                  <a:srgbClr val="ABB2BF"/>
                </a:solidFill>
                <a:highlight>
                  <a:srgbClr val="1E1E1E"/>
                </a:highlight>
                <a:latin typeface="Courier New"/>
                <a:ea typeface="Courier New"/>
                <a:cs typeface="Courier New"/>
                <a:sym typeface="Courier New"/>
              </a:rPr>
              <a:t>(</a:t>
            </a:r>
            <a:r>
              <a:rPr b="1" i="0" lang="en" sz="600" u="none" cap="none" strike="noStrike">
                <a:solidFill>
                  <a:srgbClr val="E5C07B"/>
                </a:solidFill>
                <a:highlight>
                  <a:srgbClr val="1E1E1E"/>
                </a:highlight>
                <a:latin typeface="Courier New"/>
                <a:ea typeface="Courier New"/>
                <a:cs typeface="Courier New"/>
                <a:sym typeface="Courier New"/>
              </a:rPr>
              <a:t>Math</a:t>
            </a:r>
            <a:r>
              <a:rPr b="1" i="0" lang="en" sz="600" u="none" cap="none" strike="noStrike">
                <a:solidFill>
                  <a:srgbClr val="ABB2BF"/>
                </a:solidFill>
                <a:highlight>
                  <a:srgbClr val="1E1E1E"/>
                </a:highlight>
                <a:latin typeface="Courier New"/>
                <a:ea typeface="Courier New"/>
                <a:cs typeface="Courier New"/>
                <a:sym typeface="Courier New"/>
              </a:rPr>
              <a:t>.</a:t>
            </a:r>
            <a:r>
              <a:rPr b="1" i="0" lang="en" sz="600" u="none" cap="none" strike="noStrike">
                <a:solidFill>
                  <a:srgbClr val="56B6C2"/>
                </a:solidFill>
                <a:highlight>
                  <a:srgbClr val="1E1E1E"/>
                </a:highlight>
                <a:latin typeface="Courier New"/>
                <a:ea typeface="Courier New"/>
                <a:cs typeface="Courier New"/>
                <a:sym typeface="Courier New"/>
              </a:rPr>
              <a:t>random</a:t>
            </a:r>
            <a:r>
              <a:rPr b="1" i="0" lang="en" sz="600" u="none" cap="none" strike="noStrike">
                <a:solidFill>
                  <a:srgbClr val="ABB2BF"/>
                </a:solidFill>
                <a:highlight>
                  <a:srgbClr val="1E1E1E"/>
                </a:highlight>
                <a:latin typeface="Courier New"/>
                <a:ea typeface="Courier New"/>
                <a:cs typeface="Courier New"/>
                <a:sym typeface="Courier New"/>
              </a:rPr>
              <a:t>() </a:t>
            </a:r>
            <a:r>
              <a:rPr b="1" i="0" lang="en" sz="600" u="none" cap="none" strike="noStrike">
                <a:solidFill>
                  <a:srgbClr val="56B6C2"/>
                </a:solidFill>
                <a:highlight>
                  <a:srgbClr val="1E1E1E"/>
                </a:highlight>
                <a:latin typeface="Courier New"/>
                <a:ea typeface="Courier New"/>
                <a:cs typeface="Courier New"/>
                <a:sym typeface="Courier New"/>
              </a:rPr>
              <a:t>*</a:t>
            </a:r>
            <a:r>
              <a:rPr b="1" i="0" lang="en" sz="600" u="none" cap="none" strike="noStrike">
                <a:solidFill>
                  <a:srgbClr val="ABB2BF"/>
                </a:solidFill>
                <a:highlight>
                  <a:srgbClr val="1E1E1E"/>
                </a:highlight>
                <a:latin typeface="Courier New"/>
                <a:ea typeface="Courier New"/>
                <a:cs typeface="Courier New"/>
                <a:sym typeface="Courier New"/>
              </a:rPr>
              <a:t> </a:t>
            </a:r>
            <a:r>
              <a:rPr b="1" i="0" lang="en" sz="600" u="none" cap="none" strike="noStrike">
                <a:solidFill>
                  <a:srgbClr val="E5C07B"/>
                </a:solidFill>
                <a:highlight>
                  <a:srgbClr val="1E1E1E"/>
                </a:highlight>
                <a:latin typeface="Courier New"/>
                <a:ea typeface="Courier New"/>
                <a:cs typeface="Courier New"/>
                <a:sym typeface="Courier New"/>
              </a:rPr>
              <a:t>this</a:t>
            </a:r>
            <a:r>
              <a:rPr b="1" i="0" lang="en" sz="600" u="none" cap="none" strike="noStrike">
                <a:solidFill>
                  <a:srgbClr val="ABB2BF"/>
                </a:solidFill>
                <a:highlight>
                  <a:srgbClr val="1E1E1E"/>
                </a:highlight>
                <a:latin typeface="Courier New"/>
                <a:ea typeface="Courier New"/>
                <a:cs typeface="Courier New"/>
                <a:sym typeface="Courier New"/>
              </a:rPr>
              <a:t>.</a:t>
            </a:r>
            <a:r>
              <a:rPr b="1" i="0" lang="en" sz="600" u="none" cap="none" strike="noStrike">
                <a:solidFill>
                  <a:srgbClr val="E06C75"/>
                </a:solidFill>
                <a:highlight>
                  <a:srgbClr val="1E1E1E"/>
                </a:highlight>
                <a:latin typeface="Courier New"/>
                <a:ea typeface="Courier New"/>
                <a:cs typeface="Courier New"/>
                <a:sym typeface="Courier New"/>
              </a:rPr>
              <a:t>programmingLanguages</a:t>
            </a:r>
            <a:r>
              <a:rPr b="1" i="0" lang="en" sz="600" u="none" cap="none" strike="noStrike">
                <a:solidFill>
                  <a:srgbClr val="ABB2BF"/>
                </a:solidFill>
                <a:highlight>
                  <a:srgbClr val="1E1E1E"/>
                </a:highlight>
                <a:latin typeface="Courier New"/>
                <a:ea typeface="Courier New"/>
                <a:cs typeface="Courier New"/>
                <a:sym typeface="Courier New"/>
              </a:rPr>
              <a:t>.</a:t>
            </a:r>
            <a:r>
              <a:rPr b="1" i="0" lang="en" sz="600" u="none" cap="none" strike="noStrike">
                <a:solidFill>
                  <a:srgbClr val="E06C75"/>
                </a:solidFill>
                <a:highlight>
                  <a:srgbClr val="1E1E1E"/>
                </a:highlight>
                <a:latin typeface="Courier New"/>
                <a:ea typeface="Courier New"/>
                <a:cs typeface="Courier New"/>
                <a:sym typeface="Courier New"/>
              </a:rPr>
              <a:t>length</a:t>
            </a:r>
            <a:r>
              <a:rPr b="1" i="0" lang="en" sz="600" u="none" cap="none" strike="noStrike">
                <a:solidFill>
                  <a:srgbClr val="ABB2BF"/>
                </a:solidFill>
                <a:highlight>
                  <a:srgbClr val="1E1E1E"/>
                </a:highlight>
                <a:latin typeface="Courier New"/>
                <a:ea typeface="Courier New"/>
                <a:cs typeface="Courier New"/>
                <a:sym typeface="Courier New"/>
              </a:rPr>
              <a:t>)</a:t>
            </a:r>
            <a:endParaRPr b="1" i="0" sz="600" u="none" cap="none" strike="noStrike">
              <a:solidFill>
                <a:srgbClr val="ABB2BF"/>
              </a:solidFill>
              <a:highlight>
                <a:srgbClr val="1E1E1E"/>
              </a:highlight>
              <a:latin typeface="Courier New"/>
              <a:ea typeface="Courier New"/>
              <a:cs typeface="Courier New"/>
              <a:sym typeface="Courier New"/>
            </a:endParaRPr>
          </a:p>
          <a:p>
            <a:pPr indent="0" lvl="0" marL="0" marR="0" rtl="0" algn="l">
              <a:lnSpc>
                <a:spcPct val="143478"/>
              </a:lnSpc>
              <a:spcBef>
                <a:spcPts val="0"/>
              </a:spcBef>
              <a:spcAft>
                <a:spcPts val="0"/>
              </a:spcAft>
              <a:buClr>
                <a:srgbClr val="000000"/>
              </a:buClr>
              <a:buSzPts val="600"/>
              <a:buFont typeface="Arial"/>
              <a:buNone/>
            </a:pPr>
            <a:r>
              <a:rPr b="1" i="0" lang="en" sz="600" u="none" cap="none" strike="noStrike">
                <a:solidFill>
                  <a:srgbClr val="ABB2BF"/>
                </a:solidFill>
                <a:highlight>
                  <a:srgbClr val="1E1E1E"/>
                </a:highlight>
                <a:latin typeface="Courier New"/>
                <a:ea typeface="Courier New"/>
                <a:cs typeface="Courier New"/>
                <a:sym typeface="Courier New"/>
              </a:rPr>
              <a:t>   </a:t>
            </a:r>
            <a:r>
              <a:rPr b="1" i="0" lang="en" sz="600" u="none" cap="none" strike="noStrike">
                <a:solidFill>
                  <a:srgbClr val="E5C07B"/>
                </a:solidFill>
                <a:highlight>
                  <a:srgbClr val="1E1E1E"/>
                </a:highlight>
                <a:latin typeface="Courier New"/>
                <a:ea typeface="Courier New"/>
                <a:cs typeface="Courier New"/>
                <a:sym typeface="Courier New"/>
              </a:rPr>
              <a:t>console</a:t>
            </a:r>
            <a:r>
              <a:rPr b="1" i="0" lang="en" sz="600" u="none" cap="none" strike="noStrike">
                <a:solidFill>
                  <a:srgbClr val="ABB2BF"/>
                </a:solidFill>
                <a:highlight>
                  <a:srgbClr val="1E1E1E"/>
                </a:highlight>
                <a:latin typeface="Courier New"/>
                <a:ea typeface="Courier New"/>
                <a:cs typeface="Courier New"/>
                <a:sym typeface="Courier New"/>
              </a:rPr>
              <a:t>.</a:t>
            </a:r>
            <a:r>
              <a:rPr b="1" i="0" lang="en" sz="600" u="none" cap="none" strike="noStrike">
                <a:solidFill>
                  <a:srgbClr val="61AFEF"/>
                </a:solidFill>
                <a:highlight>
                  <a:srgbClr val="1E1E1E"/>
                </a:highlight>
                <a:latin typeface="Courier New"/>
                <a:ea typeface="Courier New"/>
                <a:cs typeface="Courier New"/>
                <a:sym typeface="Courier New"/>
              </a:rPr>
              <a:t>log</a:t>
            </a:r>
            <a:r>
              <a:rPr b="1" i="0" lang="en" sz="600" u="none" cap="none" strike="noStrike">
                <a:solidFill>
                  <a:srgbClr val="ABB2BF"/>
                </a:solidFill>
                <a:highlight>
                  <a:srgbClr val="1E1E1E"/>
                </a:highlight>
                <a:latin typeface="Courier New"/>
                <a:ea typeface="Courier New"/>
                <a:cs typeface="Courier New"/>
                <a:sym typeface="Courier New"/>
              </a:rPr>
              <a:t>(</a:t>
            </a:r>
            <a:r>
              <a:rPr b="1" i="0" lang="en" sz="600" u="none" cap="none" strike="noStrike">
                <a:solidFill>
                  <a:srgbClr val="98C379"/>
                </a:solidFill>
                <a:highlight>
                  <a:srgbClr val="1E1E1E"/>
                </a:highlight>
                <a:latin typeface="Courier New"/>
                <a:ea typeface="Courier New"/>
                <a:cs typeface="Courier New"/>
                <a:sym typeface="Courier New"/>
              </a:rPr>
              <a:t>"Code some"</a:t>
            </a:r>
            <a:r>
              <a:rPr b="1" i="0" lang="en" sz="600" u="none" cap="none" strike="noStrike">
                <a:solidFill>
                  <a:srgbClr val="ABB2BF"/>
                </a:solidFill>
                <a:highlight>
                  <a:srgbClr val="1E1E1E"/>
                </a:highlight>
                <a:latin typeface="Courier New"/>
                <a:ea typeface="Courier New"/>
                <a:cs typeface="Courier New"/>
                <a:sym typeface="Courier New"/>
              </a:rPr>
              <a:t>, </a:t>
            </a:r>
            <a:r>
              <a:rPr b="1" i="0" lang="en" sz="600" u="none" cap="none" strike="noStrike">
                <a:solidFill>
                  <a:srgbClr val="E5C07B"/>
                </a:solidFill>
                <a:highlight>
                  <a:srgbClr val="1E1E1E"/>
                </a:highlight>
                <a:latin typeface="Courier New"/>
                <a:ea typeface="Courier New"/>
                <a:cs typeface="Courier New"/>
                <a:sym typeface="Courier New"/>
              </a:rPr>
              <a:t>this</a:t>
            </a:r>
            <a:r>
              <a:rPr b="1" i="0" lang="en" sz="600" u="none" cap="none" strike="noStrike">
                <a:solidFill>
                  <a:srgbClr val="ABB2BF"/>
                </a:solidFill>
                <a:highlight>
                  <a:srgbClr val="1E1E1E"/>
                </a:highlight>
                <a:latin typeface="Courier New"/>
                <a:ea typeface="Courier New"/>
                <a:cs typeface="Courier New"/>
                <a:sym typeface="Courier New"/>
              </a:rPr>
              <a:t>.</a:t>
            </a:r>
            <a:r>
              <a:rPr b="1" i="0" lang="en" sz="600" u="none" cap="none" strike="noStrike">
                <a:solidFill>
                  <a:srgbClr val="E06C75"/>
                </a:solidFill>
                <a:highlight>
                  <a:srgbClr val="1E1E1E"/>
                </a:highlight>
                <a:latin typeface="Courier New"/>
                <a:ea typeface="Courier New"/>
                <a:cs typeface="Courier New"/>
                <a:sym typeface="Courier New"/>
              </a:rPr>
              <a:t>programmingLanguages</a:t>
            </a:r>
            <a:r>
              <a:rPr b="1" i="0" lang="en" sz="600" u="none" cap="none" strike="noStrike">
                <a:solidFill>
                  <a:srgbClr val="ABB2BF"/>
                </a:solidFill>
                <a:highlight>
                  <a:srgbClr val="1E1E1E"/>
                </a:highlight>
                <a:latin typeface="Courier New"/>
                <a:ea typeface="Courier New"/>
                <a:cs typeface="Courier New"/>
                <a:sym typeface="Courier New"/>
              </a:rPr>
              <a:t>[</a:t>
            </a:r>
            <a:r>
              <a:rPr b="1" i="0" lang="en" sz="600" u="none" cap="none" strike="noStrike">
                <a:solidFill>
                  <a:srgbClr val="E06C75"/>
                </a:solidFill>
                <a:highlight>
                  <a:srgbClr val="1E1E1E"/>
                </a:highlight>
                <a:latin typeface="Courier New"/>
                <a:ea typeface="Courier New"/>
                <a:cs typeface="Courier New"/>
                <a:sym typeface="Courier New"/>
              </a:rPr>
              <a:t>acak</a:t>
            </a:r>
            <a:r>
              <a:rPr b="1" i="0" lang="en" sz="600" u="none" cap="none" strike="noStrike">
                <a:solidFill>
                  <a:srgbClr val="ABB2BF"/>
                </a:solidFill>
                <a:highlight>
                  <a:srgbClr val="1E1E1E"/>
                </a:highlight>
                <a:latin typeface="Courier New"/>
                <a:ea typeface="Courier New"/>
                <a:cs typeface="Courier New"/>
                <a:sym typeface="Courier New"/>
              </a:rPr>
              <a:t>])</a:t>
            </a:r>
            <a:endParaRPr b="1" i="0" sz="600" u="none" cap="none" strike="noStrike">
              <a:solidFill>
                <a:srgbClr val="ABB2BF"/>
              </a:solidFill>
              <a:highlight>
                <a:srgbClr val="1E1E1E"/>
              </a:highlight>
              <a:latin typeface="Courier New"/>
              <a:ea typeface="Courier New"/>
              <a:cs typeface="Courier New"/>
              <a:sym typeface="Courier New"/>
            </a:endParaRPr>
          </a:p>
          <a:p>
            <a:pPr indent="0" lvl="0" marL="0" marR="0" rtl="0" algn="l">
              <a:lnSpc>
                <a:spcPct val="143478"/>
              </a:lnSpc>
              <a:spcBef>
                <a:spcPts val="0"/>
              </a:spcBef>
              <a:spcAft>
                <a:spcPts val="0"/>
              </a:spcAft>
              <a:buClr>
                <a:srgbClr val="000000"/>
              </a:buClr>
              <a:buSzPts val="600"/>
              <a:buFont typeface="Arial"/>
              <a:buNone/>
            </a:pPr>
            <a:r>
              <a:rPr b="1" i="0" lang="en" sz="600" u="none" cap="none" strike="noStrike">
                <a:solidFill>
                  <a:srgbClr val="ABB2BF"/>
                </a:solidFill>
                <a:highlight>
                  <a:srgbClr val="1E1E1E"/>
                </a:highlight>
                <a:latin typeface="Courier New"/>
                <a:ea typeface="Courier New"/>
                <a:cs typeface="Courier New"/>
                <a:sym typeface="Courier New"/>
              </a:rPr>
              <a:t> }</a:t>
            </a:r>
            <a:endParaRPr b="1" i="0" sz="600" u="none" cap="none" strike="noStrike">
              <a:solidFill>
                <a:srgbClr val="ABB2BF"/>
              </a:solidFill>
              <a:highlight>
                <a:srgbClr val="1E1E1E"/>
              </a:highlight>
              <a:latin typeface="Courier New"/>
              <a:ea typeface="Courier New"/>
              <a:cs typeface="Courier New"/>
              <a:sym typeface="Courier New"/>
            </a:endParaRPr>
          </a:p>
          <a:p>
            <a:pPr indent="0" lvl="0" marL="0" marR="0" rtl="0" algn="l">
              <a:lnSpc>
                <a:spcPct val="143478"/>
              </a:lnSpc>
              <a:spcBef>
                <a:spcPts val="0"/>
              </a:spcBef>
              <a:spcAft>
                <a:spcPts val="0"/>
              </a:spcAft>
              <a:buClr>
                <a:srgbClr val="000000"/>
              </a:buClr>
              <a:buSzPts val="600"/>
              <a:buFont typeface="Arial"/>
              <a:buNone/>
            </a:pPr>
            <a:r>
              <a:rPr b="1" i="0" lang="en" sz="600" u="none" cap="none" strike="noStrike">
                <a:solidFill>
                  <a:srgbClr val="ABB2BF"/>
                </a:solidFill>
                <a:highlight>
                  <a:srgbClr val="1E1E1E"/>
                </a:highlight>
                <a:latin typeface="Courier New"/>
                <a:ea typeface="Courier New"/>
                <a:cs typeface="Courier New"/>
                <a:sym typeface="Courier New"/>
              </a:rPr>
              <a:t>}</a:t>
            </a:r>
            <a:endParaRPr b="1" i="0" sz="600" u="none" cap="none" strike="noStrike">
              <a:solidFill>
                <a:srgbClr val="ABB2BF"/>
              </a:solidFill>
              <a:highlight>
                <a:srgbClr val="1E1E1E"/>
              </a:highlight>
              <a:latin typeface="Courier New"/>
              <a:ea typeface="Courier New"/>
              <a:cs typeface="Courier New"/>
              <a:sym typeface="Courier New"/>
            </a:endParaRPr>
          </a:p>
          <a:p>
            <a:pPr indent="0" lvl="0" marL="0" marR="0" rtl="0" algn="l">
              <a:lnSpc>
                <a:spcPct val="143478"/>
              </a:lnSpc>
              <a:spcBef>
                <a:spcPts val="0"/>
              </a:spcBef>
              <a:spcAft>
                <a:spcPts val="0"/>
              </a:spcAft>
              <a:buClr>
                <a:srgbClr val="000000"/>
              </a:buClr>
              <a:buSzPts val="600"/>
              <a:buFont typeface="Arial"/>
              <a:buNone/>
            </a:pPr>
            <a:r>
              <a:rPr b="1" i="0" lang="en" sz="600" u="none" cap="none" strike="noStrike">
                <a:solidFill>
                  <a:srgbClr val="C678DD"/>
                </a:solidFill>
                <a:highlight>
                  <a:srgbClr val="1E1E1E"/>
                </a:highlight>
                <a:latin typeface="Courier New"/>
                <a:ea typeface="Courier New"/>
                <a:cs typeface="Courier New"/>
                <a:sym typeface="Courier New"/>
              </a:rPr>
              <a:t>let</a:t>
            </a:r>
            <a:r>
              <a:rPr b="1" i="0" lang="en" sz="600" u="none" cap="none" strike="noStrike">
                <a:solidFill>
                  <a:srgbClr val="ABB2BF"/>
                </a:solidFill>
                <a:highlight>
                  <a:srgbClr val="1E1E1E"/>
                </a:highlight>
                <a:latin typeface="Courier New"/>
                <a:ea typeface="Courier New"/>
                <a:cs typeface="Courier New"/>
                <a:sym typeface="Courier New"/>
              </a:rPr>
              <a:t> </a:t>
            </a:r>
            <a:r>
              <a:rPr b="1" i="0" lang="en" sz="600" u="none" cap="none" strike="noStrike">
                <a:solidFill>
                  <a:srgbClr val="E06C75"/>
                </a:solidFill>
                <a:highlight>
                  <a:srgbClr val="1E1E1E"/>
                </a:highlight>
                <a:latin typeface="Courier New"/>
                <a:ea typeface="Courier New"/>
                <a:cs typeface="Courier New"/>
                <a:sym typeface="Courier New"/>
              </a:rPr>
              <a:t>Isyana</a:t>
            </a:r>
            <a:r>
              <a:rPr b="1" i="0" lang="en" sz="600" u="none" cap="none" strike="noStrike">
                <a:solidFill>
                  <a:srgbClr val="ABB2BF"/>
                </a:solidFill>
                <a:highlight>
                  <a:srgbClr val="1E1E1E"/>
                </a:highlight>
                <a:latin typeface="Courier New"/>
                <a:ea typeface="Courier New"/>
                <a:cs typeface="Courier New"/>
                <a:sym typeface="Courier New"/>
              </a:rPr>
              <a:t> </a:t>
            </a:r>
            <a:r>
              <a:rPr b="1" i="0" lang="en" sz="600" u="none" cap="none" strike="noStrike">
                <a:solidFill>
                  <a:srgbClr val="56B6C2"/>
                </a:solidFill>
                <a:highlight>
                  <a:srgbClr val="1E1E1E"/>
                </a:highlight>
                <a:latin typeface="Courier New"/>
                <a:ea typeface="Courier New"/>
                <a:cs typeface="Courier New"/>
                <a:sym typeface="Courier New"/>
              </a:rPr>
              <a:t>=</a:t>
            </a:r>
            <a:r>
              <a:rPr b="1" i="0" lang="en" sz="600" u="none" cap="none" strike="noStrike">
                <a:solidFill>
                  <a:srgbClr val="ABB2BF"/>
                </a:solidFill>
                <a:highlight>
                  <a:srgbClr val="1E1E1E"/>
                </a:highlight>
                <a:latin typeface="Courier New"/>
                <a:ea typeface="Courier New"/>
                <a:cs typeface="Courier New"/>
                <a:sym typeface="Courier New"/>
              </a:rPr>
              <a:t> </a:t>
            </a:r>
            <a:r>
              <a:rPr b="1" i="0" lang="en" sz="600" u="none" cap="none" strike="noStrike">
                <a:solidFill>
                  <a:srgbClr val="C678DD"/>
                </a:solidFill>
                <a:highlight>
                  <a:srgbClr val="1E1E1E"/>
                </a:highlight>
                <a:latin typeface="Courier New"/>
                <a:ea typeface="Courier New"/>
                <a:cs typeface="Courier New"/>
                <a:sym typeface="Courier New"/>
              </a:rPr>
              <a:t>new</a:t>
            </a:r>
            <a:r>
              <a:rPr b="1" i="0" lang="en" sz="600" u="none" cap="none" strike="noStrike">
                <a:solidFill>
                  <a:srgbClr val="ABB2BF"/>
                </a:solidFill>
                <a:highlight>
                  <a:srgbClr val="1E1E1E"/>
                </a:highlight>
                <a:latin typeface="Courier New"/>
                <a:ea typeface="Courier New"/>
                <a:cs typeface="Courier New"/>
                <a:sym typeface="Courier New"/>
              </a:rPr>
              <a:t> </a:t>
            </a:r>
            <a:r>
              <a:rPr b="1" i="0" lang="en" sz="600" u="none" cap="none" strike="noStrike">
                <a:solidFill>
                  <a:srgbClr val="E5C07B"/>
                </a:solidFill>
                <a:highlight>
                  <a:srgbClr val="1E1E1E"/>
                </a:highlight>
                <a:latin typeface="Courier New"/>
                <a:ea typeface="Courier New"/>
                <a:cs typeface="Courier New"/>
                <a:sym typeface="Courier New"/>
              </a:rPr>
              <a:t>Programmer</a:t>
            </a:r>
            <a:r>
              <a:rPr b="1" i="0" lang="en" sz="600" u="none" cap="none" strike="noStrike">
                <a:solidFill>
                  <a:srgbClr val="ABB2BF"/>
                </a:solidFill>
                <a:highlight>
                  <a:srgbClr val="1E1E1E"/>
                </a:highlight>
                <a:latin typeface="Courier New"/>
                <a:ea typeface="Courier New"/>
                <a:cs typeface="Courier New"/>
                <a:sym typeface="Courier New"/>
              </a:rPr>
              <a:t>(</a:t>
            </a:r>
            <a:r>
              <a:rPr b="1" i="0" lang="en" sz="600" u="none" cap="none" strike="noStrike">
                <a:solidFill>
                  <a:srgbClr val="98C379"/>
                </a:solidFill>
                <a:highlight>
                  <a:srgbClr val="1E1E1E"/>
                </a:highlight>
                <a:latin typeface="Courier New"/>
                <a:ea typeface="Courier New"/>
                <a:cs typeface="Courier New"/>
                <a:sym typeface="Courier New"/>
              </a:rPr>
              <a:t>"Isyana Karina"</a:t>
            </a:r>
            <a:r>
              <a:rPr b="1" i="0" lang="en" sz="600" u="none" cap="none" strike="noStrike">
                <a:solidFill>
                  <a:srgbClr val="ABB2BF"/>
                </a:solidFill>
                <a:highlight>
                  <a:srgbClr val="1E1E1E"/>
                </a:highlight>
                <a:latin typeface="Courier New"/>
                <a:ea typeface="Courier New"/>
                <a:cs typeface="Courier New"/>
                <a:sym typeface="Courier New"/>
              </a:rPr>
              <a:t>, </a:t>
            </a:r>
            <a:r>
              <a:rPr b="1" i="0" lang="en" sz="600" u="none" cap="none" strike="noStrike">
                <a:solidFill>
                  <a:srgbClr val="98C379"/>
                </a:solidFill>
                <a:highlight>
                  <a:srgbClr val="1E1E1E"/>
                </a:highlight>
                <a:latin typeface="Courier New"/>
                <a:ea typeface="Courier New"/>
                <a:cs typeface="Courier New"/>
                <a:sym typeface="Courier New"/>
              </a:rPr>
              <a:t>"Jakarta"</a:t>
            </a:r>
            <a:r>
              <a:rPr b="1" i="0" lang="en" sz="600" u="none" cap="none" strike="noStrike">
                <a:solidFill>
                  <a:srgbClr val="ABB2BF"/>
                </a:solidFill>
                <a:highlight>
                  <a:srgbClr val="1E1E1E"/>
                </a:highlight>
                <a:latin typeface="Courier New"/>
                <a:ea typeface="Courier New"/>
                <a:cs typeface="Courier New"/>
                <a:sym typeface="Courier New"/>
              </a:rPr>
              <a:t>, [</a:t>
            </a:r>
            <a:r>
              <a:rPr b="1" i="0" lang="en" sz="600" u="none" cap="none" strike="noStrike">
                <a:solidFill>
                  <a:srgbClr val="98C379"/>
                </a:solidFill>
                <a:highlight>
                  <a:srgbClr val="1E1E1E"/>
                </a:highlight>
                <a:latin typeface="Courier New"/>
                <a:ea typeface="Courier New"/>
                <a:cs typeface="Courier New"/>
                <a:sym typeface="Courier New"/>
              </a:rPr>
              <a:t>"JavaScript"</a:t>
            </a:r>
            <a:r>
              <a:rPr b="1" i="0" lang="en" sz="600" u="none" cap="none" strike="noStrike">
                <a:solidFill>
                  <a:srgbClr val="ABB2BF"/>
                </a:solidFill>
                <a:highlight>
                  <a:srgbClr val="1E1E1E"/>
                </a:highlight>
                <a:latin typeface="Courier New"/>
                <a:ea typeface="Courier New"/>
                <a:cs typeface="Courier New"/>
                <a:sym typeface="Courier New"/>
              </a:rPr>
              <a:t>, </a:t>
            </a:r>
            <a:r>
              <a:rPr b="1" i="0" lang="en" sz="600" u="none" cap="none" strike="noStrike">
                <a:solidFill>
                  <a:srgbClr val="98C379"/>
                </a:solidFill>
                <a:highlight>
                  <a:srgbClr val="1E1E1E"/>
                </a:highlight>
                <a:latin typeface="Courier New"/>
                <a:ea typeface="Courier New"/>
                <a:cs typeface="Courier New"/>
                <a:sym typeface="Courier New"/>
              </a:rPr>
              <a:t>" Kotlin"</a:t>
            </a:r>
            <a:r>
              <a:rPr b="1" i="0" lang="en" sz="600" u="none" cap="none" strike="noStrike">
                <a:solidFill>
                  <a:srgbClr val="ABB2BF"/>
                </a:solidFill>
                <a:highlight>
                  <a:srgbClr val="1E1E1E"/>
                </a:highlight>
                <a:latin typeface="Courier New"/>
                <a:ea typeface="Courier New"/>
                <a:cs typeface="Courier New"/>
                <a:sym typeface="Courier New"/>
              </a:rPr>
              <a:t>]);</a:t>
            </a:r>
            <a:endParaRPr b="1" i="0" sz="600" u="none" cap="none" strike="noStrike">
              <a:solidFill>
                <a:srgbClr val="ABB2BF"/>
              </a:solidFill>
              <a:highlight>
                <a:srgbClr val="1E1E1E"/>
              </a:highlight>
              <a:latin typeface="Courier New"/>
              <a:ea typeface="Courier New"/>
              <a:cs typeface="Courier New"/>
              <a:sym typeface="Courier New"/>
            </a:endParaRPr>
          </a:p>
          <a:p>
            <a:pPr indent="0" lvl="0" marL="0" marR="0" rtl="0" algn="l">
              <a:lnSpc>
                <a:spcPct val="143478"/>
              </a:lnSpc>
              <a:spcBef>
                <a:spcPts val="0"/>
              </a:spcBef>
              <a:spcAft>
                <a:spcPts val="0"/>
              </a:spcAft>
              <a:buClr>
                <a:srgbClr val="000000"/>
              </a:buClr>
              <a:buSzPts val="600"/>
              <a:buFont typeface="Arial"/>
              <a:buNone/>
            </a:pPr>
            <a:r>
              <a:rPr b="1" i="0" lang="en" sz="600" u="none" cap="none" strike="noStrike">
                <a:solidFill>
                  <a:srgbClr val="E06C75"/>
                </a:solidFill>
                <a:highlight>
                  <a:srgbClr val="1E1E1E"/>
                </a:highlight>
                <a:latin typeface="Courier New"/>
                <a:ea typeface="Courier New"/>
                <a:cs typeface="Courier New"/>
                <a:sym typeface="Courier New"/>
              </a:rPr>
              <a:t>Isyana</a:t>
            </a:r>
            <a:r>
              <a:rPr b="1" i="0" lang="en" sz="600" u="none" cap="none" strike="noStrike">
                <a:solidFill>
                  <a:srgbClr val="ABB2BF"/>
                </a:solidFill>
                <a:highlight>
                  <a:srgbClr val="1E1E1E"/>
                </a:highlight>
                <a:latin typeface="Courier New"/>
                <a:ea typeface="Courier New"/>
                <a:cs typeface="Courier New"/>
                <a:sym typeface="Courier New"/>
              </a:rPr>
              <a:t>.</a:t>
            </a:r>
            <a:r>
              <a:rPr b="1" i="0" lang="en" sz="600" u="none" cap="none" strike="noStrike">
                <a:solidFill>
                  <a:srgbClr val="61AFEF"/>
                </a:solidFill>
                <a:highlight>
                  <a:srgbClr val="1E1E1E"/>
                </a:highlight>
                <a:latin typeface="Courier New"/>
                <a:ea typeface="Courier New"/>
                <a:cs typeface="Courier New"/>
                <a:sym typeface="Courier New"/>
              </a:rPr>
              <a:t>introduce</a:t>
            </a:r>
            <a:r>
              <a:rPr b="1" i="0" lang="en" sz="600" u="none" cap="none" strike="noStrike">
                <a:solidFill>
                  <a:srgbClr val="ABB2BF"/>
                </a:solidFill>
                <a:highlight>
                  <a:srgbClr val="1E1E1E"/>
                </a:highlight>
                <a:latin typeface="Courier New"/>
                <a:ea typeface="Courier New"/>
                <a:cs typeface="Courier New"/>
                <a:sym typeface="Courier New"/>
              </a:rPr>
              <a:t>([</a:t>
            </a:r>
            <a:r>
              <a:rPr b="1" i="0" lang="en" sz="600" u="none" cap="none" strike="noStrike">
                <a:solidFill>
                  <a:srgbClr val="98C379"/>
                </a:solidFill>
                <a:highlight>
                  <a:srgbClr val="1E1E1E"/>
                </a:highlight>
                <a:latin typeface="Courier New"/>
                <a:ea typeface="Courier New"/>
                <a:cs typeface="Courier New"/>
                <a:sym typeface="Courier New"/>
              </a:rPr>
              <a:t>"JavaScript"</a:t>
            </a:r>
            <a:r>
              <a:rPr b="1" i="0" lang="en" sz="600" u="none" cap="none" strike="noStrike">
                <a:solidFill>
                  <a:srgbClr val="ABB2BF"/>
                </a:solidFill>
                <a:highlight>
                  <a:srgbClr val="1E1E1E"/>
                </a:highlight>
                <a:latin typeface="Courier New"/>
                <a:ea typeface="Courier New"/>
                <a:cs typeface="Courier New"/>
                <a:sym typeface="Courier New"/>
              </a:rPr>
              <a:t>]) </a:t>
            </a:r>
            <a:br>
              <a:rPr b="1" i="0" lang="en" sz="600" u="none" cap="none" strike="noStrike">
                <a:solidFill>
                  <a:srgbClr val="ABB2BF"/>
                </a:solidFill>
                <a:highlight>
                  <a:srgbClr val="1E1E1E"/>
                </a:highlight>
                <a:latin typeface="Courier New"/>
                <a:ea typeface="Courier New"/>
                <a:cs typeface="Courier New"/>
                <a:sym typeface="Courier New"/>
              </a:rPr>
            </a:br>
            <a:r>
              <a:rPr b="1" i="1" lang="en" sz="600" u="none" cap="none" strike="noStrike">
                <a:solidFill>
                  <a:srgbClr val="7F848E"/>
                </a:solidFill>
                <a:highlight>
                  <a:srgbClr val="1E1E1E"/>
                </a:highlight>
                <a:latin typeface="Courier New"/>
                <a:ea typeface="Courier New"/>
                <a:cs typeface="Courier New"/>
                <a:sym typeface="Courier New"/>
              </a:rPr>
              <a:t>// Hi, my name is Isyana; I can write ...</a:t>
            </a:r>
            <a:endParaRPr b="1" i="1" sz="600" u="none" cap="none" strike="noStrike">
              <a:solidFill>
                <a:srgbClr val="7F848E"/>
              </a:solidFill>
              <a:highlight>
                <a:srgbClr val="1E1E1E"/>
              </a:highlight>
              <a:latin typeface="Courier New"/>
              <a:ea typeface="Courier New"/>
              <a:cs typeface="Courier New"/>
              <a:sym typeface="Courier New"/>
            </a:endParaRPr>
          </a:p>
          <a:p>
            <a:pPr indent="0" lvl="0" marL="0" marR="0" rtl="0" algn="l">
              <a:lnSpc>
                <a:spcPct val="143478"/>
              </a:lnSpc>
              <a:spcBef>
                <a:spcPts val="0"/>
              </a:spcBef>
              <a:spcAft>
                <a:spcPts val="0"/>
              </a:spcAft>
              <a:buClr>
                <a:srgbClr val="000000"/>
              </a:buClr>
              <a:buSzPts val="600"/>
              <a:buFont typeface="Arial"/>
              <a:buNone/>
            </a:pPr>
            <a:r>
              <a:rPr b="1" i="1" lang="en" sz="600" u="none" cap="none" strike="noStrike">
                <a:solidFill>
                  <a:srgbClr val="7F848E"/>
                </a:solidFill>
                <a:highlight>
                  <a:srgbClr val="1E1E1E"/>
                </a:highlight>
                <a:latin typeface="Courier New"/>
                <a:ea typeface="Courier New"/>
                <a:cs typeface="Courier New"/>
                <a:sym typeface="Courier New"/>
              </a:rPr>
              <a:t>//Isyana.introduce("JavaScript") // Hi, my name is Isyana; Wrong Input</a:t>
            </a:r>
            <a:endParaRPr b="1" i="1" sz="600" u="none" cap="none" strike="noStrike">
              <a:solidFill>
                <a:srgbClr val="7F848E"/>
              </a:solidFill>
              <a:highlight>
                <a:srgbClr val="1E1E1E"/>
              </a:highlight>
              <a:latin typeface="Courier New"/>
              <a:ea typeface="Courier New"/>
              <a:cs typeface="Courier New"/>
              <a:sym typeface="Courier New"/>
            </a:endParaRPr>
          </a:p>
          <a:p>
            <a:pPr indent="0" lvl="0" marL="0" marR="0" rtl="0" algn="l">
              <a:lnSpc>
                <a:spcPct val="143478"/>
              </a:lnSpc>
              <a:spcBef>
                <a:spcPts val="0"/>
              </a:spcBef>
              <a:spcAft>
                <a:spcPts val="0"/>
              </a:spcAft>
              <a:buClr>
                <a:srgbClr val="000000"/>
              </a:buClr>
              <a:buSzPts val="600"/>
              <a:buFont typeface="Arial"/>
              <a:buNone/>
            </a:pPr>
            <a:r>
              <a:rPr b="1" i="1" lang="en" sz="600" u="none" cap="none" strike="noStrike">
                <a:solidFill>
                  <a:srgbClr val="7F848E"/>
                </a:solidFill>
                <a:highlight>
                  <a:srgbClr val="1E1E1E"/>
                </a:highlight>
                <a:latin typeface="Courier New"/>
                <a:ea typeface="Courier New"/>
                <a:cs typeface="Courier New"/>
                <a:sym typeface="Courier New"/>
              </a:rPr>
              <a:t>//Isyana.introduce(1) // Hi, my name is Isyana; Wrong Input</a:t>
            </a:r>
            <a:endParaRPr b="1" i="1" sz="600" u="none" cap="none" strike="noStrike">
              <a:solidFill>
                <a:srgbClr val="7F848E"/>
              </a:solidFill>
              <a:highlight>
                <a:srgbClr val="1E1E1E"/>
              </a:highlight>
              <a:latin typeface="Courier New"/>
              <a:ea typeface="Courier New"/>
              <a:cs typeface="Courier New"/>
              <a:sym typeface="Courier New"/>
            </a:endParaRPr>
          </a:p>
          <a:p>
            <a:pPr indent="0" lvl="0" marL="0" marR="0" rtl="0" algn="l">
              <a:lnSpc>
                <a:spcPct val="143478"/>
              </a:lnSpc>
              <a:spcBef>
                <a:spcPts val="0"/>
              </a:spcBef>
              <a:spcAft>
                <a:spcPts val="0"/>
              </a:spcAft>
              <a:buClr>
                <a:srgbClr val="000000"/>
              </a:buClr>
              <a:buSzPts val="600"/>
              <a:buFont typeface="Arial"/>
              <a:buNone/>
            </a:pPr>
            <a:r>
              <a:rPr b="1" i="0" lang="en" sz="600" u="none" cap="none" strike="noStrike">
                <a:solidFill>
                  <a:srgbClr val="E06C75"/>
                </a:solidFill>
                <a:highlight>
                  <a:srgbClr val="1E1E1E"/>
                </a:highlight>
                <a:latin typeface="Courier New"/>
                <a:ea typeface="Courier New"/>
                <a:cs typeface="Courier New"/>
                <a:sym typeface="Courier New"/>
              </a:rPr>
              <a:t>Isyana</a:t>
            </a:r>
            <a:r>
              <a:rPr b="1" i="0" lang="en" sz="600" u="none" cap="none" strike="noStrike">
                <a:solidFill>
                  <a:srgbClr val="ABB2BF"/>
                </a:solidFill>
                <a:highlight>
                  <a:srgbClr val="1E1E1E"/>
                </a:highlight>
                <a:latin typeface="Courier New"/>
                <a:ea typeface="Courier New"/>
                <a:cs typeface="Courier New"/>
                <a:sym typeface="Courier New"/>
              </a:rPr>
              <a:t>.</a:t>
            </a:r>
            <a:r>
              <a:rPr b="1" i="0" lang="en" sz="600" u="none" cap="none" strike="noStrike">
                <a:solidFill>
                  <a:srgbClr val="61AFEF"/>
                </a:solidFill>
                <a:highlight>
                  <a:srgbClr val="1E1E1E"/>
                </a:highlight>
                <a:latin typeface="Courier New"/>
                <a:ea typeface="Courier New"/>
                <a:cs typeface="Courier New"/>
                <a:sym typeface="Courier New"/>
              </a:rPr>
              <a:t>code</a:t>
            </a:r>
            <a:r>
              <a:rPr b="1" i="0" lang="en" sz="600" u="none" cap="none" strike="noStrike">
                <a:solidFill>
                  <a:srgbClr val="ABB2BF"/>
                </a:solidFill>
                <a:highlight>
                  <a:srgbClr val="1E1E1E"/>
                </a:highlight>
                <a:latin typeface="Courier New"/>
                <a:ea typeface="Courier New"/>
                <a:cs typeface="Courier New"/>
                <a:sym typeface="Courier New"/>
              </a:rPr>
              <a:t>() </a:t>
            </a:r>
            <a:r>
              <a:rPr b="1" i="1" lang="en" sz="600" u="none" cap="none" strike="noStrike">
                <a:solidFill>
                  <a:srgbClr val="7F848E"/>
                </a:solidFill>
                <a:highlight>
                  <a:srgbClr val="1E1E1E"/>
                </a:highlight>
                <a:latin typeface="Courier New"/>
                <a:ea typeface="Courier New"/>
                <a:cs typeface="Courier New"/>
                <a:sym typeface="Courier New"/>
              </a:rPr>
              <a:t>//Code some ...</a:t>
            </a:r>
            <a:endParaRPr b="1" i="1" sz="600" u="none" cap="none" strike="noStrike">
              <a:solidFill>
                <a:srgbClr val="7F848E"/>
              </a:solidFill>
              <a:highlight>
                <a:srgbClr val="1E1E1E"/>
              </a:highlight>
              <a:latin typeface="Courier New"/>
              <a:ea typeface="Courier New"/>
              <a:cs typeface="Courier New"/>
              <a:sym typeface="Courier New"/>
            </a:endParaRPr>
          </a:p>
        </p:txBody>
      </p:sp>
      <p:sp>
        <p:nvSpPr>
          <p:cNvPr id="924" name="Google Shape;924;p30"/>
          <p:cNvSpPr txBox="1"/>
          <p:nvPr/>
        </p:nvSpPr>
        <p:spPr>
          <a:xfrm>
            <a:off x="415275" y="1668325"/>
            <a:ext cx="3979200" cy="21795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1000"/>
              </a:spcBef>
              <a:spcAft>
                <a:spcPts val="0"/>
              </a:spcAft>
              <a:buClr>
                <a:srgbClr val="000000"/>
              </a:buClr>
              <a:buSzPts val="1400"/>
              <a:buFont typeface="Arial"/>
              <a:buNone/>
            </a:pPr>
            <a:r>
              <a:rPr b="0" i="0" lang="en" sz="1000" u="none" cap="none" strike="noStrike">
                <a:solidFill>
                  <a:srgbClr val="000000"/>
                </a:solidFill>
                <a:latin typeface="Montserrat"/>
                <a:ea typeface="Montserrat"/>
                <a:cs typeface="Montserrat"/>
                <a:sym typeface="Montserrat"/>
              </a:rPr>
              <a:t>Untuk </a:t>
            </a:r>
            <a:r>
              <a:rPr b="1" i="0" lang="en" sz="1000" u="none" cap="none" strike="noStrike">
                <a:solidFill>
                  <a:srgbClr val="000000"/>
                </a:solidFill>
                <a:latin typeface="Montserrat"/>
                <a:ea typeface="Montserrat"/>
                <a:cs typeface="Montserrat"/>
                <a:sym typeface="Montserrat"/>
              </a:rPr>
              <a:t>contoh kode </a:t>
            </a:r>
            <a:r>
              <a:rPr b="1" i="0" lang="en" sz="1000" u="none" cap="none" strike="noStrike">
                <a:solidFill>
                  <a:schemeClr val="dk1"/>
                </a:solidFill>
                <a:latin typeface="Montserrat"/>
                <a:ea typeface="Montserrat"/>
                <a:cs typeface="Montserrat"/>
                <a:sym typeface="Montserrat"/>
              </a:rPr>
              <a:t>overloading method</a:t>
            </a:r>
            <a:r>
              <a:rPr b="0" i="0" lang="en" sz="1000" u="none" cap="none" strike="noStrike">
                <a:solidFill>
                  <a:srgbClr val="000000"/>
                </a:solidFill>
                <a:latin typeface="Montserrat"/>
                <a:ea typeface="Montserrat"/>
                <a:cs typeface="Montserrat"/>
                <a:sym typeface="Montserrat"/>
              </a:rPr>
              <a:t>, bisa dilihat kalau kedua class punya nama method yang sama, yaitu introduce.</a:t>
            </a:r>
            <a:endParaRPr b="0" i="0" sz="1000" u="none" cap="none" strike="noStrike">
              <a:solidFill>
                <a:srgbClr val="000000"/>
              </a:solidFill>
              <a:latin typeface="Montserrat"/>
              <a:ea typeface="Montserrat"/>
              <a:cs typeface="Montserrat"/>
              <a:sym typeface="Montserrat"/>
            </a:endParaRPr>
          </a:p>
          <a:p>
            <a:pPr indent="0" lvl="0" marL="0" marR="0" rtl="0" algn="just">
              <a:lnSpc>
                <a:spcPct val="115000"/>
              </a:lnSpc>
              <a:spcBef>
                <a:spcPts val="1000"/>
              </a:spcBef>
              <a:spcAft>
                <a:spcPts val="0"/>
              </a:spcAft>
              <a:buClr>
                <a:srgbClr val="000000"/>
              </a:buClr>
              <a:buSzPts val="1400"/>
              <a:buFont typeface="Arial"/>
              <a:buNone/>
            </a:pPr>
            <a:r>
              <a:rPr b="0" i="0" lang="en" sz="1000" u="none" cap="none" strike="noStrike">
                <a:solidFill>
                  <a:srgbClr val="000000"/>
                </a:solidFill>
                <a:latin typeface="Montserrat"/>
                <a:ea typeface="Montserrat"/>
                <a:cs typeface="Montserrat"/>
                <a:sym typeface="Montserrat"/>
              </a:rPr>
              <a:t>Tapi, method introduce di class Programmer punya parameter withDetail, sedangkan method introduce di class Person nggak punya parameter.</a:t>
            </a:r>
            <a:endParaRPr b="0" i="0" sz="1000" u="none" cap="none" strike="noStrike">
              <a:solidFill>
                <a:srgbClr val="000000"/>
              </a:solidFill>
              <a:latin typeface="Montserrat"/>
              <a:ea typeface="Montserrat"/>
              <a:cs typeface="Montserrat"/>
              <a:sym typeface="Montserrat"/>
            </a:endParaRPr>
          </a:p>
        </p:txBody>
      </p:sp>
      <p:pic>
        <p:nvPicPr>
          <p:cNvPr id="925" name="Google Shape;925;p30"/>
          <p:cNvPicPr preferRelativeResize="0"/>
          <p:nvPr/>
        </p:nvPicPr>
        <p:blipFill rotWithShape="1">
          <a:blip r:embed="rId4">
            <a:alphaModFix/>
          </a:blip>
          <a:srcRect b="0" l="0" r="0" t="0"/>
          <a:stretch/>
        </p:blipFill>
        <p:spPr>
          <a:xfrm>
            <a:off x="4470675" y="788324"/>
            <a:ext cx="4444723" cy="4148766"/>
          </a:xfrm>
          <a:prstGeom prst="rect">
            <a:avLst/>
          </a:prstGeom>
          <a:noFill/>
          <a:ln>
            <a:noFill/>
          </a:ln>
        </p:spPr>
      </p:pic>
      <p:sp>
        <p:nvSpPr>
          <p:cNvPr id="926" name="Google Shape;926;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30" name="Shape 930"/>
        <p:cNvGrpSpPr/>
        <p:nvPr/>
      </p:nvGrpSpPr>
      <p:grpSpPr>
        <a:xfrm>
          <a:off x="0" y="0"/>
          <a:ext cx="0" cy="0"/>
          <a:chOff x="0" y="0"/>
          <a:chExt cx="0" cy="0"/>
        </a:xfrm>
      </p:grpSpPr>
      <p:sp>
        <p:nvSpPr>
          <p:cNvPr id="931" name="Google Shape;931;p32"/>
          <p:cNvSpPr txBox="1"/>
          <p:nvPr/>
        </p:nvSpPr>
        <p:spPr>
          <a:xfrm>
            <a:off x="3941125" y="1015550"/>
            <a:ext cx="4594800" cy="37659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1000"/>
              </a:spcBef>
              <a:spcAft>
                <a:spcPts val="0"/>
              </a:spcAft>
              <a:buClr>
                <a:srgbClr val="000000"/>
              </a:buClr>
              <a:buSzPts val="1400"/>
              <a:buFont typeface="Arial"/>
              <a:buNone/>
            </a:pPr>
            <a:r>
              <a:rPr b="1" i="0" lang="en" sz="1400" u="none" cap="none" strike="noStrike">
                <a:solidFill>
                  <a:srgbClr val="733572"/>
                </a:solidFill>
                <a:latin typeface="Montserrat"/>
                <a:ea typeface="Montserrat"/>
                <a:cs typeface="Montserrat"/>
                <a:sym typeface="Montserrat"/>
              </a:rPr>
              <a:t>Encapsulation</a:t>
            </a:r>
            <a:endParaRPr b="1" i="0" sz="1400" u="none" cap="none" strike="noStrike">
              <a:solidFill>
                <a:srgbClr val="733572"/>
              </a:solidFill>
              <a:latin typeface="Montserrat"/>
              <a:ea typeface="Montserrat"/>
              <a:cs typeface="Montserrat"/>
              <a:sym typeface="Montserrat"/>
            </a:endParaRPr>
          </a:p>
          <a:p>
            <a:pPr indent="0" lvl="0" marL="0" marR="0" rtl="0" algn="just">
              <a:lnSpc>
                <a:spcPct val="115000"/>
              </a:lnSpc>
              <a:spcBef>
                <a:spcPts val="1000"/>
              </a:spcBef>
              <a:spcAft>
                <a:spcPts val="0"/>
              </a:spcAft>
              <a:buClr>
                <a:srgbClr val="000000"/>
              </a:buClr>
              <a:buSzPts val="1400"/>
              <a:buFont typeface="Arial"/>
              <a:buNone/>
            </a:pPr>
            <a:r>
              <a:rPr b="0" i="0" lang="en" sz="1000" u="none" cap="none" strike="noStrike">
                <a:solidFill>
                  <a:schemeClr val="dk1"/>
                </a:solidFill>
                <a:latin typeface="Montserrat Light"/>
                <a:ea typeface="Montserrat Light"/>
                <a:cs typeface="Montserrat Light"/>
                <a:sym typeface="Montserrat Light"/>
              </a:rPr>
              <a:t>Misalnya gini, pas kita pake mesin ATM buat narik atau setor uang, kita nggak tahu proses yang ada di dalam mesin itu kan?</a:t>
            </a:r>
            <a:endParaRPr b="0" i="0" sz="1000" u="none" cap="none" strike="noStrike">
              <a:solidFill>
                <a:schemeClr val="dk1"/>
              </a:solidFill>
              <a:latin typeface="Montserrat Light"/>
              <a:ea typeface="Montserrat Light"/>
              <a:cs typeface="Montserrat Light"/>
              <a:sym typeface="Montserrat Light"/>
            </a:endParaRPr>
          </a:p>
          <a:p>
            <a:pPr indent="0" lvl="0" marL="0" marR="0" rtl="0" algn="just">
              <a:lnSpc>
                <a:spcPct val="115000"/>
              </a:lnSpc>
              <a:spcBef>
                <a:spcPts val="1000"/>
              </a:spcBef>
              <a:spcAft>
                <a:spcPts val="0"/>
              </a:spcAft>
              <a:buClr>
                <a:srgbClr val="000000"/>
              </a:buClr>
              <a:buSzPts val="1400"/>
              <a:buFont typeface="Arial"/>
              <a:buNone/>
            </a:pPr>
            <a:r>
              <a:rPr b="0" i="0" lang="en" sz="1000" u="none" cap="none" strike="noStrike">
                <a:solidFill>
                  <a:schemeClr val="dk1"/>
                </a:solidFill>
                <a:latin typeface="Montserrat Light"/>
                <a:ea typeface="Montserrat Light"/>
                <a:cs typeface="Montserrat Light"/>
                <a:sym typeface="Montserrat Light"/>
              </a:rPr>
              <a:t>Kita taunya pas kita memasukkan kartu ATM,  PIN, memilih nominal uang yang bakal diambil, terus uang bakal keluar sesuai sama nominal yang kita pilih. Di dalam mesin ATM itu sebenernya ada teknik enkapsulasi yang berjalan dan nggak diketahui sama nasabah. </a:t>
            </a:r>
            <a:br>
              <a:rPr b="0" i="0" lang="en" sz="1000" u="none" cap="none" strike="noStrike">
                <a:solidFill>
                  <a:schemeClr val="dk1"/>
                </a:solidFill>
                <a:latin typeface="Montserrat Light"/>
                <a:ea typeface="Montserrat Light"/>
                <a:cs typeface="Montserrat Light"/>
                <a:sym typeface="Montserrat Light"/>
              </a:rPr>
            </a:br>
            <a:br>
              <a:rPr b="0" i="0" lang="en" sz="1000" u="none" cap="none" strike="noStrike">
                <a:solidFill>
                  <a:schemeClr val="dk1"/>
                </a:solidFill>
                <a:latin typeface="Montserrat Light"/>
                <a:ea typeface="Montserrat Light"/>
                <a:cs typeface="Montserrat Light"/>
                <a:sym typeface="Montserrat Light"/>
              </a:rPr>
            </a:br>
            <a:r>
              <a:rPr b="0" i="0" lang="en" sz="1000" u="none" cap="none" strike="noStrike">
                <a:solidFill>
                  <a:schemeClr val="dk1"/>
                </a:solidFill>
                <a:latin typeface="Montserrat Light"/>
                <a:ea typeface="Montserrat Light"/>
                <a:cs typeface="Montserrat Light"/>
                <a:sym typeface="Montserrat Light"/>
              </a:rPr>
              <a:t>Kira-kira itulah yang terjadi di JavaScript dengan teknik encapsulation. </a:t>
            </a:r>
            <a:r>
              <a:rPr b="1" i="0" lang="en" sz="1000" u="none" cap="none" strike="noStrike">
                <a:solidFill>
                  <a:schemeClr val="dk1"/>
                </a:solidFill>
                <a:latin typeface="Montserrat"/>
                <a:ea typeface="Montserrat"/>
                <a:cs typeface="Montserrat"/>
                <a:sym typeface="Montserrat"/>
              </a:rPr>
              <a:t>Method atau variable pakai visibility yang private supaya class lain nggak bisa akses variable atau method di dalam class tersebut</a:t>
            </a:r>
            <a:r>
              <a:rPr b="0" i="0" lang="en" sz="1000" u="none" cap="none" strike="noStrike">
                <a:solidFill>
                  <a:schemeClr val="dk1"/>
                </a:solidFill>
                <a:latin typeface="Montserrat Light"/>
                <a:ea typeface="Montserrat Light"/>
                <a:cs typeface="Montserrat Light"/>
                <a:sym typeface="Montserrat Light"/>
              </a:rPr>
              <a:t>.</a:t>
            </a:r>
            <a:endParaRPr b="0" i="0" sz="1000" u="none" cap="none" strike="noStrike">
              <a:solidFill>
                <a:schemeClr val="dk1"/>
              </a:solidFill>
              <a:latin typeface="Montserrat Light"/>
              <a:ea typeface="Montserrat Light"/>
              <a:cs typeface="Montserrat Light"/>
              <a:sym typeface="Montserrat Light"/>
            </a:endParaRPr>
          </a:p>
        </p:txBody>
      </p:sp>
      <p:pic>
        <p:nvPicPr>
          <p:cNvPr id="932" name="Google Shape;932;p32"/>
          <p:cNvPicPr preferRelativeResize="0"/>
          <p:nvPr/>
        </p:nvPicPr>
        <p:blipFill rotWithShape="1">
          <a:blip r:embed="rId3">
            <a:alphaModFix/>
          </a:blip>
          <a:srcRect b="0" l="0" r="0" t="0"/>
          <a:stretch/>
        </p:blipFill>
        <p:spPr>
          <a:xfrm>
            <a:off x="588475" y="1625143"/>
            <a:ext cx="3192300" cy="3001006"/>
          </a:xfrm>
          <a:prstGeom prst="rect">
            <a:avLst/>
          </a:prstGeom>
          <a:noFill/>
          <a:ln>
            <a:noFill/>
          </a:ln>
        </p:spPr>
      </p:pic>
      <p:sp>
        <p:nvSpPr>
          <p:cNvPr id="933" name="Google Shape;933;p32"/>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34" name="Google Shape;934;p32"/>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35" name="Google Shape;935;p32"/>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36" name="Google Shape;936;p32"/>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37" name="Google Shape;937;p32"/>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Konsep OOP di JavaScript : Encapsulation</a:t>
            </a:r>
            <a:endParaRPr b="1" i="0" sz="1200" u="none" cap="none" strike="noStrike">
              <a:solidFill>
                <a:schemeClr val="lt1"/>
              </a:solidFill>
              <a:latin typeface="Montserrat"/>
              <a:ea typeface="Montserrat"/>
              <a:cs typeface="Montserrat"/>
              <a:sym typeface="Montserrat"/>
            </a:endParaRPr>
          </a:p>
        </p:txBody>
      </p:sp>
      <p:sp>
        <p:nvSpPr>
          <p:cNvPr id="938" name="Google Shape;938;p32"/>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39" name="Google Shape;939;p32"/>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940" name="Google Shape;940;p32"/>
          <p:cNvPicPr preferRelativeResize="0"/>
          <p:nvPr/>
        </p:nvPicPr>
        <p:blipFill rotWithShape="1">
          <a:blip r:embed="rId4">
            <a:alphaModFix/>
          </a:blip>
          <a:srcRect b="0" l="0" r="0" t="0"/>
          <a:stretch/>
        </p:blipFill>
        <p:spPr>
          <a:xfrm>
            <a:off x="8535950" y="105991"/>
            <a:ext cx="463928" cy="463928"/>
          </a:xfrm>
          <a:prstGeom prst="rect">
            <a:avLst/>
          </a:prstGeom>
          <a:noFill/>
          <a:ln>
            <a:noFill/>
          </a:ln>
        </p:spPr>
      </p:pic>
      <p:sp>
        <p:nvSpPr>
          <p:cNvPr id="941" name="Google Shape;941;p32"/>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42" name="Google Shape;942;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46" name="Shape 946"/>
        <p:cNvGrpSpPr/>
        <p:nvPr/>
      </p:nvGrpSpPr>
      <p:grpSpPr>
        <a:xfrm>
          <a:off x="0" y="0"/>
          <a:ext cx="0" cy="0"/>
          <a:chOff x="0" y="0"/>
          <a:chExt cx="0" cy="0"/>
        </a:xfrm>
      </p:grpSpPr>
      <p:sp>
        <p:nvSpPr>
          <p:cNvPr id="947" name="Google Shape;947;p33"/>
          <p:cNvSpPr txBox="1"/>
          <p:nvPr/>
        </p:nvSpPr>
        <p:spPr>
          <a:xfrm>
            <a:off x="3039800" y="1088925"/>
            <a:ext cx="5615400" cy="36789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800"/>
              <a:buFont typeface="Arial"/>
              <a:buNone/>
            </a:pPr>
            <a:r>
              <a:rPr b="0" i="0" lang="en" sz="1000" u="none" cap="none" strike="noStrike">
                <a:solidFill>
                  <a:schemeClr val="dk1"/>
                </a:solidFill>
                <a:latin typeface="Montserrat"/>
                <a:ea typeface="Montserrat"/>
                <a:cs typeface="Montserrat"/>
                <a:sym typeface="Montserrat"/>
              </a:rPr>
              <a:t>Encapsulation itu ibaratnya kayak kapsul. Jadi, </a:t>
            </a:r>
            <a:r>
              <a:rPr b="1" i="0" lang="en" sz="1000" u="none" cap="none" strike="noStrike">
                <a:solidFill>
                  <a:schemeClr val="dk1"/>
                </a:solidFill>
                <a:latin typeface="Montserrat"/>
                <a:ea typeface="Montserrat"/>
                <a:cs typeface="Montserrat"/>
                <a:sym typeface="Montserrat"/>
              </a:rPr>
              <a:t>data kita bisa disembunyikan dengan suatu cara yang namanya visibility</a:t>
            </a:r>
            <a:r>
              <a:rPr b="0" i="0" lang="en" sz="1000" u="none" cap="none" strike="noStrike">
                <a:solidFill>
                  <a:schemeClr val="dk1"/>
                </a:solidFill>
                <a:latin typeface="Montserrat"/>
                <a:ea typeface="Montserrat"/>
                <a:cs typeface="Montserrat"/>
                <a:sym typeface="Montserrat"/>
              </a:rPr>
              <a:t>, tujuannya biar method dan variable nggak bisa diakses secara langsung dari luar class.</a:t>
            </a:r>
            <a:endParaRPr b="1" i="0" sz="10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1000"/>
              </a:spcBef>
              <a:spcAft>
                <a:spcPts val="0"/>
              </a:spcAft>
              <a:buClr>
                <a:srgbClr val="000000"/>
              </a:buClr>
              <a:buSzPts val="1800"/>
              <a:buFont typeface="Arial"/>
              <a:buNone/>
            </a:pPr>
            <a:r>
              <a:rPr b="1" i="0" lang="en" sz="1000" u="none" cap="none" strike="noStrike">
                <a:solidFill>
                  <a:schemeClr val="dk1"/>
                </a:solidFill>
                <a:latin typeface="Montserrat"/>
                <a:ea typeface="Montserrat"/>
                <a:cs typeface="Montserrat"/>
                <a:sym typeface="Montserrat"/>
              </a:rPr>
              <a:t>Yang kita sembunyikan itu bisa berupa prosedur atau property yang sifatnya sensitif</a:t>
            </a:r>
            <a:r>
              <a:rPr b="0" i="0" lang="en" sz="1000" u="none" cap="none" strike="noStrike">
                <a:solidFill>
                  <a:schemeClr val="dk1"/>
                </a:solidFill>
                <a:latin typeface="Montserrat"/>
                <a:ea typeface="Montserrat"/>
                <a:cs typeface="Montserrat"/>
                <a:sym typeface="Montserrat"/>
              </a:rPr>
              <a:t>, jadi nggak boleh diubah seenaknya. Encapsulation bisa meminimalisir terjadinya bug karena kita secara eksplisit bilang bahwa method/ property ini nggak boleh dipanggil di luar kelas deklarasi.</a:t>
            </a:r>
            <a:endParaRPr b="0" i="0" sz="10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1000"/>
              </a:spcBef>
              <a:spcAft>
                <a:spcPts val="1000"/>
              </a:spcAft>
              <a:buClr>
                <a:srgbClr val="000000"/>
              </a:buClr>
              <a:buSzPts val="1800"/>
              <a:buFont typeface="Arial"/>
              <a:buNone/>
            </a:pPr>
            <a:r>
              <a:rPr b="0" i="0" lang="en" sz="1000" u="none" cap="none" strike="noStrike">
                <a:solidFill>
                  <a:schemeClr val="dk1"/>
                </a:solidFill>
                <a:latin typeface="Montserrat"/>
                <a:ea typeface="Montserrat"/>
                <a:cs typeface="Montserrat"/>
                <a:sym typeface="Montserrat"/>
              </a:rPr>
              <a:t>Oh iya, visibility itu ada 3 macam ya, </a:t>
            </a:r>
            <a:r>
              <a:rPr b="1" i="0" lang="en" sz="1000" u="none" cap="none" strike="noStrike">
                <a:solidFill>
                  <a:schemeClr val="dk1"/>
                </a:solidFill>
                <a:latin typeface="Montserrat"/>
                <a:ea typeface="Montserrat"/>
                <a:cs typeface="Montserrat"/>
                <a:sym typeface="Montserrat"/>
              </a:rPr>
              <a:t>public</a:t>
            </a:r>
            <a:r>
              <a:rPr b="0" i="0" lang="en" sz="1000" u="none" cap="none" strike="noStrike">
                <a:solidFill>
                  <a:schemeClr val="dk1"/>
                </a:solidFill>
                <a:latin typeface="Montserrat"/>
                <a:ea typeface="Montserrat"/>
                <a:cs typeface="Montserrat"/>
                <a:sym typeface="Montserrat"/>
              </a:rPr>
              <a:t>,</a:t>
            </a:r>
            <a:r>
              <a:rPr b="1" i="0" lang="en" sz="1000" u="none" cap="none" strike="noStrike">
                <a:solidFill>
                  <a:schemeClr val="dk1"/>
                </a:solidFill>
                <a:latin typeface="Montserrat"/>
                <a:ea typeface="Montserrat"/>
                <a:cs typeface="Montserrat"/>
                <a:sym typeface="Montserrat"/>
              </a:rPr>
              <a:t> private</a:t>
            </a:r>
            <a:r>
              <a:rPr b="0" i="0" lang="en" sz="1000" u="none" cap="none" strike="noStrike">
                <a:solidFill>
                  <a:schemeClr val="dk1"/>
                </a:solidFill>
                <a:latin typeface="Montserrat"/>
                <a:ea typeface="Montserrat"/>
                <a:cs typeface="Montserrat"/>
                <a:sym typeface="Montserrat"/>
              </a:rPr>
              <a:t>, and</a:t>
            </a:r>
            <a:r>
              <a:rPr b="1" i="0" lang="en" sz="1000" u="none" cap="none" strike="noStrike">
                <a:solidFill>
                  <a:schemeClr val="dk1"/>
                </a:solidFill>
                <a:latin typeface="Montserrat"/>
                <a:ea typeface="Montserrat"/>
                <a:cs typeface="Montserrat"/>
                <a:sym typeface="Montserrat"/>
              </a:rPr>
              <a:t> protected</a:t>
            </a:r>
            <a:r>
              <a:rPr b="0" i="0" lang="en" sz="1000" u="none" cap="none" strike="noStrike">
                <a:solidFill>
                  <a:schemeClr val="dk1"/>
                </a:solidFill>
                <a:latin typeface="Montserrat"/>
                <a:ea typeface="Montserrat"/>
                <a:cs typeface="Montserrat"/>
                <a:sym typeface="Montserrat"/>
              </a:rPr>
              <a:t>.</a:t>
            </a:r>
            <a:endParaRPr b="0" i="0" sz="1000" u="none" cap="none" strike="noStrike">
              <a:solidFill>
                <a:schemeClr val="dk1"/>
              </a:solidFill>
              <a:latin typeface="Montserrat"/>
              <a:ea typeface="Montserrat"/>
              <a:cs typeface="Montserrat"/>
              <a:sym typeface="Montserrat"/>
            </a:endParaRPr>
          </a:p>
        </p:txBody>
      </p:sp>
      <p:pic>
        <p:nvPicPr>
          <p:cNvPr id="948" name="Google Shape;948;p33"/>
          <p:cNvPicPr preferRelativeResize="0"/>
          <p:nvPr/>
        </p:nvPicPr>
        <p:blipFill rotWithShape="1">
          <a:blip r:embed="rId3">
            <a:alphaModFix/>
          </a:blip>
          <a:srcRect b="0" l="0" r="0" t="0"/>
          <a:stretch/>
        </p:blipFill>
        <p:spPr>
          <a:xfrm>
            <a:off x="573575" y="1419099"/>
            <a:ext cx="2152650" cy="2743200"/>
          </a:xfrm>
          <a:prstGeom prst="rect">
            <a:avLst/>
          </a:prstGeom>
          <a:noFill/>
          <a:ln>
            <a:noFill/>
          </a:ln>
        </p:spPr>
      </p:pic>
      <p:sp>
        <p:nvSpPr>
          <p:cNvPr id="949" name="Google Shape;949;p33"/>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50" name="Google Shape;950;p33"/>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51" name="Google Shape;951;p33"/>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52" name="Google Shape;952;p33"/>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53" name="Google Shape;953;p33"/>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Konsep OOP di JavaScript : Encapsulation</a:t>
            </a:r>
            <a:endParaRPr b="1" i="0" sz="1200" u="none" cap="none" strike="noStrike">
              <a:solidFill>
                <a:schemeClr val="lt1"/>
              </a:solidFill>
              <a:latin typeface="Montserrat"/>
              <a:ea typeface="Montserrat"/>
              <a:cs typeface="Montserrat"/>
              <a:sym typeface="Montserrat"/>
            </a:endParaRPr>
          </a:p>
        </p:txBody>
      </p:sp>
      <p:sp>
        <p:nvSpPr>
          <p:cNvPr id="954" name="Google Shape;954;p33"/>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55" name="Google Shape;955;p33"/>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956" name="Google Shape;956;p33"/>
          <p:cNvPicPr preferRelativeResize="0"/>
          <p:nvPr/>
        </p:nvPicPr>
        <p:blipFill rotWithShape="1">
          <a:blip r:embed="rId4">
            <a:alphaModFix/>
          </a:blip>
          <a:srcRect b="0" l="0" r="0" t="0"/>
          <a:stretch/>
        </p:blipFill>
        <p:spPr>
          <a:xfrm>
            <a:off x="8535950" y="105991"/>
            <a:ext cx="463928" cy="463928"/>
          </a:xfrm>
          <a:prstGeom prst="rect">
            <a:avLst/>
          </a:prstGeom>
          <a:noFill/>
          <a:ln>
            <a:noFill/>
          </a:ln>
        </p:spPr>
      </p:pic>
      <p:sp>
        <p:nvSpPr>
          <p:cNvPr id="957" name="Google Shape;957;p33"/>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58" name="Google Shape;958;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62" name="Shape 962"/>
        <p:cNvGrpSpPr/>
        <p:nvPr/>
      </p:nvGrpSpPr>
      <p:grpSpPr>
        <a:xfrm>
          <a:off x="0" y="0"/>
          <a:ext cx="0" cy="0"/>
          <a:chOff x="0" y="0"/>
          <a:chExt cx="0" cy="0"/>
        </a:xfrm>
      </p:grpSpPr>
      <p:sp>
        <p:nvSpPr>
          <p:cNvPr id="963" name="Google Shape;963;p34"/>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64" name="Google Shape;964;p34"/>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65" name="Google Shape;965;p34"/>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66" name="Google Shape;966;p34"/>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67" name="Google Shape;967;p34"/>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Konsep OOP di JavaScript : Encapsulation</a:t>
            </a:r>
            <a:endParaRPr b="1" i="0" sz="1200" u="none" cap="none" strike="noStrike">
              <a:solidFill>
                <a:schemeClr val="lt1"/>
              </a:solidFill>
              <a:latin typeface="Montserrat"/>
              <a:ea typeface="Montserrat"/>
              <a:cs typeface="Montserrat"/>
              <a:sym typeface="Montserrat"/>
            </a:endParaRPr>
          </a:p>
        </p:txBody>
      </p:sp>
      <p:sp>
        <p:nvSpPr>
          <p:cNvPr id="968" name="Google Shape;968;p34"/>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69" name="Google Shape;969;p34"/>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970" name="Google Shape;970;p34"/>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971" name="Google Shape;971;p34"/>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72" name="Google Shape;972;p34"/>
          <p:cNvSpPr txBox="1"/>
          <p:nvPr/>
        </p:nvSpPr>
        <p:spPr>
          <a:xfrm>
            <a:off x="9703900" y="780825"/>
            <a:ext cx="4409700" cy="4147800"/>
          </a:xfrm>
          <a:prstGeom prst="rect">
            <a:avLst/>
          </a:prstGeom>
          <a:solidFill>
            <a:srgbClr val="000000"/>
          </a:solidFill>
          <a:ln>
            <a:noFill/>
          </a:ln>
        </p:spPr>
        <p:txBody>
          <a:bodyPr anchorCtr="0" anchor="t" bIns="91425" lIns="91425" spcFirstLastPara="1" rIns="91425" wrap="square" tIns="91425">
            <a:noAutofit/>
          </a:bodyPr>
          <a:lstStyle/>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C678DD"/>
                </a:solidFill>
                <a:highlight>
                  <a:srgbClr val="151515"/>
                </a:highlight>
                <a:latin typeface="Courier New"/>
                <a:ea typeface="Courier New"/>
                <a:cs typeface="Courier New"/>
                <a:sym typeface="Courier New"/>
              </a:rPr>
              <a:t>class</a:t>
            </a: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E5C07B"/>
                </a:solidFill>
                <a:highlight>
                  <a:srgbClr val="151515"/>
                </a:highlight>
                <a:latin typeface="Courier New"/>
                <a:ea typeface="Courier New"/>
                <a:cs typeface="Courier New"/>
                <a:sym typeface="Courier New"/>
              </a:rPr>
              <a:t>Human</a:t>
            </a:r>
            <a:r>
              <a:rPr b="1" i="0" lang="en" sz="900" u="none" cap="none" strike="noStrike">
                <a:solidFill>
                  <a:srgbClr val="ABB2BF"/>
                </a:solidFill>
                <a:highlight>
                  <a:srgbClr val="151515"/>
                </a:highlight>
                <a:latin typeface="Courier New"/>
                <a:ea typeface="Courier New"/>
                <a:cs typeface="Courier New"/>
                <a:sym typeface="Courier New"/>
              </a:rPr>
              <a:t> {</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C678DD"/>
                </a:solidFill>
                <a:highlight>
                  <a:srgbClr val="151515"/>
                </a:highlight>
                <a:latin typeface="Courier New"/>
                <a:ea typeface="Courier New"/>
                <a:cs typeface="Courier New"/>
                <a:sym typeface="Courier New"/>
              </a:rPr>
              <a:t>constructor</a:t>
            </a:r>
            <a:r>
              <a:rPr b="1" i="0" lang="en" sz="900" u="none" cap="none" strike="noStrike">
                <a:solidFill>
                  <a:srgbClr val="ABB2BF"/>
                </a:solidFill>
                <a:highlight>
                  <a:srgbClr val="151515"/>
                </a:highlight>
                <a:latin typeface="Courier New"/>
                <a:ea typeface="Courier New"/>
                <a:cs typeface="Courier New"/>
                <a:sym typeface="Courier New"/>
              </a:rPr>
              <a:t>(name, address) {</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E06C75"/>
                </a:solidFill>
                <a:highlight>
                  <a:srgbClr val="151515"/>
                </a:highlight>
                <a:latin typeface="Courier New"/>
                <a:ea typeface="Courier New"/>
                <a:cs typeface="Courier New"/>
                <a:sym typeface="Courier New"/>
              </a:rPr>
              <a:t>this</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E06C75"/>
                </a:solidFill>
                <a:highlight>
                  <a:srgbClr val="151515"/>
                </a:highlight>
                <a:latin typeface="Courier New"/>
                <a:ea typeface="Courier New"/>
                <a:cs typeface="Courier New"/>
                <a:sym typeface="Courier New"/>
              </a:rPr>
              <a:t>name</a:t>
            </a: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56B6C2"/>
                </a:solidFill>
                <a:highlight>
                  <a:srgbClr val="151515"/>
                </a:highlight>
                <a:latin typeface="Courier New"/>
                <a:ea typeface="Courier New"/>
                <a:cs typeface="Courier New"/>
                <a:sym typeface="Courier New"/>
              </a:rPr>
              <a:t>=</a:t>
            </a:r>
            <a:r>
              <a:rPr b="1" i="0" lang="en" sz="900" u="none" cap="none" strike="noStrike">
                <a:solidFill>
                  <a:srgbClr val="ABB2BF"/>
                </a:solidFill>
                <a:highlight>
                  <a:srgbClr val="151515"/>
                </a:highlight>
                <a:latin typeface="Courier New"/>
                <a:ea typeface="Courier New"/>
                <a:cs typeface="Courier New"/>
                <a:sym typeface="Courier New"/>
              </a:rPr>
              <a:t> name;</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E06C75"/>
                </a:solidFill>
                <a:highlight>
                  <a:srgbClr val="151515"/>
                </a:highlight>
                <a:latin typeface="Courier New"/>
                <a:ea typeface="Courier New"/>
                <a:cs typeface="Courier New"/>
                <a:sym typeface="Courier New"/>
              </a:rPr>
              <a:t>this</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E06C75"/>
                </a:solidFill>
                <a:highlight>
                  <a:srgbClr val="151515"/>
                </a:highlight>
                <a:latin typeface="Courier New"/>
                <a:ea typeface="Courier New"/>
                <a:cs typeface="Courier New"/>
                <a:sym typeface="Courier New"/>
              </a:rPr>
              <a:t>address</a:t>
            </a: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56B6C2"/>
                </a:solidFill>
                <a:highlight>
                  <a:srgbClr val="151515"/>
                </a:highlight>
                <a:latin typeface="Courier New"/>
                <a:ea typeface="Courier New"/>
                <a:cs typeface="Courier New"/>
                <a:sym typeface="Courier New"/>
              </a:rPr>
              <a:t>=</a:t>
            </a:r>
            <a:r>
              <a:rPr b="1" i="0" lang="en" sz="900" u="none" cap="none" strike="noStrike">
                <a:solidFill>
                  <a:srgbClr val="ABB2BF"/>
                </a:solidFill>
                <a:highlight>
                  <a:srgbClr val="151515"/>
                </a:highlight>
                <a:latin typeface="Courier New"/>
                <a:ea typeface="Courier New"/>
                <a:cs typeface="Courier New"/>
                <a:sym typeface="Courier New"/>
              </a:rPr>
              <a:t> address;</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a:t>
            </a:r>
            <a:endParaRPr b="1" i="0" sz="900" u="none" cap="none" strike="noStrike">
              <a:solidFill>
                <a:srgbClr val="999999"/>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r>
              <a:rPr b="1" i="1" lang="en" sz="900" u="none" cap="none" strike="noStrike">
                <a:solidFill>
                  <a:srgbClr val="5C6370"/>
                </a:solidFill>
                <a:highlight>
                  <a:srgbClr val="151515"/>
                </a:highlight>
                <a:latin typeface="Courier New"/>
                <a:ea typeface="Courier New"/>
                <a:cs typeface="Courier New"/>
                <a:sym typeface="Courier New"/>
              </a:rPr>
              <a:t>// This is public instance method</a:t>
            </a:r>
            <a:endParaRPr b="1" i="1" sz="9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61AFEF"/>
                </a:solidFill>
                <a:highlight>
                  <a:srgbClr val="151515"/>
                </a:highlight>
                <a:latin typeface="Courier New"/>
                <a:ea typeface="Courier New"/>
                <a:cs typeface="Courier New"/>
                <a:sym typeface="Courier New"/>
              </a:rPr>
              <a:t>introduce</a:t>
            </a:r>
            <a:r>
              <a:rPr b="1" i="0" lang="en" sz="900" u="none" cap="none" strike="noStrike">
                <a:solidFill>
                  <a:srgbClr val="ABB2BF"/>
                </a:solidFill>
                <a:highlight>
                  <a:srgbClr val="151515"/>
                </a:highlight>
                <a:latin typeface="Courier New"/>
                <a:ea typeface="Courier New"/>
                <a:cs typeface="Courier New"/>
                <a:sym typeface="Courier New"/>
              </a:rPr>
              <a:t>() {</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E5C07B"/>
                </a:solidFill>
                <a:highlight>
                  <a:srgbClr val="151515"/>
                </a:highlight>
                <a:latin typeface="Courier New"/>
                <a:ea typeface="Courier New"/>
                <a:cs typeface="Courier New"/>
                <a:sym typeface="Courier New"/>
              </a:rPr>
              <a:t>console</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56B6C2"/>
                </a:solidFill>
                <a:highlight>
                  <a:srgbClr val="151515"/>
                </a:highlight>
                <a:latin typeface="Courier New"/>
                <a:ea typeface="Courier New"/>
                <a:cs typeface="Courier New"/>
                <a:sym typeface="Courier New"/>
              </a:rPr>
              <a:t>log</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98C379"/>
                </a:solidFill>
                <a:highlight>
                  <a:srgbClr val="151515"/>
                </a:highlight>
                <a:latin typeface="Courier New"/>
                <a:ea typeface="Courier New"/>
                <a:cs typeface="Courier New"/>
                <a:sym typeface="Courier New"/>
              </a:rPr>
              <a:t>`Hello, my name is </a:t>
            </a:r>
            <a:r>
              <a:rPr b="1" i="0" lang="en" sz="900" u="none" cap="none" strike="noStrike">
                <a:solidFill>
                  <a:srgbClr val="BE5046"/>
                </a:solidFill>
                <a:highlight>
                  <a:srgbClr val="151515"/>
                </a:highlight>
                <a:latin typeface="Courier New"/>
                <a:ea typeface="Courier New"/>
                <a:cs typeface="Courier New"/>
                <a:sym typeface="Courier New"/>
              </a:rPr>
              <a:t>${</a:t>
            </a:r>
            <a:r>
              <a:rPr b="1" i="0" lang="en" sz="900" u="none" cap="none" strike="noStrike">
                <a:solidFill>
                  <a:srgbClr val="E06C75"/>
                </a:solidFill>
                <a:highlight>
                  <a:srgbClr val="151515"/>
                </a:highlight>
                <a:latin typeface="Courier New"/>
                <a:ea typeface="Courier New"/>
                <a:cs typeface="Courier New"/>
                <a:sym typeface="Courier New"/>
              </a:rPr>
              <a:t>this</a:t>
            </a:r>
            <a:r>
              <a:rPr b="1" i="0" lang="en" sz="900" u="none" cap="none" strike="noStrike">
                <a:solidFill>
                  <a:srgbClr val="98C379"/>
                </a:solidFill>
                <a:highlight>
                  <a:srgbClr val="151515"/>
                </a:highlight>
                <a:latin typeface="Courier New"/>
                <a:ea typeface="Courier New"/>
                <a:cs typeface="Courier New"/>
                <a:sym typeface="Courier New"/>
              </a:rPr>
              <a:t>.</a:t>
            </a:r>
            <a:r>
              <a:rPr b="1" i="0" lang="en" sz="900" u="none" cap="none" strike="noStrike">
                <a:solidFill>
                  <a:srgbClr val="E06C75"/>
                </a:solidFill>
                <a:highlight>
                  <a:srgbClr val="151515"/>
                </a:highlight>
                <a:latin typeface="Courier New"/>
                <a:ea typeface="Courier New"/>
                <a:cs typeface="Courier New"/>
                <a:sym typeface="Courier New"/>
              </a:rPr>
              <a:t>name</a:t>
            </a:r>
            <a:r>
              <a:rPr b="1" i="0" lang="en" sz="900" u="none" cap="none" strike="noStrike">
                <a:solidFill>
                  <a:srgbClr val="BE5046"/>
                </a:solidFill>
                <a:highlight>
                  <a:srgbClr val="151515"/>
                </a:highlight>
                <a:latin typeface="Courier New"/>
                <a:ea typeface="Courier New"/>
                <a:cs typeface="Courier New"/>
                <a:sym typeface="Courier New"/>
              </a:rPr>
              <a:t>}</a:t>
            </a:r>
            <a:r>
              <a:rPr b="1" i="0" lang="en" sz="900" u="none" cap="none" strike="noStrike">
                <a:solidFill>
                  <a:srgbClr val="98C379"/>
                </a:solidFill>
                <a:highlight>
                  <a:srgbClr val="151515"/>
                </a:highlight>
                <a:latin typeface="Courier New"/>
                <a:ea typeface="Courier New"/>
                <a:cs typeface="Courier New"/>
                <a:sym typeface="Courier New"/>
              </a:rPr>
              <a:t>`</a:t>
            </a:r>
            <a:r>
              <a:rPr b="1" i="0" lang="en" sz="900" u="none" cap="none" strike="noStrike">
                <a:solidFill>
                  <a:srgbClr val="ABB2BF"/>
                </a:solidFill>
                <a:highlight>
                  <a:srgbClr val="151515"/>
                </a:highlight>
                <a:latin typeface="Courier New"/>
                <a:ea typeface="Courier New"/>
                <a:cs typeface="Courier New"/>
                <a:sym typeface="Courier New"/>
              </a:rPr>
              <a:t>)</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a:t>
            </a:r>
            <a:endParaRPr b="1" i="0" sz="900" u="none" cap="none" strike="noStrike">
              <a:solidFill>
                <a:srgbClr val="999999"/>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r>
              <a:rPr b="1" i="1" lang="en" sz="900" u="none" cap="none" strike="noStrike">
                <a:solidFill>
                  <a:srgbClr val="5C6370"/>
                </a:solidFill>
                <a:highlight>
                  <a:srgbClr val="151515"/>
                </a:highlight>
                <a:latin typeface="Courier New"/>
                <a:ea typeface="Courier New"/>
                <a:cs typeface="Courier New"/>
                <a:sym typeface="Courier New"/>
              </a:rPr>
              <a:t>// This is public static method</a:t>
            </a:r>
            <a:endParaRPr b="1" i="1" sz="9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C678DD"/>
                </a:solidFill>
                <a:highlight>
                  <a:srgbClr val="151515"/>
                </a:highlight>
                <a:latin typeface="Courier New"/>
                <a:ea typeface="Courier New"/>
                <a:cs typeface="Courier New"/>
                <a:sym typeface="Courier New"/>
              </a:rPr>
              <a:t>static</a:t>
            </a: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61AFEF"/>
                </a:solidFill>
                <a:highlight>
                  <a:srgbClr val="151515"/>
                </a:highlight>
                <a:latin typeface="Courier New"/>
                <a:ea typeface="Courier New"/>
                <a:cs typeface="Courier New"/>
                <a:sym typeface="Courier New"/>
              </a:rPr>
              <a:t>isEating</a:t>
            </a:r>
            <a:r>
              <a:rPr b="1" i="0" lang="en" sz="900" u="none" cap="none" strike="noStrike">
                <a:solidFill>
                  <a:srgbClr val="ABB2BF"/>
                </a:solidFill>
                <a:highlight>
                  <a:srgbClr val="151515"/>
                </a:highlight>
                <a:latin typeface="Courier New"/>
                <a:ea typeface="Courier New"/>
                <a:cs typeface="Courier New"/>
                <a:sym typeface="Courier New"/>
              </a:rPr>
              <a:t>(food) {</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C678DD"/>
                </a:solidFill>
                <a:highlight>
                  <a:srgbClr val="151515"/>
                </a:highlight>
                <a:latin typeface="Courier New"/>
                <a:ea typeface="Courier New"/>
                <a:cs typeface="Courier New"/>
                <a:sym typeface="Courier New"/>
              </a:rPr>
              <a:t>let</a:t>
            </a:r>
            <a:r>
              <a:rPr b="1" i="0" lang="en" sz="900" u="none" cap="none" strike="noStrike">
                <a:solidFill>
                  <a:srgbClr val="ABB2BF"/>
                </a:solidFill>
                <a:highlight>
                  <a:srgbClr val="151515"/>
                </a:highlight>
                <a:latin typeface="Courier New"/>
                <a:ea typeface="Courier New"/>
                <a:cs typeface="Courier New"/>
                <a:sym typeface="Courier New"/>
              </a:rPr>
              <a:t> foods </a:t>
            </a:r>
            <a:r>
              <a:rPr b="1" i="0" lang="en" sz="900" u="none" cap="none" strike="noStrike">
                <a:solidFill>
                  <a:srgbClr val="56B6C2"/>
                </a:solidFill>
                <a:highlight>
                  <a:srgbClr val="151515"/>
                </a:highlight>
                <a:latin typeface="Courier New"/>
                <a:ea typeface="Courier New"/>
                <a:cs typeface="Courier New"/>
                <a:sym typeface="Courier New"/>
              </a:rPr>
              <a:t>=</a:t>
            </a: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98C379"/>
                </a:solidFill>
                <a:highlight>
                  <a:srgbClr val="151515"/>
                </a:highlight>
                <a:latin typeface="Courier New"/>
                <a:ea typeface="Courier New"/>
                <a:cs typeface="Courier New"/>
                <a:sym typeface="Courier New"/>
              </a:rPr>
              <a:t>"plant"</a:t>
            </a: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98C379"/>
                </a:solidFill>
                <a:highlight>
                  <a:srgbClr val="151515"/>
                </a:highlight>
                <a:latin typeface="Courier New"/>
                <a:ea typeface="Courier New"/>
                <a:cs typeface="Courier New"/>
                <a:sym typeface="Courier New"/>
              </a:rPr>
              <a:t>"animal"</a:t>
            </a:r>
            <a:r>
              <a:rPr b="1" i="0" lang="en" sz="900" u="none" cap="none" strike="noStrike">
                <a:solidFill>
                  <a:srgbClr val="ABB2BF"/>
                </a:solidFill>
                <a:highlight>
                  <a:srgbClr val="151515"/>
                </a:highlight>
                <a:latin typeface="Courier New"/>
                <a:ea typeface="Courier New"/>
                <a:cs typeface="Courier New"/>
                <a:sym typeface="Courier New"/>
              </a:rPr>
              <a:t>];</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C678DD"/>
                </a:solidFill>
                <a:highlight>
                  <a:srgbClr val="151515"/>
                </a:highlight>
                <a:latin typeface="Courier New"/>
                <a:ea typeface="Courier New"/>
                <a:cs typeface="Courier New"/>
                <a:sym typeface="Courier New"/>
              </a:rPr>
              <a:t>return</a:t>
            </a: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E06C75"/>
                </a:solidFill>
                <a:highlight>
                  <a:srgbClr val="151515"/>
                </a:highlight>
                <a:latin typeface="Courier New"/>
                <a:ea typeface="Courier New"/>
                <a:cs typeface="Courier New"/>
                <a:sym typeface="Courier New"/>
              </a:rPr>
              <a:t>foods</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61AFEF"/>
                </a:solidFill>
                <a:highlight>
                  <a:srgbClr val="151515"/>
                </a:highlight>
                <a:latin typeface="Courier New"/>
                <a:ea typeface="Courier New"/>
                <a:cs typeface="Courier New"/>
                <a:sym typeface="Courier New"/>
              </a:rPr>
              <a:t>includes</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E06C75"/>
                </a:solidFill>
                <a:highlight>
                  <a:srgbClr val="151515"/>
                </a:highlight>
                <a:latin typeface="Courier New"/>
                <a:ea typeface="Courier New"/>
                <a:cs typeface="Courier New"/>
                <a:sym typeface="Courier New"/>
              </a:rPr>
              <a:t>food</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61AFEF"/>
                </a:solidFill>
                <a:highlight>
                  <a:srgbClr val="151515"/>
                </a:highlight>
                <a:latin typeface="Courier New"/>
                <a:ea typeface="Courier New"/>
                <a:cs typeface="Courier New"/>
                <a:sym typeface="Courier New"/>
              </a:rPr>
              <a:t>toLowerCase</a:t>
            </a:r>
            <a:r>
              <a:rPr b="1" i="0" lang="en" sz="900" u="none" cap="none" strike="noStrike">
                <a:solidFill>
                  <a:srgbClr val="ABB2BF"/>
                </a:solidFill>
                <a:highlight>
                  <a:srgbClr val="151515"/>
                </a:highlight>
                <a:latin typeface="Courier New"/>
                <a:ea typeface="Courier New"/>
                <a:cs typeface="Courier New"/>
                <a:sym typeface="Courier New"/>
              </a:rPr>
              <a:t>());</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C678DD"/>
                </a:solidFill>
                <a:highlight>
                  <a:srgbClr val="151515"/>
                </a:highlight>
                <a:latin typeface="Courier New"/>
                <a:ea typeface="Courier New"/>
                <a:cs typeface="Courier New"/>
                <a:sym typeface="Courier New"/>
              </a:rPr>
              <a:t>let</a:t>
            </a:r>
            <a:r>
              <a:rPr b="1" i="0" lang="en" sz="900" u="none" cap="none" strike="noStrike">
                <a:solidFill>
                  <a:srgbClr val="999999"/>
                </a:solidFill>
                <a:highlight>
                  <a:srgbClr val="151515"/>
                </a:highlight>
                <a:latin typeface="Courier New"/>
                <a:ea typeface="Courier New"/>
                <a:cs typeface="Courier New"/>
                <a:sym typeface="Courier New"/>
              </a:rPr>
              <a:t> </a:t>
            </a:r>
            <a:r>
              <a:rPr b="1" i="0" lang="en" sz="900" u="none" cap="none" strike="noStrike">
                <a:solidFill>
                  <a:srgbClr val="ABB2BF"/>
                </a:solidFill>
                <a:highlight>
                  <a:srgbClr val="151515"/>
                </a:highlight>
                <a:latin typeface="Courier New"/>
                <a:ea typeface="Courier New"/>
                <a:cs typeface="Courier New"/>
                <a:sym typeface="Courier New"/>
              </a:rPr>
              <a:t>mj</a:t>
            </a:r>
            <a:r>
              <a:rPr b="1" i="0" lang="en" sz="900" u="none" cap="none" strike="noStrike">
                <a:solidFill>
                  <a:srgbClr val="999999"/>
                </a:solidFill>
                <a:highlight>
                  <a:srgbClr val="151515"/>
                </a:highlight>
                <a:latin typeface="Courier New"/>
                <a:ea typeface="Courier New"/>
                <a:cs typeface="Courier New"/>
                <a:sym typeface="Courier New"/>
              </a:rPr>
              <a:t> </a:t>
            </a:r>
            <a:r>
              <a:rPr b="1" i="0" lang="en" sz="900" u="none" cap="none" strike="noStrike">
                <a:solidFill>
                  <a:srgbClr val="56B6C2"/>
                </a:solidFill>
                <a:highlight>
                  <a:srgbClr val="151515"/>
                </a:highlight>
                <a:latin typeface="Courier New"/>
                <a:ea typeface="Courier New"/>
                <a:cs typeface="Courier New"/>
                <a:sym typeface="Courier New"/>
              </a:rPr>
              <a:t>=</a:t>
            </a:r>
            <a:r>
              <a:rPr b="1" i="0" lang="en" sz="900" u="none" cap="none" strike="noStrike">
                <a:solidFill>
                  <a:srgbClr val="999999"/>
                </a:solidFill>
                <a:highlight>
                  <a:srgbClr val="151515"/>
                </a:highlight>
                <a:latin typeface="Courier New"/>
                <a:ea typeface="Courier New"/>
                <a:cs typeface="Courier New"/>
                <a:sym typeface="Courier New"/>
              </a:rPr>
              <a:t> </a:t>
            </a:r>
            <a:r>
              <a:rPr b="1" i="0" lang="en" sz="900" u="none" cap="none" strike="noStrike">
                <a:solidFill>
                  <a:srgbClr val="C678DD"/>
                </a:solidFill>
                <a:highlight>
                  <a:srgbClr val="151515"/>
                </a:highlight>
                <a:latin typeface="Courier New"/>
                <a:ea typeface="Courier New"/>
                <a:cs typeface="Courier New"/>
                <a:sym typeface="Courier New"/>
              </a:rPr>
              <a:t>new</a:t>
            </a:r>
            <a:r>
              <a:rPr b="1" i="0" lang="en" sz="900" u="none" cap="none" strike="noStrike">
                <a:solidFill>
                  <a:srgbClr val="999999"/>
                </a:solidFill>
                <a:highlight>
                  <a:srgbClr val="151515"/>
                </a:highlight>
                <a:latin typeface="Courier New"/>
                <a:ea typeface="Courier New"/>
                <a:cs typeface="Courier New"/>
                <a:sym typeface="Courier New"/>
              </a:rPr>
              <a:t> </a:t>
            </a:r>
            <a:r>
              <a:rPr b="1" i="0" lang="en" sz="900" u="none" cap="none" strike="noStrike">
                <a:solidFill>
                  <a:srgbClr val="E5C07B"/>
                </a:solidFill>
                <a:highlight>
                  <a:srgbClr val="151515"/>
                </a:highlight>
                <a:latin typeface="Courier New"/>
                <a:ea typeface="Courier New"/>
                <a:cs typeface="Courier New"/>
                <a:sym typeface="Courier New"/>
              </a:rPr>
              <a:t>Human</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98C379"/>
                </a:solidFill>
                <a:highlight>
                  <a:srgbClr val="151515"/>
                </a:highlight>
                <a:latin typeface="Courier New"/>
                <a:ea typeface="Courier New"/>
                <a:cs typeface="Courier New"/>
                <a:sym typeface="Courier New"/>
              </a:rPr>
              <a:t>"Michael Jackson"</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999999"/>
                </a:solidFill>
                <a:highlight>
                  <a:srgbClr val="151515"/>
                </a:highlight>
                <a:latin typeface="Courier New"/>
                <a:ea typeface="Courier New"/>
                <a:cs typeface="Courier New"/>
                <a:sym typeface="Courier New"/>
              </a:rPr>
              <a:t> </a:t>
            </a:r>
            <a:r>
              <a:rPr b="1" i="0" lang="en" sz="900" u="none" cap="none" strike="noStrike">
                <a:solidFill>
                  <a:srgbClr val="98C379"/>
                </a:solidFill>
                <a:highlight>
                  <a:srgbClr val="151515"/>
                </a:highlight>
                <a:latin typeface="Courier New"/>
                <a:ea typeface="Courier New"/>
                <a:cs typeface="Courier New"/>
                <a:sym typeface="Courier New"/>
              </a:rPr>
              <a:t>"Isekai"</a:t>
            </a:r>
            <a:r>
              <a:rPr b="1" i="0" lang="en" sz="900" u="none" cap="none" strike="noStrike">
                <a:solidFill>
                  <a:srgbClr val="ABB2BF"/>
                </a:solidFill>
                <a:highlight>
                  <a:srgbClr val="151515"/>
                </a:highlight>
                <a:latin typeface="Courier New"/>
                <a:ea typeface="Courier New"/>
                <a:cs typeface="Courier New"/>
                <a:sym typeface="Courier New"/>
              </a:rPr>
              <a:t>);</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E5C07B"/>
                </a:solidFill>
                <a:highlight>
                  <a:srgbClr val="151515"/>
                </a:highlight>
                <a:latin typeface="Courier New"/>
                <a:ea typeface="Courier New"/>
                <a:cs typeface="Courier New"/>
                <a:sym typeface="Courier New"/>
              </a:rPr>
              <a:t>console</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56B6C2"/>
                </a:solidFill>
                <a:highlight>
                  <a:srgbClr val="151515"/>
                </a:highlight>
                <a:latin typeface="Courier New"/>
                <a:ea typeface="Courier New"/>
                <a:cs typeface="Courier New"/>
                <a:sym typeface="Courier New"/>
              </a:rPr>
              <a:t>log</a:t>
            </a:r>
            <a:r>
              <a:rPr b="1" i="0" lang="en" sz="900" u="none" cap="none" strike="noStrike">
                <a:solidFill>
                  <a:srgbClr val="ABB2BF"/>
                </a:solidFill>
                <a:highlight>
                  <a:srgbClr val="151515"/>
                </a:highlight>
                <a:latin typeface="Courier New"/>
                <a:ea typeface="Courier New"/>
                <a:cs typeface="Courier New"/>
                <a:sym typeface="Courier New"/>
              </a:rPr>
              <a:t>(mj)</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1" lang="en" sz="900" u="none" cap="none" strike="noStrike">
                <a:solidFill>
                  <a:srgbClr val="5C6370"/>
                </a:solidFill>
                <a:highlight>
                  <a:srgbClr val="151515"/>
                </a:highlight>
                <a:latin typeface="Courier New"/>
                <a:ea typeface="Courier New"/>
                <a:cs typeface="Courier New"/>
                <a:sym typeface="Courier New"/>
              </a:rPr>
              <a:t>// Output: Human {name: "Michael Jackson", address: "Isekai"}</a:t>
            </a:r>
            <a:endParaRPr b="1" i="1" sz="9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E5C07B"/>
                </a:solidFill>
                <a:highlight>
                  <a:srgbClr val="151515"/>
                </a:highlight>
                <a:latin typeface="Courier New"/>
                <a:ea typeface="Courier New"/>
                <a:cs typeface="Courier New"/>
                <a:sym typeface="Courier New"/>
              </a:rPr>
              <a:t>console</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56B6C2"/>
                </a:solidFill>
                <a:highlight>
                  <a:srgbClr val="151515"/>
                </a:highlight>
                <a:latin typeface="Courier New"/>
                <a:ea typeface="Courier New"/>
                <a:cs typeface="Courier New"/>
                <a:sym typeface="Courier New"/>
              </a:rPr>
              <a:t>log</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E06C75"/>
                </a:solidFill>
                <a:highlight>
                  <a:srgbClr val="151515"/>
                </a:highlight>
                <a:latin typeface="Courier New"/>
                <a:ea typeface="Courier New"/>
                <a:cs typeface="Courier New"/>
                <a:sym typeface="Courier New"/>
              </a:rPr>
              <a:t>mj</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61AFEF"/>
                </a:solidFill>
                <a:highlight>
                  <a:srgbClr val="151515"/>
                </a:highlight>
                <a:latin typeface="Courier New"/>
                <a:ea typeface="Courier New"/>
                <a:cs typeface="Courier New"/>
                <a:sym typeface="Courier New"/>
              </a:rPr>
              <a:t>introduce</a:t>
            </a:r>
            <a:r>
              <a:rPr b="1" i="0" lang="en" sz="900" u="none" cap="none" strike="noStrike">
                <a:solidFill>
                  <a:srgbClr val="ABB2BF"/>
                </a:solidFill>
                <a:highlight>
                  <a:srgbClr val="151515"/>
                </a:highlight>
                <a:latin typeface="Courier New"/>
                <a:ea typeface="Courier New"/>
                <a:cs typeface="Courier New"/>
                <a:sym typeface="Courier New"/>
              </a:rPr>
              <a:t>());</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E5C07B"/>
                </a:solidFill>
                <a:highlight>
                  <a:srgbClr val="151515"/>
                </a:highlight>
                <a:latin typeface="Courier New"/>
                <a:ea typeface="Courier New"/>
                <a:cs typeface="Courier New"/>
                <a:sym typeface="Courier New"/>
              </a:rPr>
              <a:t>console</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56B6C2"/>
                </a:solidFill>
                <a:highlight>
                  <a:srgbClr val="151515"/>
                </a:highlight>
                <a:latin typeface="Courier New"/>
                <a:ea typeface="Courier New"/>
                <a:cs typeface="Courier New"/>
                <a:sym typeface="Courier New"/>
              </a:rPr>
              <a:t>log</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E06C75"/>
                </a:solidFill>
                <a:highlight>
                  <a:srgbClr val="151515"/>
                </a:highlight>
                <a:latin typeface="Courier New"/>
                <a:ea typeface="Courier New"/>
                <a:cs typeface="Courier New"/>
                <a:sym typeface="Courier New"/>
              </a:rPr>
              <a:t>Human</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61AFEF"/>
                </a:solidFill>
                <a:highlight>
                  <a:srgbClr val="151515"/>
                </a:highlight>
                <a:latin typeface="Courier New"/>
                <a:ea typeface="Courier New"/>
                <a:cs typeface="Courier New"/>
                <a:sym typeface="Courier New"/>
              </a:rPr>
              <a:t>isEating</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98C379"/>
                </a:solidFill>
                <a:highlight>
                  <a:srgbClr val="151515"/>
                </a:highlight>
                <a:latin typeface="Courier New"/>
                <a:ea typeface="Courier New"/>
                <a:cs typeface="Courier New"/>
                <a:sym typeface="Courier New"/>
              </a:rPr>
              <a:t>"Plant"</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999999"/>
                </a:solidFill>
                <a:highlight>
                  <a:srgbClr val="151515"/>
                </a:highlight>
                <a:latin typeface="Courier New"/>
                <a:ea typeface="Courier New"/>
                <a:cs typeface="Courier New"/>
                <a:sym typeface="Courier New"/>
              </a:rPr>
              <a:t> </a:t>
            </a:r>
            <a:r>
              <a:rPr b="1" i="1" lang="en" sz="900" u="none" cap="none" strike="noStrike">
                <a:solidFill>
                  <a:srgbClr val="5C6370"/>
                </a:solidFill>
                <a:highlight>
                  <a:srgbClr val="151515"/>
                </a:highlight>
                <a:latin typeface="Courier New"/>
                <a:ea typeface="Courier New"/>
                <a:cs typeface="Courier New"/>
                <a:sym typeface="Courier New"/>
              </a:rPr>
              <a:t>// true</a:t>
            </a:r>
            <a:endParaRPr b="1" i="1" sz="9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E5C07B"/>
                </a:solidFill>
                <a:highlight>
                  <a:srgbClr val="151515"/>
                </a:highlight>
                <a:latin typeface="Courier New"/>
                <a:ea typeface="Courier New"/>
                <a:cs typeface="Courier New"/>
                <a:sym typeface="Courier New"/>
              </a:rPr>
              <a:t>console</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56B6C2"/>
                </a:solidFill>
                <a:highlight>
                  <a:srgbClr val="151515"/>
                </a:highlight>
                <a:latin typeface="Courier New"/>
                <a:ea typeface="Courier New"/>
                <a:cs typeface="Courier New"/>
                <a:sym typeface="Courier New"/>
              </a:rPr>
              <a:t>log</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E06C75"/>
                </a:solidFill>
                <a:highlight>
                  <a:srgbClr val="151515"/>
                </a:highlight>
                <a:latin typeface="Courier New"/>
                <a:ea typeface="Courier New"/>
                <a:cs typeface="Courier New"/>
                <a:sym typeface="Courier New"/>
              </a:rPr>
              <a:t>Human</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61AFEF"/>
                </a:solidFill>
                <a:highlight>
                  <a:srgbClr val="151515"/>
                </a:highlight>
                <a:latin typeface="Courier New"/>
                <a:ea typeface="Courier New"/>
                <a:cs typeface="Courier New"/>
                <a:sym typeface="Courier New"/>
              </a:rPr>
              <a:t>isEating</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98C379"/>
                </a:solidFill>
                <a:highlight>
                  <a:srgbClr val="151515"/>
                </a:highlight>
                <a:latin typeface="Courier New"/>
                <a:ea typeface="Courier New"/>
                <a:cs typeface="Courier New"/>
                <a:sym typeface="Courier New"/>
              </a:rPr>
              <a:t>"Human"</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999999"/>
                </a:solidFill>
                <a:highlight>
                  <a:srgbClr val="151515"/>
                </a:highlight>
                <a:latin typeface="Courier New"/>
                <a:ea typeface="Courier New"/>
                <a:cs typeface="Courier New"/>
                <a:sym typeface="Courier New"/>
              </a:rPr>
              <a:t> </a:t>
            </a:r>
            <a:r>
              <a:rPr b="1" i="1" lang="en" sz="900" u="none" cap="none" strike="noStrike">
                <a:solidFill>
                  <a:srgbClr val="5C6370"/>
                </a:solidFill>
                <a:highlight>
                  <a:srgbClr val="151515"/>
                </a:highlight>
                <a:latin typeface="Courier New"/>
                <a:ea typeface="Courier New"/>
                <a:cs typeface="Courier New"/>
                <a:sym typeface="Courier New"/>
              </a:rPr>
              <a:t>// false</a:t>
            </a:r>
            <a:endParaRPr b="1" i="0" sz="900" u="none" cap="none" strike="noStrike">
              <a:solidFill>
                <a:srgbClr val="C678DD"/>
              </a:solidFill>
              <a:highlight>
                <a:srgbClr val="151515"/>
              </a:highlight>
              <a:latin typeface="Courier New"/>
              <a:ea typeface="Courier New"/>
              <a:cs typeface="Courier New"/>
              <a:sym typeface="Courier New"/>
            </a:endParaRPr>
          </a:p>
        </p:txBody>
      </p:sp>
      <p:pic>
        <p:nvPicPr>
          <p:cNvPr id="973" name="Google Shape;973;p34"/>
          <p:cNvPicPr preferRelativeResize="0"/>
          <p:nvPr/>
        </p:nvPicPr>
        <p:blipFill rotWithShape="1">
          <a:blip r:embed="rId4">
            <a:alphaModFix/>
          </a:blip>
          <a:srcRect b="0" l="0" r="0" t="0"/>
          <a:stretch/>
        </p:blipFill>
        <p:spPr>
          <a:xfrm>
            <a:off x="4182797" y="989550"/>
            <a:ext cx="4741100" cy="3978751"/>
          </a:xfrm>
          <a:prstGeom prst="rect">
            <a:avLst/>
          </a:prstGeom>
          <a:noFill/>
          <a:ln>
            <a:noFill/>
          </a:ln>
        </p:spPr>
      </p:pic>
      <p:sp>
        <p:nvSpPr>
          <p:cNvPr id="974" name="Google Shape;974;p34"/>
          <p:cNvSpPr txBox="1"/>
          <p:nvPr/>
        </p:nvSpPr>
        <p:spPr>
          <a:xfrm>
            <a:off x="509675" y="1785400"/>
            <a:ext cx="3673200" cy="20949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1000"/>
              </a:spcBef>
              <a:spcAft>
                <a:spcPts val="0"/>
              </a:spcAft>
              <a:buClr>
                <a:srgbClr val="000000"/>
              </a:buClr>
              <a:buSzPts val="1000"/>
              <a:buFont typeface="Arial"/>
              <a:buNone/>
            </a:pPr>
            <a:r>
              <a:rPr b="1" i="0" lang="en" sz="1000" u="none" cap="none" strike="noStrike">
                <a:solidFill>
                  <a:srgbClr val="F2AB2F"/>
                </a:solidFill>
                <a:latin typeface="Montserrat"/>
                <a:ea typeface="Montserrat"/>
                <a:cs typeface="Montserrat"/>
                <a:sym typeface="Montserrat"/>
              </a:rPr>
              <a:t>Public</a:t>
            </a:r>
            <a:endParaRPr b="0" i="0" sz="1000" u="none" cap="none" strike="noStrike">
              <a:solidFill>
                <a:srgbClr val="F2AB2F"/>
              </a:solidFill>
              <a:latin typeface="Montserrat Black"/>
              <a:ea typeface="Montserrat Black"/>
              <a:cs typeface="Montserrat Black"/>
              <a:sym typeface="Montserrat Black"/>
            </a:endParaRPr>
          </a:p>
          <a:p>
            <a:pPr indent="0" lvl="0" marL="0" marR="0" rtl="0" algn="just">
              <a:lnSpc>
                <a:spcPct val="115000"/>
              </a:lnSpc>
              <a:spcBef>
                <a:spcPts val="1000"/>
              </a:spcBef>
              <a:spcAft>
                <a:spcPts val="0"/>
              </a:spcAft>
              <a:buClr>
                <a:srgbClr val="000000"/>
              </a:buClr>
              <a:buSzPts val="1400"/>
              <a:buFont typeface="Arial"/>
              <a:buNone/>
            </a:pPr>
            <a:r>
              <a:rPr b="0" i="0" lang="en" sz="1000" u="none" cap="none" strike="noStrike">
                <a:solidFill>
                  <a:schemeClr val="dk1"/>
                </a:solidFill>
                <a:latin typeface="Montserrat"/>
                <a:ea typeface="Montserrat"/>
                <a:cs typeface="Montserrat"/>
                <a:sym typeface="Montserrat"/>
              </a:rPr>
              <a:t>Suatu visibility level, dimana kalau kita mendefinisikan suatu method atau property secara publik, artinya </a:t>
            </a:r>
            <a:r>
              <a:rPr b="1" i="0" lang="en" sz="1000" u="none" cap="none" strike="noStrike">
                <a:solidFill>
                  <a:schemeClr val="dk1"/>
                </a:solidFill>
                <a:latin typeface="Montserrat"/>
                <a:ea typeface="Montserrat"/>
                <a:cs typeface="Montserrat"/>
                <a:sym typeface="Montserrat"/>
              </a:rPr>
              <a:t>method/ property itu bisa dipanggil di luar deklarasi kelas</a:t>
            </a:r>
            <a:r>
              <a:rPr b="0" i="0" lang="en" sz="1000" u="none" cap="none" strike="noStrike">
                <a:solidFill>
                  <a:schemeClr val="dk1"/>
                </a:solidFill>
                <a:latin typeface="Montserrat"/>
                <a:ea typeface="Montserrat"/>
                <a:cs typeface="Montserrat"/>
                <a:sym typeface="Montserrat"/>
              </a:rPr>
              <a:t>.</a:t>
            </a:r>
            <a:endParaRPr b="0" i="0" sz="10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1200"/>
              </a:spcBef>
              <a:spcAft>
                <a:spcPts val="1200"/>
              </a:spcAft>
              <a:buClr>
                <a:srgbClr val="000000"/>
              </a:buClr>
              <a:buSzPts val="1400"/>
              <a:buFont typeface="Arial"/>
              <a:buNone/>
            </a:pPr>
            <a:r>
              <a:rPr b="0" i="0" lang="en" sz="1000" u="none" cap="none" strike="noStrike">
                <a:solidFill>
                  <a:schemeClr val="dk1"/>
                </a:solidFill>
                <a:latin typeface="Montserrat"/>
                <a:ea typeface="Montserrat"/>
                <a:cs typeface="Montserrat"/>
                <a:sym typeface="Montserrat"/>
              </a:rPr>
              <a:t>Kamu bisa liat contohnya disamping ini yaa~</a:t>
            </a:r>
            <a:endParaRPr b="0" i="0" sz="1000" u="none" cap="none" strike="noStrike">
              <a:solidFill>
                <a:schemeClr val="dk1"/>
              </a:solidFill>
              <a:latin typeface="Montserrat"/>
              <a:ea typeface="Montserrat"/>
              <a:cs typeface="Montserrat"/>
              <a:sym typeface="Montserrat"/>
            </a:endParaRPr>
          </a:p>
        </p:txBody>
      </p:sp>
      <p:sp>
        <p:nvSpPr>
          <p:cNvPr id="975" name="Google Shape;975;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g115feea9046_0_233"/>
          <p:cNvSpPr txBox="1"/>
          <p:nvPr/>
        </p:nvSpPr>
        <p:spPr>
          <a:xfrm>
            <a:off x="1324925" y="3187750"/>
            <a:ext cx="3028200" cy="7212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chemeClr val="dk1"/>
              </a:buClr>
              <a:buSzPts val="1100"/>
              <a:buFont typeface="Arial"/>
              <a:buNone/>
            </a:pPr>
            <a:r>
              <a:rPr b="0" i="0" lang="en" sz="1000" u="none" cap="none" strike="noStrike">
                <a:solidFill>
                  <a:schemeClr val="dk1"/>
                </a:solidFill>
                <a:latin typeface="Montserrat Medium"/>
                <a:ea typeface="Montserrat Medium"/>
                <a:cs typeface="Montserrat Medium"/>
                <a:sym typeface="Montserrat Medium"/>
              </a:rPr>
              <a:t>Menerapkan 4 pilar OOP yaitu, Inheritance, Encapsulation, Abstraction, dan Polymorphism</a:t>
            </a:r>
            <a:endParaRPr b="0" i="0" sz="1000" u="none" cap="none" strike="noStrike">
              <a:solidFill>
                <a:schemeClr val="dk1"/>
              </a:solidFill>
              <a:latin typeface="Montserrat Medium"/>
              <a:ea typeface="Montserrat Medium"/>
              <a:cs typeface="Montserrat Medium"/>
              <a:sym typeface="Montserrat Medium"/>
            </a:endParaRPr>
          </a:p>
        </p:txBody>
      </p:sp>
      <p:sp>
        <p:nvSpPr>
          <p:cNvPr id="378" name="Google Shape;378;g115feea9046_0_233"/>
          <p:cNvSpPr txBox="1"/>
          <p:nvPr>
            <p:ph idx="12" type="sldNum"/>
          </p:nvPr>
        </p:nvSpPr>
        <p:spPr>
          <a:xfrm>
            <a:off x="8382000" y="4648200"/>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79" name="Google Shape;379;g115feea9046_0_233"/>
          <p:cNvSpPr txBox="1"/>
          <p:nvPr>
            <p:ph type="title"/>
          </p:nvPr>
        </p:nvSpPr>
        <p:spPr>
          <a:xfrm>
            <a:off x="685800" y="246888"/>
            <a:ext cx="4572000" cy="255900"/>
          </a:xfrm>
          <a:prstGeom prst="rect">
            <a:avLst/>
          </a:prstGeom>
          <a:noFill/>
          <a:ln>
            <a:noFill/>
          </a:ln>
        </p:spPr>
        <p:txBody>
          <a:bodyPr anchorCtr="0" anchor="ctr" bIns="91425" lIns="0" spcFirstLastPara="1" rIns="0" wrap="square" tIns="91425">
            <a:noAutofit/>
          </a:bodyPr>
          <a:lstStyle/>
          <a:p>
            <a:pPr indent="0" lvl="0" marL="0" rtl="0" algn="l">
              <a:lnSpc>
                <a:spcPct val="100000"/>
              </a:lnSpc>
              <a:spcBef>
                <a:spcPts val="0"/>
              </a:spcBef>
              <a:spcAft>
                <a:spcPts val="0"/>
              </a:spcAft>
              <a:buSzPts val="1200"/>
              <a:buNone/>
            </a:pPr>
            <a:r>
              <a:rPr lang="en">
                <a:latin typeface="Montserrat"/>
                <a:ea typeface="Montserrat"/>
                <a:cs typeface="Montserrat"/>
                <a:sym typeface="Montserrat"/>
              </a:rPr>
              <a:t>Pengantar</a:t>
            </a:r>
            <a:endParaRPr>
              <a:latin typeface="Montserrat"/>
              <a:ea typeface="Montserrat"/>
              <a:cs typeface="Montserrat"/>
              <a:sym typeface="Montserrat"/>
            </a:endParaRPr>
          </a:p>
        </p:txBody>
      </p:sp>
      <p:sp>
        <p:nvSpPr>
          <p:cNvPr id="380" name="Google Shape;380;g115feea9046_0_233"/>
          <p:cNvSpPr txBox="1"/>
          <p:nvPr/>
        </p:nvSpPr>
        <p:spPr>
          <a:xfrm>
            <a:off x="685800" y="1159608"/>
            <a:ext cx="4114800" cy="9672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1600"/>
              <a:buFont typeface="Arial"/>
              <a:buNone/>
            </a:pPr>
            <a:r>
              <a:rPr b="1" i="0" lang="en" sz="1600" u="none" cap="none" strike="noStrike">
                <a:solidFill>
                  <a:srgbClr val="512252"/>
                </a:solidFill>
                <a:highlight>
                  <a:schemeClr val="lt1"/>
                </a:highlight>
                <a:latin typeface="Montserrat"/>
                <a:ea typeface="Montserrat"/>
                <a:cs typeface="Montserrat"/>
                <a:sym typeface="Montserrat"/>
              </a:rPr>
              <a:t>Detailnya, kita bakal bahas hal-hal </a:t>
            </a:r>
            <a:r>
              <a:rPr b="1" i="0" lang="en" sz="1600" u="none" cap="none" strike="noStrike">
                <a:solidFill>
                  <a:srgbClr val="512252"/>
                </a:solidFill>
                <a:highlight>
                  <a:schemeClr val="lt1"/>
                </a:highlight>
                <a:latin typeface="Montserrat"/>
                <a:ea typeface="Montserrat"/>
                <a:cs typeface="Montserrat"/>
                <a:sym typeface="Montserrat"/>
                <a:extLst>
                  <a:ext uri="http://customooxmlschemas.google.com/">
                    <go:slidesCustomData xmlns:go="http://customooxmlschemas.google.com/" textRoundtripDataId="14"/>
                  </a:ext>
                </a:extLst>
              </a:rPr>
              <a:t>berikut</a:t>
            </a:r>
            <a:r>
              <a:rPr b="1" i="0" lang="en" sz="1600" u="none" cap="none" strike="noStrike">
                <a:solidFill>
                  <a:srgbClr val="512252"/>
                </a:solidFill>
                <a:highlight>
                  <a:schemeClr val="lt1"/>
                </a:highlight>
                <a:latin typeface="Montserrat"/>
                <a:ea typeface="Montserrat"/>
                <a:cs typeface="Montserrat"/>
                <a:sym typeface="Montserrat"/>
              </a:rPr>
              <a:t> ini: </a:t>
            </a:r>
            <a:endParaRPr b="1" i="0" sz="1600" u="none" cap="none" strike="noStrike">
              <a:solidFill>
                <a:srgbClr val="512252"/>
              </a:solidFill>
              <a:latin typeface="Montserrat"/>
              <a:ea typeface="Montserrat"/>
              <a:cs typeface="Montserrat"/>
              <a:sym typeface="Montserrat"/>
            </a:endParaRPr>
          </a:p>
        </p:txBody>
      </p:sp>
      <p:sp>
        <p:nvSpPr>
          <p:cNvPr id="381" name="Google Shape;381;g115feea9046_0_233"/>
          <p:cNvSpPr/>
          <p:nvPr/>
        </p:nvSpPr>
        <p:spPr>
          <a:xfrm>
            <a:off x="831025" y="2350350"/>
            <a:ext cx="255900" cy="255900"/>
          </a:xfrm>
          <a:prstGeom prst="ellipse">
            <a:avLst/>
          </a:prstGeom>
          <a:solidFill>
            <a:srgbClr val="F2AB2F"/>
          </a:solidFill>
          <a:ln cap="flat" cmpd="sng" w="9525">
            <a:solidFill>
              <a:srgbClr val="F2AB2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382" name="Google Shape;382;g115feea9046_0_233"/>
          <p:cNvSpPr/>
          <p:nvPr/>
        </p:nvSpPr>
        <p:spPr>
          <a:xfrm>
            <a:off x="831025" y="2885363"/>
            <a:ext cx="255900" cy="255900"/>
          </a:xfrm>
          <a:prstGeom prst="ellipse">
            <a:avLst/>
          </a:prstGeom>
          <a:solidFill>
            <a:srgbClr val="F2AB2F"/>
          </a:solidFill>
          <a:ln cap="flat" cmpd="sng" w="9525">
            <a:solidFill>
              <a:srgbClr val="F2AB2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383" name="Google Shape;383;g115feea9046_0_233"/>
          <p:cNvSpPr/>
          <p:nvPr/>
        </p:nvSpPr>
        <p:spPr>
          <a:xfrm>
            <a:off x="831025" y="3420400"/>
            <a:ext cx="255900" cy="255900"/>
          </a:xfrm>
          <a:prstGeom prst="ellipse">
            <a:avLst/>
          </a:prstGeom>
          <a:solidFill>
            <a:srgbClr val="F2AB2F"/>
          </a:solidFill>
          <a:ln cap="flat" cmpd="sng" w="9525">
            <a:solidFill>
              <a:srgbClr val="F2AB2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g115feea9046_0_233"/>
          <p:cNvSpPr txBox="1"/>
          <p:nvPr/>
        </p:nvSpPr>
        <p:spPr>
          <a:xfrm>
            <a:off x="1324925" y="2117700"/>
            <a:ext cx="3247200" cy="7212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1200"/>
              <a:buFont typeface="Arial"/>
              <a:buNone/>
            </a:pPr>
            <a:r>
              <a:rPr b="0" i="0" lang="en" sz="1000" u="none" cap="none" strike="noStrike">
                <a:solidFill>
                  <a:schemeClr val="dk1"/>
                </a:solidFill>
                <a:latin typeface="Montserrat Medium"/>
                <a:ea typeface="Montserrat Medium"/>
                <a:cs typeface="Montserrat Medium"/>
                <a:sym typeface="Montserrat Medium"/>
              </a:rPr>
              <a:t>Mengenal konsep OOP</a:t>
            </a:r>
            <a:endParaRPr b="0" i="0" sz="1000" u="none" cap="none" strike="noStrike">
              <a:solidFill>
                <a:schemeClr val="dk1"/>
              </a:solidFill>
              <a:latin typeface="Montserrat Medium"/>
              <a:ea typeface="Montserrat Medium"/>
              <a:cs typeface="Montserrat Medium"/>
              <a:sym typeface="Montserrat Medium"/>
            </a:endParaRPr>
          </a:p>
        </p:txBody>
      </p:sp>
      <p:sp>
        <p:nvSpPr>
          <p:cNvPr id="385" name="Google Shape;385;g115feea9046_0_233"/>
          <p:cNvSpPr txBox="1"/>
          <p:nvPr/>
        </p:nvSpPr>
        <p:spPr>
          <a:xfrm>
            <a:off x="1324925" y="3722775"/>
            <a:ext cx="3028200" cy="7212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Medium"/>
              <a:ea typeface="Montserrat Medium"/>
              <a:cs typeface="Montserrat Medium"/>
              <a:sym typeface="Montserrat Medium"/>
            </a:endParaRPr>
          </a:p>
        </p:txBody>
      </p:sp>
      <p:pic>
        <p:nvPicPr>
          <p:cNvPr id="386" name="Google Shape;386;g115feea9046_0_233"/>
          <p:cNvPicPr preferRelativeResize="0"/>
          <p:nvPr/>
        </p:nvPicPr>
        <p:blipFill rotWithShape="1">
          <a:blip r:embed="rId3">
            <a:alphaModFix/>
          </a:blip>
          <a:srcRect b="0" l="0" r="0" t="0"/>
          <a:stretch/>
        </p:blipFill>
        <p:spPr>
          <a:xfrm>
            <a:off x="4727450" y="1318722"/>
            <a:ext cx="3886200" cy="3125256"/>
          </a:xfrm>
          <a:prstGeom prst="rect">
            <a:avLst/>
          </a:prstGeom>
          <a:noFill/>
          <a:ln>
            <a:noFill/>
          </a:ln>
        </p:spPr>
      </p:pic>
      <p:sp>
        <p:nvSpPr>
          <p:cNvPr id="387" name="Google Shape;387;g115feea9046_0_233"/>
          <p:cNvSpPr txBox="1"/>
          <p:nvPr/>
        </p:nvSpPr>
        <p:spPr>
          <a:xfrm>
            <a:off x="1324925" y="2652725"/>
            <a:ext cx="3028200" cy="7212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chemeClr val="dk1"/>
              </a:buClr>
              <a:buSzPts val="1100"/>
              <a:buFont typeface="Arial"/>
              <a:buNone/>
            </a:pPr>
            <a:r>
              <a:rPr b="0" i="0" lang="en" sz="1000" u="none" cap="none" strike="noStrike">
                <a:solidFill>
                  <a:schemeClr val="dk1"/>
                </a:solidFill>
                <a:latin typeface="Montserrat Medium"/>
                <a:ea typeface="Montserrat Medium"/>
                <a:cs typeface="Montserrat Medium"/>
                <a:sym typeface="Montserrat Medium"/>
              </a:rPr>
              <a:t>Memahami cara menggunakan function, class dan method di JavaScript</a:t>
            </a:r>
            <a:endParaRPr b="0" i="0" sz="1000" u="none" cap="none" strike="noStrike">
              <a:solidFill>
                <a:schemeClr val="dk1"/>
              </a:solidFill>
              <a:latin typeface="Montserrat Medium"/>
              <a:ea typeface="Montserrat Medium"/>
              <a:cs typeface="Montserrat Medium"/>
              <a:sym typeface="Montserrat Medium"/>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979" name="Shape 979"/>
        <p:cNvGrpSpPr/>
        <p:nvPr/>
      </p:nvGrpSpPr>
      <p:grpSpPr>
        <a:xfrm>
          <a:off x="0" y="0"/>
          <a:ext cx="0" cy="0"/>
          <a:chOff x="0" y="0"/>
          <a:chExt cx="0" cy="0"/>
        </a:xfrm>
      </p:grpSpPr>
      <p:sp>
        <p:nvSpPr>
          <p:cNvPr id="980" name="Google Shape;980;g11e0457a256_1_1"/>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81" name="Google Shape;981;g11e0457a256_1_1"/>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82" name="Google Shape;982;g11e0457a256_1_1"/>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83" name="Google Shape;983;g11e0457a256_1_1"/>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84" name="Google Shape;984;g11e0457a256_1_1"/>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Konsep OOP di JavaScript : Encapsulation</a:t>
            </a:r>
            <a:endParaRPr b="1" i="0" sz="1200" u="none" cap="none" strike="noStrike">
              <a:solidFill>
                <a:schemeClr val="lt1"/>
              </a:solidFill>
              <a:latin typeface="Montserrat"/>
              <a:ea typeface="Montserrat"/>
              <a:cs typeface="Montserrat"/>
              <a:sym typeface="Montserrat"/>
            </a:endParaRPr>
          </a:p>
        </p:txBody>
      </p:sp>
      <p:sp>
        <p:nvSpPr>
          <p:cNvPr id="985" name="Google Shape;985;g11e0457a256_1_1"/>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86" name="Google Shape;986;g11e0457a256_1_1"/>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987" name="Google Shape;987;g11e0457a256_1_1"/>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988" name="Google Shape;988;g11e0457a256_1_1"/>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89" name="Google Shape;989;g11e0457a256_1_1"/>
          <p:cNvSpPr txBox="1"/>
          <p:nvPr/>
        </p:nvSpPr>
        <p:spPr>
          <a:xfrm>
            <a:off x="9703900" y="780825"/>
            <a:ext cx="4409700" cy="4147800"/>
          </a:xfrm>
          <a:prstGeom prst="rect">
            <a:avLst/>
          </a:prstGeom>
          <a:solidFill>
            <a:srgbClr val="000000"/>
          </a:solidFill>
          <a:ln>
            <a:noFill/>
          </a:ln>
        </p:spPr>
        <p:txBody>
          <a:bodyPr anchorCtr="0" anchor="t" bIns="91425" lIns="91425" spcFirstLastPara="1" rIns="91425" wrap="square" tIns="91425">
            <a:noAutofit/>
          </a:bodyPr>
          <a:lstStyle/>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C678DD"/>
                </a:solidFill>
                <a:highlight>
                  <a:srgbClr val="151515"/>
                </a:highlight>
                <a:latin typeface="Courier New"/>
                <a:ea typeface="Courier New"/>
                <a:cs typeface="Courier New"/>
                <a:sym typeface="Courier New"/>
              </a:rPr>
              <a:t>class</a:t>
            </a: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E5C07B"/>
                </a:solidFill>
                <a:highlight>
                  <a:srgbClr val="151515"/>
                </a:highlight>
                <a:latin typeface="Courier New"/>
                <a:ea typeface="Courier New"/>
                <a:cs typeface="Courier New"/>
                <a:sym typeface="Courier New"/>
              </a:rPr>
              <a:t>Human</a:t>
            </a:r>
            <a:r>
              <a:rPr b="1" i="0" lang="en" sz="900" u="none" cap="none" strike="noStrike">
                <a:solidFill>
                  <a:srgbClr val="ABB2BF"/>
                </a:solidFill>
                <a:highlight>
                  <a:srgbClr val="151515"/>
                </a:highlight>
                <a:latin typeface="Courier New"/>
                <a:ea typeface="Courier New"/>
                <a:cs typeface="Courier New"/>
                <a:sym typeface="Courier New"/>
              </a:rPr>
              <a:t> {</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C678DD"/>
                </a:solidFill>
                <a:highlight>
                  <a:srgbClr val="151515"/>
                </a:highlight>
                <a:latin typeface="Courier New"/>
                <a:ea typeface="Courier New"/>
                <a:cs typeface="Courier New"/>
                <a:sym typeface="Courier New"/>
              </a:rPr>
              <a:t>constructor</a:t>
            </a:r>
            <a:r>
              <a:rPr b="1" i="0" lang="en" sz="900" u="none" cap="none" strike="noStrike">
                <a:solidFill>
                  <a:srgbClr val="ABB2BF"/>
                </a:solidFill>
                <a:highlight>
                  <a:srgbClr val="151515"/>
                </a:highlight>
                <a:latin typeface="Courier New"/>
                <a:ea typeface="Courier New"/>
                <a:cs typeface="Courier New"/>
                <a:sym typeface="Courier New"/>
              </a:rPr>
              <a:t>(name, address) {</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E06C75"/>
                </a:solidFill>
                <a:highlight>
                  <a:srgbClr val="151515"/>
                </a:highlight>
                <a:latin typeface="Courier New"/>
                <a:ea typeface="Courier New"/>
                <a:cs typeface="Courier New"/>
                <a:sym typeface="Courier New"/>
              </a:rPr>
              <a:t>this</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E06C75"/>
                </a:solidFill>
                <a:highlight>
                  <a:srgbClr val="151515"/>
                </a:highlight>
                <a:latin typeface="Courier New"/>
                <a:ea typeface="Courier New"/>
                <a:cs typeface="Courier New"/>
                <a:sym typeface="Courier New"/>
              </a:rPr>
              <a:t>name</a:t>
            </a: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56B6C2"/>
                </a:solidFill>
                <a:highlight>
                  <a:srgbClr val="151515"/>
                </a:highlight>
                <a:latin typeface="Courier New"/>
                <a:ea typeface="Courier New"/>
                <a:cs typeface="Courier New"/>
                <a:sym typeface="Courier New"/>
              </a:rPr>
              <a:t>=</a:t>
            </a:r>
            <a:r>
              <a:rPr b="1" i="0" lang="en" sz="900" u="none" cap="none" strike="noStrike">
                <a:solidFill>
                  <a:srgbClr val="ABB2BF"/>
                </a:solidFill>
                <a:highlight>
                  <a:srgbClr val="151515"/>
                </a:highlight>
                <a:latin typeface="Courier New"/>
                <a:ea typeface="Courier New"/>
                <a:cs typeface="Courier New"/>
                <a:sym typeface="Courier New"/>
              </a:rPr>
              <a:t> name;</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E06C75"/>
                </a:solidFill>
                <a:highlight>
                  <a:srgbClr val="151515"/>
                </a:highlight>
                <a:latin typeface="Courier New"/>
                <a:ea typeface="Courier New"/>
                <a:cs typeface="Courier New"/>
                <a:sym typeface="Courier New"/>
              </a:rPr>
              <a:t>this</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E06C75"/>
                </a:solidFill>
                <a:highlight>
                  <a:srgbClr val="151515"/>
                </a:highlight>
                <a:latin typeface="Courier New"/>
                <a:ea typeface="Courier New"/>
                <a:cs typeface="Courier New"/>
                <a:sym typeface="Courier New"/>
              </a:rPr>
              <a:t>address</a:t>
            </a: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56B6C2"/>
                </a:solidFill>
                <a:highlight>
                  <a:srgbClr val="151515"/>
                </a:highlight>
                <a:latin typeface="Courier New"/>
                <a:ea typeface="Courier New"/>
                <a:cs typeface="Courier New"/>
                <a:sym typeface="Courier New"/>
              </a:rPr>
              <a:t>=</a:t>
            </a:r>
            <a:r>
              <a:rPr b="1" i="0" lang="en" sz="900" u="none" cap="none" strike="noStrike">
                <a:solidFill>
                  <a:srgbClr val="ABB2BF"/>
                </a:solidFill>
                <a:highlight>
                  <a:srgbClr val="151515"/>
                </a:highlight>
                <a:latin typeface="Courier New"/>
                <a:ea typeface="Courier New"/>
                <a:cs typeface="Courier New"/>
                <a:sym typeface="Courier New"/>
              </a:rPr>
              <a:t> address;</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a:t>
            </a:r>
            <a:endParaRPr b="1" i="0" sz="900" u="none" cap="none" strike="noStrike">
              <a:solidFill>
                <a:srgbClr val="999999"/>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r>
              <a:rPr b="1" i="1" lang="en" sz="900" u="none" cap="none" strike="noStrike">
                <a:solidFill>
                  <a:srgbClr val="5C6370"/>
                </a:solidFill>
                <a:highlight>
                  <a:srgbClr val="151515"/>
                </a:highlight>
                <a:latin typeface="Courier New"/>
                <a:ea typeface="Courier New"/>
                <a:cs typeface="Courier New"/>
                <a:sym typeface="Courier New"/>
              </a:rPr>
              <a:t>// This is public instance method</a:t>
            </a:r>
            <a:endParaRPr b="1" i="1" sz="9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61AFEF"/>
                </a:solidFill>
                <a:highlight>
                  <a:srgbClr val="151515"/>
                </a:highlight>
                <a:latin typeface="Courier New"/>
                <a:ea typeface="Courier New"/>
                <a:cs typeface="Courier New"/>
                <a:sym typeface="Courier New"/>
              </a:rPr>
              <a:t>introduce</a:t>
            </a:r>
            <a:r>
              <a:rPr b="1" i="0" lang="en" sz="900" u="none" cap="none" strike="noStrike">
                <a:solidFill>
                  <a:srgbClr val="ABB2BF"/>
                </a:solidFill>
                <a:highlight>
                  <a:srgbClr val="151515"/>
                </a:highlight>
                <a:latin typeface="Courier New"/>
                <a:ea typeface="Courier New"/>
                <a:cs typeface="Courier New"/>
                <a:sym typeface="Courier New"/>
              </a:rPr>
              <a:t>() {</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E5C07B"/>
                </a:solidFill>
                <a:highlight>
                  <a:srgbClr val="151515"/>
                </a:highlight>
                <a:latin typeface="Courier New"/>
                <a:ea typeface="Courier New"/>
                <a:cs typeface="Courier New"/>
                <a:sym typeface="Courier New"/>
              </a:rPr>
              <a:t>console</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56B6C2"/>
                </a:solidFill>
                <a:highlight>
                  <a:srgbClr val="151515"/>
                </a:highlight>
                <a:latin typeface="Courier New"/>
                <a:ea typeface="Courier New"/>
                <a:cs typeface="Courier New"/>
                <a:sym typeface="Courier New"/>
              </a:rPr>
              <a:t>log</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98C379"/>
                </a:solidFill>
                <a:highlight>
                  <a:srgbClr val="151515"/>
                </a:highlight>
                <a:latin typeface="Courier New"/>
                <a:ea typeface="Courier New"/>
                <a:cs typeface="Courier New"/>
                <a:sym typeface="Courier New"/>
              </a:rPr>
              <a:t>`Hello, my name is </a:t>
            </a:r>
            <a:r>
              <a:rPr b="1" i="0" lang="en" sz="900" u="none" cap="none" strike="noStrike">
                <a:solidFill>
                  <a:srgbClr val="BE5046"/>
                </a:solidFill>
                <a:highlight>
                  <a:srgbClr val="151515"/>
                </a:highlight>
                <a:latin typeface="Courier New"/>
                <a:ea typeface="Courier New"/>
                <a:cs typeface="Courier New"/>
                <a:sym typeface="Courier New"/>
              </a:rPr>
              <a:t>${</a:t>
            </a:r>
            <a:r>
              <a:rPr b="1" i="0" lang="en" sz="900" u="none" cap="none" strike="noStrike">
                <a:solidFill>
                  <a:srgbClr val="E06C75"/>
                </a:solidFill>
                <a:highlight>
                  <a:srgbClr val="151515"/>
                </a:highlight>
                <a:latin typeface="Courier New"/>
                <a:ea typeface="Courier New"/>
                <a:cs typeface="Courier New"/>
                <a:sym typeface="Courier New"/>
              </a:rPr>
              <a:t>this</a:t>
            </a:r>
            <a:r>
              <a:rPr b="1" i="0" lang="en" sz="900" u="none" cap="none" strike="noStrike">
                <a:solidFill>
                  <a:srgbClr val="98C379"/>
                </a:solidFill>
                <a:highlight>
                  <a:srgbClr val="151515"/>
                </a:highlight>
                <a:latin typeface="Courier New"/>
                <a:ea typeface="Courier New"/>
                <a:cs typeface="Courier New"/>
                <a:sym typeface="Courier New"/>
              </a:rPr>
              <a:t>.</a:t>
            </a:r>
            <a:r>
              <a:rPr b="1" i="0" lang="en" sz="900" u="none" cap="none" strike="noStrike">
                <a:solidFill>
                  <a:srgbClr val="E06C75"/>
                </a:solidFill>
                <a:highlight>
                  <a:srgbClr val="151515"/>
                </a:highlight>
                <a:latin typeface="Courier New"/>
                <a:ea typeface="Courier New"/>
                <a:cs typeface="Courier New"/>
                <a:sym typeface="Courier New"/>
              </a:rPr>
              <a:t>name</a:t>
            </a:r>
            <a:r>
              <a:rPr b="1" i="0" lang="en" sz="900" u="none" cap="none" strike="noStrike">
                <a:solidFill>
                  <a:srgbClr val="BE5046"/>
                </a:solidFill>
                <a:highlight>
                  <a:srgbClr val="151515"/>
                </a:highlight>
                <a:latin typeface="Courier New"/>
                <a:ea typeface="Courier New"/>
                <a:cs typeface="Courier New"/>
                <a:sym typeface="Courier New"/>
              </a:rPr>
              <a:t>}</a:t>
            </a:r>
            <a:r>
              <a:rPr b="1" i="0" lang="en" sz="900" u="none" cap="none" strike="noStrike">
                <a:solidFill>
                  <a:srgbClr val="98C379"/>
                </a:solidFill>
                <a:highlight>
                  <a:srgbClr val="151515"/>
                </a:highlight>
                <a:latin typeface="Courier New"/>
                <a:ea typeface="Courier New"/>
                <a:cs typeface="Courier New"/>
                <a:sym typeface="Courier New"/>
              </a:rPr>
              <a:t>`</a:t>
            </a:r>
            <a:r>
              <a:rPr b="1" i="0" lang="en" sz="900" u="none" cap="none" strike="noStrike">
                <a:solidFill>
                  <a:srgbClr val="ABB2BF"/>
                </a:solidFill>
                <a:highlight>
                  <a:srgbClr val="151515"/>
                </a:highlight>
                <a:latin typeface="Courier New"/>
                <a:ea typeface="Courier New"/>
                <a:cs typeface="Courier New"/>
                <a:sym typeface="Courier New"/>
              </a:rPr>
              <a:t>)</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a:t>
            </a:r>
            <a:endParaRPr b="1" i="0" sz="900" u="none" cap="none" strike="noStrike">
              <a:solidFill>
                <a:srgbClr val="999999"/>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r>
              <a:rPr b="1" i="1" lang="en" sz="900" u="none" cap="none" strike="noStrike">
                <a:solidFill>
                  <a:srgbClr val="5C6370"/>
                </a:solidFill>
                <a:highlight>
                  <a:srgbClr val="151515"/>
                </a:highlight>
                <a:latin typeface="Courier New"/>
                <a:ea typeface="Courier New"/>
                <a:cs typeface="Courier New"/>
                <a:sym typeface="Courier New"/>
              </a:rPr>
              <a:t>// This is public static method</a:t>
            </a:r>
            <a:endParaRPr b="1" i="1" sz="9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C678DD"/>
                </a:solidFill>
                <a:highlight>
                  <a:srgbClr val="151515"/>
                </a:highlight>
                <a:latin typeface="Courier New"/>
                <a:ea typeface="Courier New"/>
                <a:cs typeface="Courier New"/>
                <a:sym typeface="Courier New"/>
              </a:rPr>
              <a:t>static</a:t>
            </a: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61AFEF"/>
                </a:solidFill>
                <a:highlight>
                  <a:srgbClr val="151515"/>
                </a:highlight>
                <a:latin typeface="Courier New"/>
                <a:ea typeface="Courier New"/>
                <a:cs typeface="Courier New"/>
                <a:sym typeface="Courier New"/>
              </a:rPr>
              <a:t>isEating</a:t>
            </a:r>
            <a:r>
              <a:rPr b="1" i="0" lang="en" sz="900" u="none" cap="none" strike="noStrike">
                <a:solidFill>
                  <a:srgbClr val="ABB2BF"/>
                </a:solidFill>
                <a:highlight>
                  <a:srgbClr val="151515"/>
                </a:highlight>
                <a:latin typeface="Courier New"/>
                <a:ea typeface="Courier New"/>
                <a:cs typeface="Courier New"/>
                <a:sym typeface="Courier New"/>
              </a:rPr>
              <a:t>(food) {</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C678DD"/>
                </a:solidFill>
                <a:highlight>
                  <a:srgbClr val="151515"/>
                </a:highlight>
                <a:latin typeface="Courier New"/>
                <a:ea typeface="Courier New"/>
                <a:cs typeface="Courier New"/>
                <a:sym typeface="Courier New"/>
              </a:rPr>
              <a:t>let</a:t>
            </a:r>
            <a:r>
              <a:rPr b="1" i="0" lang="en" sz="900" u="none" cap="none" strike="noStrike">
                <a:solidFill>
                  <a:srgbClr val="ABB2BF"/>
                </a:solidFill>
                <a:highlight>
                  <a:srgbClr val="151515"/>
                </a:highlight>
                <a:latin typeface="Courier New"/>
                <a:ea typeface="Courier New"/>
                <a:cs typeface="Courier New"/>
                <a:sym typeface="Courier New"/>
              </a:rPr>
              <a:t> foods </a:t>
            </a:r>
            <a:r>
              <a:rPr b="1" i="0" lang="en" sz="900" u="none" cap="none" strike="noStrike">
                <a:solidFill>
                  <a:srgbClr val="56B6C2"/>
                </a:solidFill>
                <a:highlight>
                  <a:srgbClr val="151515"/>
                </a:highlight>
                <a:latin typeface="Courier New"/>
                <a:ea typeface="Courier New"/>
                <a:cs typeface="Courier New"/>
                <a:sym typeface="Courier New"/>
              </a:rPr>
              <a:t>=</a:t>
            </a: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98C379"/>
                </a:solidFill>
                <a:highlight>
                  <a:srgbClr val="151515"/>
                </a:highlight>
                <a:latin typeface="Courier New"/>
                <a:ea typeface="Courier New"/>
                <a:cs typeface="Courier New"/>
                <a:sym typeface="Courier New"/>
              </a:rPr>
              <a:t>"plant"</a:t>
            </a: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98C379"/>
                </a:solidFill>
                <a:highlight>
                  <a:srgbClr val="151515"/>
                </a:highlight>
                <a:latin typeface="Courier New"/>
                <a:ea typeface="Courier New"/>
                <a:cs typeface="Courier New"/>
                <a:sym typeface="Courier New"/>
              </a:rPr>
              <a:t>"animal"</a:t>
            </a:r>
            <a:r>
              <a:rPr b="1" i="0" lang="en" sz="900" u="none" cap="none" strike="noStrike">
                <a:solidFill>
                  <a:srgbClr val="ABB2BF"/>
                </a:solidFill>
                <a:highlight>
                  <a:srgbClr val="151515"/>
                </a:highlight>
                <a:latin typeface="Courier New"/>
                <a:ea typeface="Courier New"/>
                <a:cs typeface="Courier New"/>
                <a:sym typeface="Courier New"/>
              </a:rPr>
              <a:t>];</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C678DD"/>
                </a:solidFill>
                <a:highlight>
                  <a:srgbClr val="151515"/>
                </a:highlight>
                <a:latin typeface="Courier New"/>
                <a:ea typeface="Courier New"/>
                <a:cs typeface="Courier New"/>
                <a:sym typeface="Courier New"/>
              </a:rPr>
              <a:t>return</a:t>
            </a: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E06C75"/>
                </a:solidFill>
                <a:highlight>
                  <a:srgbClr val="151515"/>
                </a:highlight>
                <a:latin typeface="Courier New"/>
                <a:ea typeface="Courier New"/>
                <a:cs typeface="Courier New"/>
                <a:sym typeface="Courier New"/>
              </a:rPr>
              <a:t>foods</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61AFEF"/>
                </a:solidFill>
                <a:highlight>
                  <a:srgbClr val="151515"/>
                </a:highlight>
                <a:latin typeface="Courier New"/>
                <a:ea typeface="Courier New"/>
                <a:cs typeface="Courier New"/>
                <a:sym typeface="Courier New"/>
              </a:rPr>
              <a:t>includes</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E06C75"/>
                </a:solidFill>
                <a:highlight>
                  <a:srgbClr val="151515"/>
                </a:highlight>
                <a:latin typeface="Courier New"/>
                <a:ea typeface="Courier New"/>
                <a:cs typeface="Courier New"/>
                <a:sym typeface="Courier New"/>
              </a:rPr>
              <a:t>food</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61AFEF"/>
                </a:solidFill>
                <a:highlight>
                  <a:srgbClr val="151515"/>
                </a:highlight>
                <a:latin typeface="Courier New"/>
                <a:ea typeface="Courier New"/>
                <a:cs typeface="Courier New"/>
                <a:sym typeface="Courier New"/>
              </a:rPr>
              <a:t>toLowerCase</a:t>
            </a:r>
            <a:r>
              <a:rPr b="1" i="0" lang="en" sz="900" u="none" cap="none" strike="noStrike">
                <a:solidFill>
                  <a:srgbClr val="ABB2BF"/>
                </a:solidFill>
                <a:highlight>
                  <a:srgbClr val="151515"/>
                </a:highlight>
                <a:latin typeface="Courier New"/>
                <a:ea typeface="Courier New"/>
                <a:cs typeface="Courier New"/>
                <a:sym typeface="Courier New"/>
              </a:rPr>
              <a:t>());</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C678DD"/>
                </a:solidFill>
                <a:highlight>
                  <a:srgbClr val="151515"/>
                </a:highlight>
                <a:latin typeface="Courier New"/>
                <a:ea typeface="Courier New"/>
                <a:cs typeface="Courier New"/>
                <a:sym typeface="Courier New"/>
              </a:rPr>
              <a:t>let</a:t>
            </a:r>
            <a:r>
              <a:rPr b="1" i="0" lang="en" sz="900" u="none" cap="none" strike="noStrike">
                <a:solidFill>
                  <a:srgbClr val="999999"/>
                </a:solidFill>
                <a:highlight>
                  <a:srgbClr val="151515"/>
                </a:highlight>
                <a:latin typeface="Courier New"/>
                <a:ea typeface="Courier New"/>
                <a:cs typeface="Courier New"/>
                <a:sym typeface="Courier New"/>
              </a:rPr>
              <a:t> </a:t>
            </a:r>
            <a:r>
              <a:rPr b="1" i="0" lang="en" sz="900" u="none" cap="none" strike="noStrike">
                <a:solidFill>
                  <a:srgbClr val="ABB2BF"/>
                </a:solidFill>
                <a:highlight>
                  <a:srgbClr val="151515"/>
                </a:highlight>
                <a:latin typeface="Courier New"/>
                <a:ea typeface="Courier New"/>
                <a:cs typeface="Courier New"/>
                <a:sym typeface="Courier New"/>
              </a:rPr>
              <a:t>mj</a:t>
            </a:r>
            <a:r>
              <a:rPr b="1" i="0" lang="en" sz="900" u="none" cap="none" strike="noStrike">
                <a:solidFill>
                  <a:srgbClr val="999999"/>
                </a:solidFill>
                <a:highlight>
                  <a:srgbClr val="151515"/>
                </a:highlight>
                <a:latin typeface="Courier New"/>
                <a:ea typeface="Courier New"/>
                <a:cs typeface="Courier New"/>
                <a:sym typeface="Courier New"/>
              </a:rPr>
              <a:t> </a:t>
            </a:r>
            <a:r>
              <a:rPr b="1" i="0" lang="en" sz="900" u="none" cap="none" strike="noStrike">
                <a:solidFill>
                  <a:srgbClr val="56B6C2"/>
                </a:solidFill>
                <a:highlight>
                  <a:srgbClr val="151515"/>
                </a:highlight>
                <a:latin typeface="Courier New"/>
                <a:ea typeface="Courier New"/>
                <a:cs typeface="Courier New"/>
                <a:sym typeface="Courier New"/>
              </a:rPr>
              <a:t>=</a:t>
            </a:r>
            <a:r>
              <a:rPr b="1" i="0" lang="en" sz="900" u="none" cap="none" strike="noStrike">
                <a:solidFill>
                  <a:srgbClr val="999999"/>
                </a:solidFill>
                <a:highlight>
                  <a:srgbClr val="151515"/>
                </a:highlight>
                <a:latin typeface="Courier New"/>
                <a:ea typeface="Courier New"/>
                <a:cs typeface="Courier New"/>
                <a:sym typeface="Courier New"/>
              </a:rPr>
              <a:t> </a:t>
            </a:r>
            <a:r>
              <a:rPr b="1" i="0" lang="en" sz="900" u="none" cap="none" strike="noStrike">
                <a:solidFill>
                  <a:srgbClr val="C678DD"/>
                </a:solidFill>
                <a:highlight>
                  <a:srgbClr val="151515"/>
                </a:highlight>
                <a:latin typeface="Courier New"/>
                <a:ea typeface="Courier New"/>
                <a:cs typeface="Courier New"/>
                <a:sym typeface="Courier New"/>
              </a:rPr>
              <a:t>new</a:t>
            </a:r>
            <a:r>
              <a:rPr b="1" i="0" lang="en" sz="900" u="none" cap="none" strike="noStrike">
                <a:solidFill>
                  <a:srgbClr val="999999"/>
                </a:solidFill>
                <a:highlight>
                  <a:srgbClr val="151515"/>
                </a:highlight>
                <a:latin typeface="Courier New"/>
                <a:ea typeface="Courier New"/>
                <a:cs typeface="Courier New"/>
                <a:sym typeface="Courier New"/>
              </a:rPr>
              <a:t> </a:t>
            </a:r>
            <a:r>
              <a:rPr b="1" i="0" lang="en" sz="900" u="none" cap="none" strike="noStrike">
                <a:solidFill>
                  <a:srgbClr val="E5C07B"/>
                </a:solidFill>
                <a:highlight>
                  <a:srgbClr val="151515"/>
                </a:highlight>
                <a:latin typeface="Courier New"/>
                <a:ea typeface="Courier New"/>
                <a:cs typeface="Courier New"/>
                <a:sym typeface="Courier New"/>
              </a:rPr>
              <a:t>Human</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98C379"/>
                </a:solidFill>
                <a:highlight>
                  <a:srgbClr val="151515"/>
                </a:highlight>
                <a:latin typeface="Courier New"/>
                <a:ea typeface="Courier New"/>
                <a:cs typeface="Courier New"/>
                <a:sym typeface="Courier New"/>
              </a:rPr>
              <a:t>"Michael Jackson"</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999999"/>
                </a:solidFill>
                <a:highlight>
                  <a:srgbClr val="151515"/>
                </a:highlight>
                <a:latin typeface="Courier New"/>
                <a:ea typeface="Courier New"/>
                <a:cs typeface="Courier New"/>
                <a:sym typeface="Courier New"/>
              </a:rPr>
              <a:t> </a:t>
            </a:r>
            <a:r>
              <a:rPr b="1" i="0" lang="en" sz="900" u="none" cap="none" strike="noStrike">
                <a:solidFill>
                  <a:srgbClr val="98C379"/>
                </a:solidFill>
                <a:highlight>
                  <a:srgbClr val="151515"/>
                </a:highlight>
                <a:latin typeface="Courier New"/>
                <a:ea typeface="Courier New"/>
                <a:cs typeface="Courier New"/>
                <a:sym typeface="Courier New"/>
              </a:rPr>
              <a:t>"Isekai"</a:t>
            </a:r>
            <a:r>
              <a:rPr b="1" i="0" lang="en" sz="900" u="none" cap="none" strike="noStrike">
                <a:solidFill>
                  <a:srgbClr val="ABB2BF"/>
                </a:solidFill>
                <a:highlight>
                  <a:srgbClr val="151515"/>
                </a:highlight>
                <a:latin typeface="Courier New"/>
                <a:ea typeface="Courier New"/>
                <a:cs typeface="Courier New"/>
                <a:sym typeface="Courier New"/>
              </a:rPr>
              <a:t>);</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E5C07B"/>
                </a:solidFill>
                <a:highlight>
                  <a:srgbClr val="151515"/>
                </a:highlight>
                <a:latin typeface="Courier New"/>
                <a:ea typeface="Courier New"/>
                <a:cs typeface="Courier New"/>
                <a:sym typeface="Courier New"/>
              </a:rPr>
              <a:t>console</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56B6C2"/>
                </a:solidFill>
                <a:highlight>
                  <a:srgbClr val="151515"/>
                </a:highlight>
                <a:latin typeface="Courier New"/>
                <a:ea typeface="Courier New"/>
                <a:cs typeface="Courier New"/>
                <a:sym typeface="Courier New"/>
              </a:rPr>
              <a:t>log</a:t>
            </a:r>
            <a:r>
              <a:rPr b="1" i="0" lang="en" sz="900" u="none" cap="none" strike="noStrike">
                <a:solidFill>
                  <a:srgbClr val="ABB2BF"/>
                </a:solidFill>
                <a:highlight>
                  <a:srgbClr val="151515"/>
                </a:highlight>
                <a:latin typeface="Courier New"/>
                <a:ea typeface="Courier New"/>
                <a:cs typeface="Courier New"/>
                <a:sym typeface="Courier New"/>
              </a:rPr>
              <a:t>(mj)</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1" lang="en" sz="900" u="none" cap="none" strike="noStrike">
                <a:solidFill>
                  <a:srgbClr val="5C6370"/>
                </a:solidFill>
                <a:highlight>
                  <a:srgbClr val="151515"/>
                </a:highlight>
                <a:latin typeface="Courier New"/>
                <a:ea typeface="Courier New"/>
                <a:cs typeface="Courier New"/>
                <a:sym typeface="Courier New"/>
              </a:rPr>
              <a:t>// Output: Human {name: "Michael Jackson", address: "Isekai"}</a:t>
            </a:r>
            <a:endParaRPr b="1" i="1" sz="9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E5C07B"/>
                </a:solidFill>
                <a:highlight>
                  <a:srgbClr val="151515"/>
                </a:highlight>
                <a:latin typeface="Courier New"/>
                <a:ea typeface="Courier New"/>
                <a:cs typeface="Courier New"/>
                <a:sym typeface="Courier New"/>
              </a:rPr>
              <a:t>console</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56B6C2"/>
                </a:solidFill>
                <a:highlight>
                  <a:srgbClr val="151515"/>
                </a:highlight>
                <a:latin typeface="Courier New"/>
                <a:ea typeface="Courier New"/>
                <a:cs typeface="Courier New"/>
                <a:sym typeface="Courier New"/>
              </a:rPr>
              <a:t>log</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E06C75"/>
                </a:solidFill>
                <a:highlight>
                  <a:srgbClr val="151515"/>
                </a:highlight>
                <a:latin typeface="Courier New"/>
                <a:ea typeface="Courier New"/>
                <a:cs typeface="Courier New"/>
                <a:sym typeface="Courier New"/>
              </a:rPr>
              <a:t>mj</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61AFEF"/>
                </a:solidFill>
                <a:highlight>
                  <a:srgbClr val="151515"/>
                </a:highlight>
                <a:latin typeface="Courier New"/>
                <a:ea typeface="Courier New"/>
                <a:cs typeface="Courier New"/>
                <a:sym typeface="Courier New"/>
              </a:rPr>
              <a:t>introduce</a:t>
            </a:r>
            <a:r>
              <a:rPr b="1" i="0" lang="en" sz="900" u="none" cap="none" strike="noStrike">
                <a:solidFill>
                  <a:srgbClr val="ABB2BF"/>
                </a:solidFill>
                <a:highlight>
                  <a:srgbClr val="151515"/>
                </a:highlight>
                <a:latin typeface="Courier New"/>
                <a:ea typeface="Courier New"/>
                <a:cs typeface="Courier New"/>
                <a:sym typeface="Courier New"/>
              </a:rPr>
              <a:t>());</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E5C07B"/>
                </a:solidFill>
                <a:highlight>
                  <a:srgbClr val="151515"/>
                </a:highlight>
                <a:latin typeface="Courier New"/>
                <a:ea typeface="Courier New"/>
                <a:cs typeface="Courier New"/>
                <a:sym typeface="Courier New"/>
              </a:rPr>
              <a:t>console</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56B6C2"/>
                </a:solidFill>
                <a:highlight>
                  <a:srgbClr val="151515"/>
                </a:highlight>
                <a:latin typeface="Courier New"/>
                <a:ea typeface="Courier New"/>
                <a:cs typeface="Courier New"/>
                <a:sym typeface="Courier New"/>
              </a:rPr>
              <a:t>log</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E06C75"/>
                </a:solidFill>
                <a:highlight>
                  <a:srgbClr val="151515"/>
                </a:highlight>
                <a:latin typeface="Courier New"/>
                <a:ea typeface="Courier New"/>
                <a:cs typeface="Courier New"/>
                <a:sym typeface="Courier New"/>
              </a:rPr>
              <a:t>Human</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61AFEF"/>
                </a:solidFill>
                <a:highlight>
                  <a:srgbClr val="151515"/>
                </a:highlight>
                <a:latin typeface="Courier New"/>
                <a:ea typeface="Courier New"/>
                <a:cs typeface="Courier New"/>
                <a:sym typeface="Courier New"/>
              </a:rPr>
              <a:t>isEating</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98C379"/>
                </a:solidFill>
                <a:highlight>
                  <a:srgbClr val="151515"/>
                </a:highlight>
                <a:latin typeface="Courier New"/>
                <a:ea typeface="Courier New"/>
                <a:cs typeface="Courier New"/>
                <a:sym typeface="Courier New"/>
              </a:rPr>
              <a:t>"Plant"</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999999"/>
                </a:solidFill>
                <a:highlight>
                  <a:srgbClr val="151515"/>
                </a:highlight>
                <a:latin typeface="Courier New"/>
                <a:ea typeface="Courier New"/>
                <a:cs typeface="Courier New"/>
                <a:sym typeface="Courier New"/>
              </a:rPr>
              <a:t> </a:t>
            </a:r>
            <a:r>
              <a:rPr b="1" i="1" lang="en" sz="900" u="none" cap="none" strike="noStrike">
                <a:solidFill>
                  <a:srgbClr val="5C6370"/>
                </a:solidFill>
                <a:highlight>
                  <a:srgbClr val="151515"/>
                </a:highlight>
                <a:latin typeface="Courier New"/>
                <a:ea typeface="Courier New"/>
                <a:cs typeface="Courier New"/>
                <a:sym typeface="Courier New"/>
              </a:rPr>
              <a:t>// true</a:t>
            </a:r>
            <a:endParaRPr b="1" i="1" sz="9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E5C07B"/>
                </a:solidFill>
                <a:highlight>
                  <a:srgbClr val="151515"/>
                </a:highlight>
                <a:latin typeface="Courier New"/>
                <a:ea typeface="Courier New"/>
                <a:cs typeface="Courier New"/>
                <a:sym typeface="Courier New"/>
              </a:rPr>
              <a:t>console</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56B6C2"/>
                </a:solidFill>
                <a:highlight>
                  <a:srgbClr val="151515"/>
                </a:highlight>
                <a:latin typeface="Courier New"/>
                <a:ea typeface="Courier New"/>
                <a:cs typeface="Courier New"/>
                <a:sym typeface="Courier New"/>
              </a:rPr>
              <a:t>log</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E06C75"/>
                </a:solidFill>
                <a:highlight>
                  <a:srgbClr val="151515"/>
                </a:highlight>
                <a:latin typeface="Courier New"/>
                <a:ea typeface="Courier New"/>
                <a:cs typeface="Courier New"/>
                <a:sym typeface="Courier New"/>
              </a:rPr>
              <a:t>Human</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61AFEF"/>
                </a:solidFill>
                <a:highlight>
                  <a:srgbClr val="151515"/>
                </a:highlight>
                <a:latin typeface="Courier New"/>
                <a:ea typeface="Courier New"/>
                <a:cs typeface="Courier New"/>
                <a:sym typeface="Courier New"/>
              </a:rPr>
              <a:t>isEating</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98C379"/>
                </a:solidFill>
                <a:highlight>
                  <a:srgbClr val="151515"/>
                </a:highlight>
                <a:latin typeface="Courier New"/>
                <a:ea typeface="Courier New"/>
                <a:cs typeface="Courier New"/>
                <a:sym typeface="Courier New"/>
              </a:rPr>
              <a:t>"Human"</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999999"/>
                </a:solidFill>
                <a:highlight>
                  <a:srgbClr val="151515"/>
                </a:highlight>
                <a:latin typeface="Courier New"/>
                <a:ea typeface="Courier New"/>
                <a:cs typeface="Courier New"/>
                <a:sym typeface="Courier New"/>
              </a:rPr>
              <a:t> </a:t>
            </a:r>
            <a:r>
              <a:rPr b="1" i="1" lang="en" sz="900" u="none" cap="none" strike="noStrike">
                <a:solidFill>
                  <a:srgbClr val="5C6370"/>
                </a:solidFill>
                <a:highlight>
                  <a:srgbClr val="151515"/>
                </a:highlight>
                <a:latin typeface="Courier New"/>
                <a:ea typeface="Courier New"/>
                <a:cs typeface="Courier New"/>
                <a:sym typeface="Courier New"/>
              </a:rPr>
              <a:t>// false</a:t>
            </a:r>
            <a:endParaRPr b="1" i="0" sz="900" u="none" cap="none" strike="noStrike">
              <a:solidFill>
                <a:srgbClr val="C678DD"/>
              </a:solidFill>
              <a:highlight>
                <a:srgbClr val="151515"/>
              </a:highlight>
              <a:latin typeface="Courier New"/>
              <a:ea typeface="Courier New"/>
              <a:cs typeface="Courier New"/>
              <a:sym typeface="Courier New"/>
            </a:endParaRPr>
          </a:p>
        </p:txBody>
      </p:sp>
      <p:pic>
        <p:nvPicPr>
          <p:cNvPr id="990" name="Google Shape;990;g11e0457a256_1_1"/>
          <p:cNvPicPr preferRelativeResize="0"/>
          <p:nvPr/>
        </p:nvPicPr>
        <p:blipFill rotWithShape="1">
          <a:blip r:embed="rId4">
            <a:alphaModFix/>
          </a:blip>
          <a:srcRect b="0" l="0" r="0" t="0"/>
          <a:stretch/>
        </p:blipFill>
        <p:spPr>
          <a:xfrm>
            <a:off x="3954197" y="989550"/>
            <a:ext cx="4741100" cy="3978751"/>
          </a:xfrm>
          <a:prstGeom prst="rect">
            <a:avLst/>
          </a:prstGeom>
          <a:noFill/>
          <a:ln>
            <a:noFill/>
          </a:ln>
        </p:spPr>
      </p:pic>
      <p:sp>
        <p:nvSpPr>
          <p:cNvPr id="991" name="Google Shape;991;g11e0457a256_1_1"/>
          <p:cNvSpPr txBox="1"/>
          <p:nvPr/>
        </p:nvSpPr>
        <p:spPr>
          <a:xfrm>
            <a:off x="509575" y="1236525"/>
            <a:ext cx="3300300" cy="3236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000"/>
              </a:spcBef>
              <a:spcAft>
                <a:spcPts val="0"/>
              </a:spcAft>
              <a:buClr>
                <a:srgbClr val="000000"/>
              </a:buClr>
              <a:buSzPts val="1000"/>
              <a:buFont typeface="Arial"/>
              <a:buNone/>
            </a:pPr>
            <a:r>
              <a:rPr b="1" lang="en" sz="1000">
                <a:solidFill>
                  <a:srgbClr val="F2AB2F"/>
                </a:solidFill>
                <a:latin typeface="Montserrat"/>
                <a:ea typeface="Montserrat"/>
                <a:cs typeface="Montserrat"/>
                <a:sym typeface="Montserrat"/>
              </a:rPr>
              <a:t>Private</a:t>
            </a:r>
            <a:endParaRPr b="1" sz="1000">
              <a:solidFill>
                <a:srgbClr val="F2AB2F"/>
              </a:solidFill>
              <a:latin typeface="Montserrat"/>
              <a:ea typeface="Montserrat"/>
              <a:cs typeface="Montserrat"/>
              <a:sym typeface="Montserrat"/>
            </a:endParaRPr>
          </a:p>
          <a:p>
            <a:pPr indent="0" lvl="0" marL="0" rtl="0" algn="just">
              <a:lnSpc>
                <a:spcPct val="115000"/>
              </a:lnSpc>
              <a:spcBef>
                <a:spcPts val="1000"/>
              </a:spcBef>
              <a:spcAft>
                <a:spcPts val="0"/>
              </a:spcAft>
              <a:buClr>
                <a:srgbClr val="000000"/>
              </a:buClr>
              <a:buSzPts val="1800"/>
              <a:buFont typeface="Arial"/>
              <a:buNone/>
            </a:pPr>
            <a:r>
              <a:rPr lang="en" sz="1000">
                <a:solidFill>
                  <a:schemeClr val="dk1"/>
                </a:solidFill>
                <a:latin typeface="Montserrat"/>
                <a:ea typeface="Montserrat"/>
                <a:cs typeface="Montserrat"/>
                <a:sym typeface="Montserrat"/>
              </a:rPr>
              <a:t>Suatu </a:t>
            </a:r>
            <a:r>
              <a:rPr b="1" lang="en" sz="1000">
                <a:solidFill>
                  <a:schemeClr val="dk1"/>
                </a:solidFill>
                <a:latin typeface="Montserrat"/>
                <a:ea typeface="Montserrat"/>
                <a:cs typeface="Montserrat"/>
                <a:sym typeface="Montserrat"/>
              </a:rPr>
              <a:t>method /property yang nggak bisa diakses di luar deklarasi class</a:t>
            </a:r>
            <a:r>
              <a:rPr lang="en" sz="1000">
                <a:solidFill>
                  <a:schemeClr val="dk1"/>
                </a:solidFill>
                <a:latin typeface="Montserrat"/>
                <a:ea typeface="Montserrat"/>
                <a:cs typeface="Montserrat"/>
                <a:sym typeface="Montserrat"/>
              </a:rPr>
              <a:t>. Artinya, kita nggak bisa akses method/property dari luar kurung kurawal class/scope dari kelas tersebut. </a:t>
            </a:r>
            <a:endParaRPr sz="1000">
              <a:solidFill>
                <a:schemeClr val="dk1"/>
              </a:solidFill>
              <a:latin typeface="Montserrat"/>
              <a:ea typeface="Montserrat"/>
              <a:cs typeface="Montserrat"/>
              <a:sym typeface="Montserrat"/>
            </a:endParaRPr>
          </a:p>
          <a:p>
            <a:pPr indent="0" lvl="0" marL="0" rtl="0" algn="just">
              <a:lnSpc>
                <a:spcPct val="115000"/>
              </a:lnSpc>
              <a:spcBef>
                <a:spcPts val="1000"/>
              </a:spcBef>
              <a:spcAft>
                <a:spcPts val="0"/>
              </a:spcAft>
              <a:buClr>
                <a:srgbClr val="000000"/>
              </a:buClr>
              <a:buSzPts val="1800"/>
              <a:buFont typeface="Arial"/>
              <a:buNone/>
            </a:pPr>
            <a:r>
              <a:rPr lang="en" sz="1000">
                <a:solidFill>
                  <a:schemeClr val="dk1"/>
                </a:solidFill>
                <a:latin typeface="Montserrat"/>
                <a:ea typeface="Montserrat"/>
                <a:cs typeface="Montserrat"/>
                <a:sym typeface="Montserrat"/>
              </a:rPr>
              <a:t>Sejak ES8 hadir di JavaScript buat mendeklarasikan suatu private method atau private property, kita bisa pake tanda pagar (#) sebelum nama class.</a:t>
            </a:r>
            <a:endParaRPr sz="1000">
              <a:solidFill>
                <a:schemeClr val="dk1"/>
              </a:solidFill>
              <a:latin typeface="Montserrat"/>
              <a:ea typeface="Montserrat"/>
              <a:cs typeface="Montserrat"/>
              <a:sym typeface="Montserrat"/>
            </a:endParaRPr>
          </a:p>
          <a:p>
            <a:pPr indent="0" lvl="0" marL="0" rtl="0" algn="just">
              <a:lnSpc>
                <a:spcPct val="115000"/>
              </a:lnSpc>
              <a:spcBef>
                <a:spcPts val="1000"/>
              </a:spcBef>
              <a:spcAft>
                <a:spcPts val="0"/>
              </a:spcAft>
              <a:buClr>
                <a:srgbClr val="000000"/>
              </a:buClr>
              <a:buSzPts val="1800"/>
              <a:buFont typeface="Arial"/>
              <a:buNone/>
            </a:pPr>
            <a:r>
              <a:rPr lang="en" sz="1000">
                <a:solidFill>
                  <a:schemeClr val="dk1"/>
                </a:solidFill>
                <a:latin typeface="Montserrat"/>
                <a:ea typeface="Montserrat"/>
                <a:cs typeface="Montserrat"/>
                <a:sym typeface="Montserrat"/>
              </a:rPr>
              <a:t>Ohya, private method ini juga nggak bisa berjalan di dalam class yang mewarisi class tersebut lho. Maksudnya, kalau kita bikin class Programmer extends dari class Human, berarti method/property private yang ada di class Programmer nggak bakal bisa berjalan.</a:t>
            </a:r>
            <a:endParaRPr b="1" sz="1000">
              <a:solidFill>
                <a:schemeClr val="dk1"/>
              </a:solidFill>
              <a:latin typeface="Montserrat"/>
              <a:ea typeface="Montserrat"/>
              <a:cs typeface="Montserrat"/>
              <a:sym typeface="Montserrat"/>
            </a:endParaRPr>
          </a:p>
          <a:p>
            <a:pPr indent="0" lvl="0" marL="0" marR="0" rtl="0" algn="just">
              <a:lnSpc>
                <a:spcPct val="115000"/>
              </a:lnSpc>
              <a:spcBef>
                <a:spcPts val="1200"/>
              </a:spcBef>
              <a:spcAft>
                <a:spcPts val="1200"/>
              </a:spcAft>
              <a:buClr>
                <a:srgbClr val="000000"/>
              </a:buClr>
              <a:buSzPts val="1400"/>
              <a:buFont typeface="Arial"/>
              <a:buNone/>
            </a:pPr>
            <a:r>
              <a:t/>
            </a:r>
            <a:endParaRPr b="1" sz="1000">
              <a:solidFill>
                <a:srgbClr val="F2AB2F"/>
              </a:solidFill>
              <a:latin typeface="Montserrat"/>
              <a:ea typeface="Montserrat"/>
              <a:cs typeface="Montserrat"/>
              <a:sym typeface="Montserrat"/>
            </a:endParaRPr>
          </a:p>
        </p:txBody>
      </p:sp>
      <p:sp>
        <p:nvSpPr>
          <p:cNvPr id="992" name="Google Shape;992;g11e0457a256_1_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993" name="Google Shape;993;g11e0457a256_1_1"/>
          <p:cNvPicPr preferRelativeResize="0"/>
          <p:nvPr/>
        </p:nvPicPr>
        <p:blipFill rotWithShape="1">
          <a:blip r:embed="rId5">
            <a:alphaModFix/>
          </a:blip>
          <a:srcRect b="0" l="0" r="0" t="0"/>
          <a:stretch/>
        </p:blipFill>
        <p:spPr>
          <a:xfrm>
            <a:off x="3992225" y="753337"/>
            <a:ext cx="4543731" cy="420277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97" name="Shape 997"/>
        <p:cNvGrpSpPr/>
        <p:nvPr/>
      </p:nvGrpSpPr>
      <p:grpSpPr>
        <a:xfrm>
          <a:off x="0" y="0"/>
          <a:ext cx="0" cy="0"/>
          <a:chOff x="0" y="0"/>
          <a:chExt cx="0" cy="0"/>
        </a:xfrm>
      </p:grpSpPr>
      <p:sp>
        <p:nvSpPr>
          <p:cNvPr id="998" name="Google Shape;998;p35"/>
          <p:cNvSpPr txBox="1"/>
          <p:nvPr/>
        </p:nvSpPr>
        <p:spPr>
          <a:xfrm>
            <a:off x="4662550" y="1367250"/>
            <a:ext cx="4070700" cy="30867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1000"/>
              </a:spcBef>
              <a:spcAft>
                <a:spcPts val="0"/>
              </a:spcAft>
              <a:buClr>
                <a:srgbClr val="000000"/>
              </a:buClr>
              <a:buSzPts val="1000"/>
              <a:buFont typeface="Arial"/>
              <a:buNone/>
            </a:pPr>
            <a:r>
              <a:rPr b="1" i="0" lang="en" sz="1000" u="none" cap="none" strike="noStrike">
                <a:solidFill>
                  <a:srgbClr val="F2AB2F"/>
                </a:solidFill>
                <a:latin typeface="Montserrat"/>
                <a:ea typeface="Montserrat"/>
                <a:cs typeface="Montserrat"/>
                <a:sym typeface="Montserrat"/>
              </a:rPr>
              <a:t>Private</a:t>
            </a:r>
            <a:endParaRPr b="1" i="0" sz="1000" u="none" cap="none" strike="noStrike">
              <a:solidFill>
                <a:srgbClr val="F2AB2F"/>
              </a:solidFill>
              <a:latin typeface="Montserrat"/>
              <a:ea typeface="Montserrat"/>
              <a:cs typeface="Montserrat"/>
              <a:sym typeface="Montserrat"/>
            </a:endParaRPr>
          </a:p>
          <a:p>
            <a:pPr indent="0" lvl="0" marL="0" marR="0" rtl="0" algn="just">
              <a:lnSpc>
                <a:spcPct val="115000"/>
              </a:lnSpc>
              <a:spcBef>
                <a:spcPts val="1000"/>
              </a:spcBef>
              <a:spcAft>
                <a:spcPts val="0"/>
              </a:spcAft>
              <a:buClr>
                <a:srgbClr val="000000"/>
              </a:buClr>
              <a:buSzPts val="1800"/>
              <a:buFont typeface="Arial"/>
              <a:buNone/>
            </a:pPr>
            <a:r>
              <a:rPr b="0" i="0" lang="en" sz="1000" u="none" cap="none" strike="noStrike">
                <a:solidFill>
                  <a:schemeClr val="dk1"/>
                </a:solidFill>
                <a:latin typeface="Montserrat"/>
                <a:ea typeface="Montserrat"/>
                <a:cs typeface="Montserrat"/>
                <a:sym typeface="Montserrat"/>
              </a:rPr>
              <a:t>Suatu </a:t>
            </a:r>
            <a:r>
              <a:rPr b="1" i="0" lang="en" sz="1000" u="none" cap="none" strike="noStrike">
                <a:solidFill>
                  <a:schemeClr val="dk1"/>
                </a:solidFill>
                <a:latin typeface="Montserrat"/>
                <a:ea typeface="Montserrat"/>
                <a:cs typeface="Montserrat"/>
                <a:sym typeface="Montserrat"/>
              </a:rPr>
              <a:t>method /property yang nggak bisa diakses di luar deklarasi class</a:t>
            </a:r>
            <a:r>
              <a:rPr b="0" i="0" lang="en" sz="1000" u="none" cap="none" strike="noStrike">
                <a:solidFill>
                  <a:schemeClr val="dk1"/>
                </a:solidFill>
                <a:latin typeface="Montserrat"/>
                <a:ea typeface="Montserrat"/>
                <a:cs typeface="Montserrat"/>
                <a:sym typeface="Montserrat"/>
              </a:rPr>
              <a:t>. Artinya, kita nggak bisa akses method/property dari luar kurung kurawal class/scope dari kelas tersebut. </a:t>
            </a:r>
            <a:endParaRPr b="0" i="0" sz="10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1000"/>
              </a:spcBef>
              <a:spcAft>
                <a:spcPts val="0"/>
              </a:spcAft>
              <a:buClr>
                <a:srgbClr val="000000"/>
              </a:buClr>
              <a:buSzPts val="1800"/>
              <a:buFont typeface="Arial"/>
              <a:buNone/>
            </a:pPr>
            <a:r>
              <a:rPr b="0" i="0" lang="en" sz="1000" u="none" cap="none" strike="noStrike">
                <a:solidFill>
                  <a:schemeClr val="dk1"/>
                </a:solidFill>
                <a:latin typeface="Montserrat"/>
                <a:ea typeface="Montserrat"/>
                <a:cs typeface="Montserrat"/>
                <a:sym typeface="Montserrat"/>
              </a:rPr>
              <a:t>Sejak ES8 hadir di JavaScript buat mendeklarasikan suatu private method atau private property, kita bisa pake tanda pagar (#) sebelum nama class.</a:t>
            </a:r>
            <a:endParaRPr b="0" i="0" sz="10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1000"/>
              </a:spcBef>
              <a:spcAft>
                <a:spcPts val="1000"/>
              </a:spcAft>
              <a:buClr>
                <a:srgbClr val="000000"/>
              </a:buClr>
              <a:buSzPts val="1800"/>
              <a:buFont typeface="Arial"/>
              <a:buNone/>
            </a:pPr>
            <a:r>
              <a:rPr b="0" i="0" lang="en" sz="1000" u="none" cap="none" strike="noStrike">
                <a:solidFill>
                  <a:schemeClr val="dk1"/>
                </a:solidFill>
                <a:latin typeface="Montserrat"/>
                <a:ea typeface="Montserrat"/>
                <a:cs typeface="Montserrat"/>
                <a:sym typeface="Montserrat"/>
              </a:rPr>
              <a:t>Ohya, private method ini juga nggak bisa berjalan di dalam class yang mewarisi class tersebut lho. Maksudnya, kalau kita bikin class Programmer extends dari class Human, berarti method/property private yang ada di class Programmer nggak bakal bisa berjalan.</a:t>
            </a:r>
            <a:endParaRPr b="1" i="0" sz="1000" u="none" cap="none" strike="noStrike">
              <a:solidFill>
                <a:schemeClr val="dk1"/>
              </a:solidFill>
              <a:latin typeface="Montserrat"/>
              <a:ea typeface="Montserrat"/>
              <a:cs typeface="Montserrat"/>
              <a:sym typeface="Montserrat"/>
            </a:endParaRPr>
          </a:p>
        </p:txBody>
      </p:sp>
      <p:sp>
        <p:nvSpPr>
          <p:cNvPr id="999" name="Google Shape;999;p35"/>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00" name="Google Shape;1000;p35"/>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01" name="Google Shape;1001;p35"/>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02" name="Google Shape;1002;p35"/>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03" name="Google Shape;1003;p35"/>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Konsep OOP di JavaScript : Encapsulation</a:t>
            </a:r>
            <a:endParaRPr b="1" i="0" sz="1200" u="none" cap="none" strike="noStrike">
              <a:solidFill>
                <a:schemeClr val="lt1"/>
              </a:solidFill>
              <a:latin typeface="Montserrat"/>
              <a:ea typeface="Montserrat"/>
              <a:cs typeface="Montserrat"/>
              <a:sym typeface="Montserrat"/>
            </a:endParaRPr>
          </a:p>
        </p:txBody>
      </p:sp>
      <p:sp>
        <p:nvSpPr>
          <p:cNvPr id="1004" name="Google Shape;1004;p35"/>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005" name="Google Shape;1005;p35"/>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006" name="Google Shape;1006;p35"/>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007" name="Google Shape;1007;p35"/>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008" name="Google Shape;1008;p35"/>
          <p:cNvSpPr txBox="1"/>
          <p:nvPr/>
        </p:nvSpPr>
        <p:spPr>
          <a:xfrm>
            <a:off x="-5083025" y="646125"/>
            <a:ext cx="4873500" cy="4463100"/>
          </a:xfrm>
          <a:prstGeom prst="rect">
            <a:avLst/>
          </a:prstGeom>
          <a:solidFill>
            <a:srgbClr val="000000"/>
          </a:solidFill>
          <a:ln>
            <a:noFill/>
          </a:ln>
        </p:spPr>
        <p:txBody>
          <a:bodyPr anchorCtr="0" anchor="t" bIns="91425" lIns="91425" spcFirstLastPara="1" rIns="91425" wrap="square" tIns="91425">
            <a:noAutofit/>
          </a:bodyPr>
          <a:lstStyle/>
          <a:p>
            <a:pPr indent="0" lvl="0" marL="0" marR="0" rtl="0" algn="l">
              <a:lnSpc>
                <a:spcPct val="130434"/>
              </a:lnSpc>
              <a:spcBef>
                <a:spcPts val="0"/>
              </a:spcBef>
              <a:spcAft>
                <a:spcPts val="0"/>
              </a:spcAft>
              <a:buClr>
                <a:srgbClr val="000000"/>
              </a:buClr>
              <a:buSzPts val="850"/>
              <a:buFont typeface="Arial"/>
              <a:buNone/>
            </a:pPr>
            <a:r>
              <a:rPr b="1" i="0" lang="en" sz="850" u="none" cap="none" strike="noStrike">
                <a:solidFill>
                  <a:srgbClr val="C678DD"/>
                </a:solidFill>
                <a:highlight>
                  <a:srgbClr val="151515"/>
                </a:highlight>
                <a:latin typeface="Courier New"/>
                <a:ea typeface="Courier New"/>
                <a:cs typeface="Courier New"/>
                <a:sym typeface="Courier New"/>
              </a:rPr>
              <a:t>class</a:t>
            </a:r>
            <a:r>
              <a:rPr b="1" i="0" lang="en" sz="850" u="none" cap="none" strike="noStrike">
                <a:solidFill>
                  <a:srgbClr val="ABB2BF"/>
                </a:solidFill>
                <a:highlight>
                  <a:srgbClr val="151515"/>
                </a:highlight>
                <a:latin typeface="Courier New"/>
                <a:ea typeface="Courier New"/>
                <a:cs typeface="Courier New"/>
                <a:sym typeface="Courier New"/>
              </a:rPr>
              <a:t> </a:t>
            </a:r>
            <a:r>
              <a:rPr b="1" i="0" lang="en" sz="850" u="none" cap="none" strike="noStrike">
                <a:solidFill>
                  <a:srgbClr val="E5C07B"/>
                </a:solidFill>
                <a:highlight>
                  <a:srgbClr val="151515"/>
                </a:highlight>
                <a:latin typeface="Courier New"/>
                <a:ea typeface="Courier New"/>
                <a:cs typeface="Courier New"/>
                <a:sym typeface="Courier New"/>
              </a:rPr>
              <a:t>Human</a:t>
            </a:r>
            <a:r>
              <a:rPr b="1" i="0" lang="en" sz="850" u="none" cap="none" strike="noStrike">
                <a:solidFill>
                  <a:srgbClr val="ABB2BF"/>
                </a:solidFill>
                <a:highlight>
                  <a:srgbClr val="151515"/>
                </a:highlight>
                <a:latin typeface="Courier New"/>
                <a:ea typeface="Courier New"/>
                <a:cs typeface="Courier New"/>
                <a:sym typeface="Courier New"/>
              </a:rPr>
              <a:t> {</a:t>
            </a:r>
            <a:endParaRPr b="1" i="0" sz="8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50"/>
              <a:buFont typeface="Arial"/>
              <a:buNone/>
            </a:pPr>
            <a:r>
              <a:rPr b="1" i="0" lang="en" sz="850" u="none" cap="none" strike="noStrike">
                <a:solidFill>
                  <a:srgbClr val="ABB2BF"/>
                </a:solidFill>
                <a:highlight>
                  <a:srgbClr val="151515"/>
                </a:highlight>
                <a:latin typeface="Courier New"/>
                <a:ea typeface="Courier New"/>
                <a:cs typeface="Courier New"/>
                <a:sym typeface="Courier New"/>
              </a:rPr>
              <a:t> </a:t>
            </a:r>
            <a:r>
              <a:rPr b="1" i="0" lang="en" sz="850" u="none" cap="none" strike="noStrike">
                <a:solidFill>
                  <a:srgbClr val="C678DD"/>
                </a:solidFill>
                <a:highlight>
                  <a:srgbClr val="151515"/>
                </a:highlight>
                <a:latin typeface="Courier New"/>
                <a:ea typeface="Courier New"/>
                <a:cs typeface="Courier New"/>
                <a:sym typeface="Courier New"/>
              </a:rPr>
              <a:t>constructor</a:t>
            </a:r>
            <a:r>
              <a:rPr b="1" i="0" lang="en" sz="850" u="none" cap="none" strike="noStrike">
                <a:solidFill>
                  <a:srgbClr val="ABB2BF"/>
                </a:solidFill>
                <a:highlight>
                  <a:srgbClr val="151515"/>
                </a:highlight>
                <a:latin typeface="Courier New"/>
                <a:ea typeface="Courier New"/>
                <a:cs typeface="Courier New"/>
                <a:sym typeface="Courier New"/>
              </a:rPr>
              <a:t>(name, address) {</a:t>
            </a:r>
            <a:endParaRPr b="1" i="0" sz="8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50"/>
              <a:buFont typeface="Arial"/>
              <a:buNone/>
            </a:pPr>
            <a:r>
              <a:rPr b="1" i="0" lang="en" sz="850" u="none" cap="none" strike="noStrike">
                <a:solidFill>
                  <a:srgbClr val="ABB2BF"/>
                </a:solidFill>
                <a:highlight>
                  <a:srgbClr val="151515"/>
                </a:highlight>
                <a:latin typeface="Courier New"/>
                <a:ea typeface="Courier New"/>
                <a:cs typeface="Courier New"/>
                <a:sym typeface="Courier New"/>
              </a:rPr>
              <a:t>  </a:t>
            </a:r>
            <a:r>
              <a:rPr b="1" i="0" lang="en" sz="850" u="none" cap="none" strike="noStrike">
                <a:solidFill>
                  <a:srgbClr val="E06C75"/>
                </a:solidFill>
                <a:highlight>
                  <a:srgbClr val="151515"/>
                </a:highlight>
                <a:latin typeface="Courier New"/>
                <a:ea typeface="Courier New"/>
                <a:cs typeface="Courier New"/>
                <a:sym typeface="Courier New"/>
              </a:rPr>
              <a:t>this</a:t>
            </a:r>
            <a:r>
              <a:rPr b="1" i="0" lang="en" sz="850" u="none" cap="none" strike="noStrike">
                <a:solidFill>
                  <a:srgbClr val="ABB2BF"/>
                </a:solidFill>
                <a:highlight>
                  <a:srgbClr val="151515"/>
                </a:highlight>
                <a:latin typeface="Courier New"/>
                <a:ea typeface="Courier New"/>
                <a:cs typeface="Courier New"/>
                <a:sym typeface="Courier New"/>
              </a:rPr>
              <a:t>.</a:t>
            </a:r>
            <a:r>
              <a:rPr b="1" i="0" lang="en" sz="850" u="none" cap="none" strike="noStrike">
                <a:solidFill>
                  <a:srgbClr val="E06C75"/>
                </a:solidFill>
                <a:highlight>
                  <a:srgbClr val="151515"/>
                </a:highlight>
                <a:latin typeface="Courier New"/>
                <a:ea typeface="Courier New"/>
                <a:cs typeface="Courier New"/>
                <a:sym typeface="Courier New"/>
              </a:rPr>
              <a:t>name</a:t>
            </a:r>
            <a:r>
              <a:rPr b="1" i="0" lang="en" sz="850" u="none" cap="none" strike="noStrike">
                <a:solidFill>
                  <a:srgbClr val="ABB2BF"/>
                </a:solidFill>
                <a:highlight>
                  <a:srgbClr val="151515"/>
                </a:highlight>
                <a:latin typeface="Courier New"/>
                <a:ea typeface="Courier New"/>
                <a:cs typeface="Courier New"/>
                <a:sym typeface="Courier New"/>
              </a:rPr>
              <a:t> </a:t>
            </a:r>
            <a:r>
              <a:rPr b="1" i="0" lang="en" sz="850" u="none" cap="none" strike="noStrike">
                <a:solidFill>
                  <a:srgbClr val="56B6C2"/>
                </a:solidFill>
                <a:highlight>
                  <a:srgbClr val="151515"/>
                </a:highlight>
                <a:latin typeface="Courier New"/>
                <a:ea typeface="Courier New"/>
                <a:cs typeface="Courier New"/>
                <a:sym typeface="Courier New"/>
              </a:rPr>
              <a:t>=</a:t>
            </a:r>
            <a:r>
              <a:rPr b="1" i="0" lang="en" sz="850" u="none" cap="none" strike="noStrike">
                <a:solidFill>
                  <a:srgbClr val="ABB2BF"/>
                </a:solidFill>
                <a:highlight>
                  <a:srgbClr val="151515"/>
                </a:highlight>
                <a:latin typeface="Courier New"/>
                <a:ea typeface="Courier New"/>
                <a:cs typeface="Courier New"/>
                <a:sym typeface="Courier New"/>
              </a:rPr>
              <a:t> name;</a:t>
            </a:r>
            <a:endParaRPr b="1" i="0" sz="8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50"/>
              <a:buFont typeface="Arial"/>
              <a:buNone/>
            </a:pPr>
            <a:r>
              <a:rPr b="1" i="0" lang="en" sz="850" u="none" cap="none" strike="noStrike">
                <a:solidFill>
                  <a:srgbClr val="ABB2BF"/>
                </a:solidFill>
                <a:highlight>
                  <a:srgbClr val="151515"/>
                </a:highlight>
                <a:latin typeface="Courier New"/>
                <a:ea typeface="Courier New"/>
                <a:cs typeface="Courier New"/>
                <a:sym typeface="Courier New"/>
              </a:rPr>
              <a:t>  </a:t>
            </a:r>
            <a:r>
              <a:rPr b="1" i="0" lang="en" sz="850" u="none" cap="none" strike="noStrike">
                <a:solidFill>
                  <a:srgbClr val="E06C75"/>
                </a:solidFill>
                <a:highlight>
                  <a:srgbClr val="151515"/>
                </a:highlight>
                <a:latin typeface="Courier New"/>
                <a:ea typeface="Courier New"/>
                <a:cs typeface="Courier New"/>
                <a:sym typeface="Courier New"/>
              </a:rPr>
              <a:t>this</a:t>
            </a:r>
            <a:r>
              <a:rPr b="1" i="0" lang="en" sz="850" u="none" cap="none" strike="noStrike">
                <a:solidFill>
                  <a:srgbClr val="ABB2BF"/>
                </a:solidFill>
                <a:highlight>
                  <a:srgbClr val="151515"/>
                </a:highlight>
                <a:latin typeface="Courier New"/>
                <a:ea typeface="Courier New"/>
                <a:cs typeface="Courier New"/>
                <a:sym typeface="Courier New"/>
              </a:rPr>
              <a:t>.</a:t>
            </a:r>
            <a:r>
              <a:rPr b="1" i="0" lang="en" sz="850" u="none" cap="none" strike="noStrike">
                <a:solidFill>
                  <a:srgbClr val="E06C75"/>
                </a:solidFill>
                <a:highlight>
                  <a:srgbClr val="151515"/>
                </a:highlight>
                <a:latin typeface="Courier New"/>
                <a:ea typeface="Courier New"/>
                <a:cs typeface="Courier New"/>
                <a:sym typeface="Courier New"/>
              </a:rPr>
              <a:t>address</a:t>
            </a:r>
            <a:r>
              <a:rPr b="1" i="0" lang="en" sz="850" u="none" cap="none" strike="noStrike">
                <a:solidFill>
                  <a:srgbClr val="ABB2BF"/>
                </a:solidFill>
                <a:highlight>
                  <a:srgbClr val="151515"/>
                </a:highlight>
                <a:latin typeface="Courier New"/>
                <a:ea typeface="Courier New"/>
                <a:cs typeface="Courier New"/>
                <a:sym typeface="Courier New"/>
              </a:rPr>
              <a:t> </a:t>
            </a:r>
            <a:r>
              <a:rPr b="1" i="0" lang="en" sz="850" u="none" cap="none" strike="noStrike">
                <a:solidFill>
                  <a:srgbClr val="56B6C2"/>
                </a:solidFill>
                <a:highlight>
                  <a:srgbClr val="151515"/>
                </a:highlight>
                <a:latin typeface="Courier New"/>
                <a:ea typeface="Courier New"/>
                <a:cs typeface="Courier New"/>
                <a:sym typeface="Courier New"/>
              </a:rPr>
              <a:t>=</a:t>
            </a:r>
            <a:r>
              <a:rPr b="1" i="0" lang="en" sz="850" u="none" cap="none" strike="noStrike">
                <a:solidFill>
                  <a:srgbClr val="ABB2BF"/>
                </a:solidFill>
                <a:highlight>
                  <a:srgbClr val="151515"/>
                </a:highlight>
                <a:latin typeface="Courier New"/>
                <a:ea typeface="Courier New"/>
                <a:cs typeface="Courier New"/>
                <a:sym typeface="Courier New"/>
              </a:rPr>
              <a:t> address;</a:t>
            </a:r>
            <a:endParaRPr b="1" i="0" sz="8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50"/>
              <a:buFont typeface="Arial"/>
              <a:buNone/>
            </a:pPr>
            <a:r>
              <a:rPr b="1" i="0" lang="en" sz="850" u="none" cap="none" strike="noStrike">
                <a:solidFill>
                  <a:srgbClr val="ABB2BF"/>
                </a:solidFill>
                <a:highlight>
                  <a:srgbClr val="151515"/>
                </a:highlight>
                <a:latin typeface="Courier New"/>
                <a:ea typeface="Courier New"/>
                <a:cs typeface="Courier New"/>
                <a:sym typeface="Courier New"/>
              </a:rPr>
              <a:t>}</a:t>
            </a:r>
            <a:endParaRPr b="1" i="1" sz="85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50"/>
              <a:buFont typeface="Arial"/>
              <a:buNone/>
            </a:pPr>
            <a:r>
              <a:rPr b="1" i="0" lang="en" sz="850" u="none" cap="none" strike="noStrike">
                <a:solidFill>
                  <a:srgbClr val="ABB2BF"/>
                </a:solidFill>
                <a:highlight>
                  <a:srgbClr val="151515"/>
                </a:highlight>
                <a:latin typeface="Courier New"/>
                <a:ea typeface="Courier New"/>
                <a:cs typeface="Courier New"/>
                <a:sym typeface="Courier New"/>
              </a:rPr>
              <a:t> #</a:t>
            </a:r>
            <a:r>
              <a:rPr b="1" i="0" lang="en" sz="850" u="none" cap="none" strike="noStrike">
                <a:solidFill>
                  <a:srgbClr val="61AFEF"/>
                </a:solidFill>
                <a:highlight>
                  <a:srgbClr val="151515"/>
                </a:highlight>
                <a:latin typeface="Courier New"/>
                <a:ea typeface="Courier New"/>
                <a:cs typeface="Courier New"/>
                <a:sym typeface="Courier New"/>
              </a:rPr>
              <a:t>doGossip</a:t>
            </a:r>
            <a:r>
              <a:rPr b="1" i="0" lang="en" sz="850" u="none" cap="none" strike="noStrike">
                <a:solidFill>
                  <a:srgbClr val="ABB2BF"/>
                </a:solidFill>
                <a:highlight>
                  <a:srgbClr val="151515"/>
                </a:highlight>
                <a:latin typeface="Courier New"/>
                <a:ea typeface="Courier New"/>
                <a:cs typeface="Courier New"/>
                <a:sym typeface="Courier New"/>
              </a:rPr>
              <a:t> </a:t>
            </a:r>
            <a:r>
              <a:rPr b="1" i="0" lang="en" sz="850" u="none" cap="none" strike="noStrike">
                <a:solidFill>
                  <a:srgbClr val="56B6C2"/>
                </a:solidFill>
                <a:highlight>
                  <a:srgbClr val="151515"/>
                </a:highlight>
                <a:latin typeface="Courier New"/>
                <a:ea typeface="Courier New"/>
                <a:cs typeface="Courier New"/>
                <a:sym typeface="Courier New"/>
              </a:rPr>
              <a:t>=</a:t>
            </a:r>
            <a:r>
              <a:rPr b="1" i="0" lang="en" sz="850" u="none" cap="none" strike="noStrike">
                <a:solidFill>
                  <a:srgbClr val="ABB2BF"/>
                </a:solidFill>
                <a:highlight>
                  <a:srgbClr val="151515"/>
                </a:highlight>
                <a:latin typeface="Courier New"/>
                <a:ea typeface="Courier New"/>
                <a:cs typeface="Courier New"/>
                <a:sym typeface="Courier New"/>
              </a:rPr>
              <a:t> () </a:t>
            </a:r>
            <a:r>
              <a:rPr b="1" i="0" lang="en" sz="850" u="none" cap="none" strike="noStrike">
                <a:solidFill>
                  <a:srgbClr val="C678DD"/>
                </a:solidFill>
                <a:highlight>
                  <a:srgbClr val="151515"/>
                </a:highlight>
                <a:latin typeface="Courier New"/>
                <a:ea typeface="Courier New"/>
                <a:cs typeface="Courier New"/>
                <a:sym typeface="Courier New"/>
              </a:rPr>
              <a:t>=&gt;</a:t>
            </a:r>
            <a:r>
              <a:rPr b="1" i="0" lang="en" sz="850" u="none" cap="none" strike="noStrike">
                <a:solidFill>
                  <a:srgbClr val="ABB2BF"/>
                </a:solidFill>
                <a:highlight>
                  <a:srgbClr val="151515"/>
                </a:highlight>
                <a:latin typeface="Courier New"/>
                <a:ea typeface="Courier New"/>
                <a:cs typeface="Courier New"/>
                <a:sym typeface="Courier New"/>
              </a:rPr>
              <a:t> {</a:t>
            </a:r>
            <a:endParaRPr b="1" i="0" sz="8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50"/>
              <a:buFont typeface="Arial"/>
              <a:buNone/>
            </a:pPr>
            <a:r>
              <a:rPr b="1" i="0" lang="en" sz="850" u="none" cap="none" strike="noStrike">
                <a:solidFill>
                  <a:srgbClr val="ABB2BF"/>
                </a:solidFill>
                <a:highlight>
                  <a:srgbClr val="151515"/>
                </a:highlight>
                <a:latin typeface="Courier New"/>
                <a:ea typeface="Courier New"/>
                <a:cs typeface="Courier New"/>
                <a:sym typeface="Courier New"/>
              </a:rPr>
              <a:t>  </a:t>
            </a:r>
            <a:r>
              <a:rPr b="1" i="0" lang="en" sz="850" u="none" cap="none" strike="noStrike">
                <a:solidFill>
                  <a:srgbClr val="E5C07B"/>
                </a:solidFill>
                <a:highlight>
                  <a:srgbClr val="151515"/>
                </a:highlight>
                <a:latin typeface="Courier New"/>
                <a:ea typeface="Courier New"/>
                <a:cs typeface="Courier New"/>
                <a:sym typeface="Courier New"/>
              </a:rPr>
              <a:t>console</a:t>
            </a:r>
            <a:r>
              <a:rPr b="1" i="0" lang="en" sz="850" u="none" cap="none" strike="noStrike">
                <a:solidFill>
                  <a:srgbClr val="ABB2BF"/>
                </a:solidFill>
                <a:highlight>
                  <a:srgbClr val="151515"/>
                </a:highlight>
                <a:latin typeface="Courier New"/>
                <a:ea typeface="Courier New"/>
                <a:cs typeface="Courier New"/>
                <a:sym typeface="Courier New"/>
              </a:rPr>
              <a:t>.</a:t>
            </a:r>
            <a:r>
              <a:rPr b="1" i="0" lang="en" sz="850" u="none" cap="none" strike="noStrike">
                <a:solidFill>
                  <a:srgbClr val="56B6C2"/>
                </a:solidFill>
                <a:highlight>
                  <a:srgbClr val="151515"/>
                </a:highlight>
                <a:latin typeface="Courier New"/>
                <a:ea typeface="Courier New"/>
                <a:cs typeface="Courier New"/>
                <a:sym typeface="Courier New"/>
              </a:rPr>
              <a:t>log</a:t>
            </a:r>
            <a:r>
              <a:rPr b="1" i="0" lang="en" sz="850" u="none" cap="none" strike="noStrike">
                <a:solidFill>
                  <a:srgbClr val="ABB2BF"/>
                </a:solidFill>
                <a:highlight>
                  <a:srgbClr val="151515"/>
                </a:highlight>
                <a:latin typeface="Courier New"/>
                <a:ea typeface="Courier New"/>
                <a:cs typeface="Courier New"/>
                <a:sym typeface="Courier New"/>
              </a:rPr>
              <a:t>(</a:t>
            </a:r>
            <a:r>
              <a:rPr b="1" i="0" lang="en" sz="850" u="none" cap="none" strike="noStrike">
                <a:solidFill>
                  <a:srgbClr val="98C379"/>
                </a:solidFill>
                <a:highlight>
                  <a:srgbClr val="151515"/>
                </a:highlight>
                <a:latin typeface="Courier New"/>
                <a:ea typeface="Courier New"/>
                <a:cs typeface="Courier New"/>
                <a:sym typeface="Courier New"/>
              </a:rPr>
              <a:t>`My address will become viral </a:t>
            </a:r>
            <a:r>
              <a:rPr b="1" i="0" lang="en" sz="850" u="none" cap="none" strike="noStrike">
                <a:solidFill>
                  <a:srgbClr val="BE5046"/>
                </a:solidFill>
                <a:highlight>
                  <a:srgbClr val="151515"/>
                </a:highlight>
                <a:latin typeface="Courier New"/>
                <a:ea typeface="Courier New"/>
                <a:cs typeface="Courier New"/>
                <a:sym typeface="Courier New"/>
              </a:rPr>
              <a:t>${</a:t>
            </a:r>
            <a:r>
              <a:rPr b="1" i="0" lang="en" sz="850" u="none" cap="none" strike="noStrike">
                <a:solidFill>
                  <a:srgbClr val="E06C75"/>
                </a:solidFill>
                <a:highlight>
                  <a:srgbClr val="151515"/>
                </a:highlight>
                <a:latin typeface="Courier New"/>
                <a:ea typeface="Courier New"/>
                <a:cs typeface="Courier New"/>
                <a:sym typeface="Courier New"/>
              </a:rPr>
              <a:t>this</a:t>
            </a:r>
            <a:r>
              <a:rPr b="1" i="0" lang="en" sz="850" u="none" cap="none" strike="noStrike">
                <a:solidFill>
                  <a:srgbClr val="98C379"/>
                </a:solidFill>
                <a:highlight>
                  <a:srgbClr val="151515"/>
                </a:highlight>
                <a:latin typeface="Courier New"/>
                <a:ea typeface="Courier New"/>
                <a:cs typeface="Courier New"/>
                <a:sym typeface="Courier New"/>
              </a:rPr>
              <a:t>.</a:t>
            </a:r>
            <a:r>
              <a:rPr b="1" i="0" lang="en" sz="850" u="none" cap="none" strike="noStrike">
                <a:solidFill>
                  <a:srgbClr val="E06C75"/>
                </a:solidFill>
                <a:highlight>
                  <a:srgbClr val="151515"/>
                </a:highlight>
                <a:latin typeface="Courier New"/>
                <a:ea typeface="Courier New"/>
                <a:cs typeface="Courier New"/>
                <a:sym typeface="Courier New"/>
              </a:rPr>
              <a:t>address</a:t>
            </a:r>
            <a:r>
              <a:rPr b="1" i="0" lang="en" sz="850" u="none" cap="none" strike="noStrike">
                <a:solidFill>
                  <a:srgbClr val="BE5046"/>
                </a:solidFill>
                <a:highlight>
                  <a:srgbClr val="151515"/>
                </a:highlight>
                <a:latin typeface="Courier New"/>
                <a:ea typeface="Courier New"/>
                <a:cs typeface="Courier New"/>
                <a:sym typeface="Courier New"/>
              </a:rPr>
              <a:t>}</a:t>
            </a:r>
            <a:r>
              <a:rPr b="1" i="0" lang="en" sz="850" u="none" cap="none" strike="noStrike">
                <a:solidFill>
                  <a:srgbClr val="98C379"/>
                </a:solidFill>
                <a:highlight>
                  <a:srgbClr val="151515"/>
                </a:highlight>
                <a:latin typeface="Courier New"/>
                <a:ea typeface="Courier New"/>
                <a:cs typeface="Courier New"/>
                <a:sym typeface="Courier New"/>
              </a:rPr>
              <a:t>`</a:t>
            </a:r>
            <a:r>
              <a:rPr b="1" i="0" lang="en" sz="850" u="none" cap="none" strike="noStrike">
                <a:solidFill>
                  <a:srgbClr val="ABB2BF"/>
                </a:solidFill>
                <a:highlight>
                  <a:srgbClr val="151515"/>
                </a:highlight>
                <a:latin typeface="Courier New"/>
                <a:ea typeface="Courier New"/>
                <a:cs typeface="Courier New"/>
                <a:sym typeface="Courier New"/>
              </a:rPr>
              <a:t>)</a:t>
            </a:r>
            <a:endParaRPr b="1" i="0" sz="8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50"/>
              <a:buFont typeface="Arial"/>
              <a:buNone/>
            </a:pPr>
            <a:r>
              <a:rPr b="1" i="0" lang="en" sz="850" u="none" cap="none" strike="noStrike">
                <a:solidFill>
                  <a:srgbClr val="ABB2BF"/>
                </a:solidFill>
                <a:highlight>
                  <a:srgbClr val="151515"/>
                </a:highlight>
                <a:latin typeface="Courier New"/>
                <a:ea typeface="Courier New"/>
                <a:cs typeface="Courier New"/>
                <a:sym typeface="Courier New"/>
              </a:rPr>
              <a:t>}</a:t>
            </a:r>
            <a:endParaRPr b="1" i="0" sz="850" u="none" cap="none" strike="noStrike">
              <a:solidFill>
                <a:srgbClr val="999999"/>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50"/>
              <a:buFont typeface="Arial"/>
              <a:buNone/>
            </a:pPr>
            <a:r>
              <a:rPr b="1" i="0" lang="en" sz="850" u="none" cap="none" strike="noStrike">
                <a:solidFill>
                  <a:srgbClr val="999999"/>
                </a:solidFill>
                <a:highlight>
                  <a:srgbClr val="151515"/>
                </a:highlight>
                <a:latin typeface="Courier New"/>
                <a:ea typeface="Courier New"/>
                <a:cs typeface="Courier New"/>
                <a:sym typeface="Courier New"/>
              </a:rPr>
              <a:t> </a:t>
            </a:r>
            <a:r>
              <a:rPr b="1" i="0" lang="en" sz="850" u="none" cap="none" strike="noStrike">
                <a:solidFill>
                  <a:srgbClr val="61AFEF"/>
                </a:solidFill>
                <a:highlight>
                  <a:srgbClr val="151515"/>
                </a:highlight>
                <a:latin typeface="Courier New"/>
                <a:ea typeface="Courier New"/>
                <a:cs typeface="Courier New"/>
                <a:sym typeface="Courier New"/>
              </a:rPr>
              <a:t>talk</a:t>
            </a:r>
            <a:r>
              <a:rPr b="1" i="0" lang="en" sz="850" u="none" cap="none" strike="noStrike">
                <a:solidFill>
                  <a:srgbClr val="ABB2BF"/>
                </a:solidFill>
                <a:highlight>
                  <a:srgbClr val="151515"/>
                </a:highlight>
                <a:latin typeface="Courier New"/>
                <a:ea typeface="Courier New"/>
                <a:cs typeface="Courier New"/>
                <a:sym typeface="Courier New"/>
              </a:rPr>
              <a:t>() {</a:t>
            </a:r>
            <a:endParaRPr b="1" i="0" sz="8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50"/>
              <a:buFont typeface="Arial"/>
              <a:buNone/>
            </a:pPr>
            <a:r>
              <a:rPr b="1" i="0" lang="en" sz="850" u="none" cap="none" strike="noStrike">
                <a:solidFill>
                  <a:srgbClr val="ABB2BF"/>
                </a:solidFill>
                <a:highlight>
                  <a:srgbClr val="151515"/>
                </a:highlight>
                <a:latin typeface="Courier New"/>
                <a:ea typeface="Courier New"/>
                <a:cs typeface="Courier New"/>
                <a:sym typeface="Courier New"/>
              </a:rPr>
              <a:t>  </a:t>
            </a:r>
            <a:r>
              <a:rPr b="1" i="0" lang="en" sz="850" u="none" cap="none" strike="noStrike">
                <a:solidFill>
                  <a:srgbClr val="E5C07B"/>
                </a:solidFill>
                <a:highlight>
                  <a:srgbClr val="151515"/>
                </a:highlight>
                <a:latin typeface="Courier New"/>
                <a:ea typeface="Courier New"/>
                <a:cs typeface="Courier New"/>
                <a:sym typeface="Courier New"/>
              </a:rPr>
              <a:t>console</a:t>
            </a:r>
            <a:r>
              <a:rPr b="1" i="0" lang="en" sz="850" u="none" cap="none" strike="noStrike">
                <a:solidFill>
                  <a:srgbClr val="ABB2BF"/>
                </a:solidFill>
                <a:highlight>
                  <a:srgbClr val="151515"/>
                </a:highlight>
                <a:latin typeface="Courier New"/>
                <a:ea typeface="Courier New"/>
                <a:cs typeface="Courier New"/>
                <a:sym typeface="Courier New"/>
              </a:rPr>
              <a:t>.</a:t>
            </a:r>
            <a:r>
              <a:rPr b="1" i="0" lang="en" sz="850" u="none" cap="none" strike="noStrike">
                <a:solidFill>
                  <a:srgbClr val="56B6C2"/>
                </a:solidFill>
                <a:highlight>
                  <a:srgbClr val="151515"/>
                </a:highlight>
                <a:latin typeface="Courier New"/>
                <a:ea typeface="Courier New"/>
                <a:cs typeface="Courier New"/>
                <a:sym typeface="Courier New"/>
              </a:rPr>
              <a:t>log</a:t>
            </a:r>
            <a:r>
              <a:rPr b="1" i="0" lang="en" sz="850" u="none" cap="none" strike="noStrike">
                <a:solidFill>
                  <a:srgbClr val="ABB2BF"/>
                </a:solidFill>
                <a:highlight>
                  <a:srgbClr val="151515"/>
                </a:highlight>
                <a:latin typeface="Courier New"/>
                <a:ea typeface="Courier New"/>
                <a:cs typeface="Courier New"/>
                <a:sym typeface="Courier New"/>
              </a:rPr>
              <a:t>(</a:t>
            </a:r>
            <a:r>
              <a:rPr b="1" i="0" lang="en" sz="850" u="none" cap="none" strike="noStrike">
                <a:solidFill>
                  <a:srgbClr val="E06C75"/>
                </a:solidFill>
                <a:highlight>
                  <a:srgbClr val="151515"/>
                </a:highlight>
                <a:latin typeface="Courier New"/>
                <a:ea typeface="Courier New"/>
                <a:cs typeface="Courier New"/>
                <a:sym typeface="Courier New"/>
              </a:rPr>
              <a:t>this</a:t>
            </a:r>
            <a:r>
              <a:rPr b="1" i="0" lang="en" sz="850" u="none" cap="none" strike="noStrike">
                <a:solidFill>
                  <a:srgbClr val="ABB2BF"/>
                </a:solidFill>
                <a:highlight>
                  <a:srgbClr val="151515"/>
                </a:highlight>
                <a:latin typeface="Courier New"/>
                <a:ea typeface="Courier New"/>
                <a:cs typeface="Courier New"/>
                <a:sym typeface="Courier New"/>
              </a:rPr>
              <a:t>.#</a:t>
            </a:r>
            <a:r>
              <a:rPr b="1" i="0" lang="en" sz="850" u="none" cap="none" strike="noStrike">
                <a:solidFill>
                  <a:srgbClr val="61AFEF"/>
                </a:solidFill>
                <a:highlight>
                  <a:srgbClr val="151515"/>
                </a:highlight>
                <a:latin typeface="Courier New"/>
                <a:ea typeface="Courier New"/>
                <a:cs typeface="Courier New"/>
                <a:sym typeface="Courier New"/>
              </a:rPr>
              <a:t>doGossip</a:t>
            </a:r>
            <a:r>
              <a:rPr b="1" i="0" lang="en" sz="850" u="none" cap="none" strike="noStrike">
                <a:solidFill>
                  <a:srgbClr val="ABB2BF"/>
                </a:solidFill>
                <a:highlight>
                  <a:srgbClr val="151515"/>
                </a:highlight>
                <a:latin typeface="Courier New"/>
                <a:ea typeface="Courier New"/>
                <a:cs typeface="Courier New"/>
                <a:sym typeface="Courier New"/>
              </a:rPr>
              <a:t>()); </a:t>
            </a:r>
            <a:r>
              <a:rPr b="1" i="1" lang="en" sz="850" u="none" cap="none" strike="noStrike">
                <a:solidFill>
                  <a:srgbClr val="5C6370"/>
                </a:solidFill>
                <a:highlight>
                  <a:srgbClr val="151515"/>
                </a:highlight>
                <a:latin typeface="Courier New"/>
                <a:ea typeface="Courier New"/>
                <a:cs typeface="Courier New"/>
                <a:sym typeface="Courier New"/>
              </a:rPr>
              <a:t>// Call the private method</a:t>
            </a:r>
            <a:endParaRPr b="1" i="1" sz="85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50"/>
              <a:buFont typeface="Arial"/>
              <a:buNone/>
            </a:pPr>
            <a:r>
              <a:rPr b="1" i="0" lang="en" sz="850" u="none" cap="none" strike="noStrike">
                <a:solidFill>
                  <a:srgbClr val="ABB2BF"/>
                </a:solidFill>
                <a:highlight>
                  <a:srgbClr val="151515"/>
                </a:highlight>
                <a:latin typeface="Courier New"/>
                <a:ea typeface="Courier New"/>
                <a:cs typeface="Courier New"/>
                <a:sym typeface="Courier New"/>
              </a:rPr>
              <a:t>}</a:t>
            </a:r>
            <a:endParaRPr b="1" i="0" sz="850" u="none" cap="none" strike="noStrike">
              <a:solidFill>
                <a:srgbClr val="999999"/>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50"/>
              <a:buFont typeface="Arial"/>
              <a:buNone/>
            </a:pPr>
            <a:r>
              <a:rPr b="1" i="0" lang="en" sz="850" u="none" cap="none" strike="noStrike">
                <a:solidFill>
                  <a:srgbClr val="ABB2BF"/>
                </a:solidFill>
                <a:highlight>
                  <a:srgbClr val="151515"/>
                </a:highlight>
                <a:latin typeface="Courier New"/>
                <a:ea typeface="Courier New"/>
                <a:cs typeface="Courier New"/>
                <a:sym typeface="Courier New"/>
              </a:rPr>
              <a:t> </a:t>
            </a:r>
            <a:r>
              <a:rPr b="1" i="0" lang="en" sz="850" u="none" cap="none" strike="noStrike">
                <a:solidFill>
                  <a:srgbClr val="C678DD"/>
                </a:solidFill>
                <a:highlight>
                  <a:srgbClr val="151515"/>
                </a:highlight>
                <a:latin typeface="Courier New"/>
                <a:ea typeface="Courier New"/>
                <a:cs typeface="Courier New"/>
                <a:sym typeface="Courier New"/>
              </a:rPr>
              <a:t>static</a:t>
            </a:r>
            <a:r>
              <a:rPr b="1" i="0" lang="en" sz="850" u="none" cap="none" strike="noStrike">
                <a:solidFill>
                  <a:srgbClr val="ABB2BF"/>
                </a:solidFill>
                <a:highlight>
                  <a:srgbClr val="151515"/>
                </a:highlight>
                <a:latin typeface="Courier New"/>
                <a:ea typeface="Courier New"/>
                <a:cs typeface="Courier New"/>
                <a:sym typeface="Courier New"/>
              </a:rPr>
              <a:t> #isHidingArea </a:t>
            </a:r>
            <a:r>
              <a:rPr b="1" i="0" lang="en" sz="850" u="none" cap="none" strike="noStrike">
                <a:solidFill>
                  <a:srgbClr val="56B6C2"/>
                </a:solidFill>
                <a:highlight>
                  <a:srgbClr val="151515"/>
                </a:highlight>
                <a:latin typeface="Courier New"/>
                <a:ea typeface="Courier New"/>
                <a:cs typeface="Courier New"/>
                <a:sym typeface="Courier New"/>
              </a:rPr>
              <a:t>=</a:t>
            </a:r>
            <a:r>
              <a:rPr b="1" i="0" lang="en" sz="850" u="none" cap="none" strike="noStrike">
                <a:solidFill>
                  <a:srgbClr val="ABB2BF"/>
                </a:solidFill>
                <a:highlight>
                  <a:srgbClr val="151515"/>
                </a:highlight>
                <a:latin typeface="Courier New"/>
                <a:ea typeface="Courier New"/>
                <a:cs typeface="Courier New"/>
                <a:sym typeface="Courier New"/>
              </a:rPr>
              <a:t> </a:t>
            </a:r>
            <a:r>
              <a:rPr b="1" i="0" lang="en" sz="850" u="none" cap="none" strike="noStrike">
                <a:solidFill>
                  <a:srgbClr val="D19A66"/>
                </a:solidFill>
                <a:highlight>
                  <a:srgbClr val="151515"/>
                </a:highlight>
                <a:latin typeface="Courier New"/>
                <a:ea typeface="Courier New"/>
                <a:cs typeface="Courier New"/>
                <a:sym typeface="Courier New"/>
              </a:rPr>
              <a:t>true</a:t>
            </a:r>
            <a:r>
              <a:rPr b="1" i="0" lang="en" sz="850" u="none" cap="none" strike="noStrike">
                <a:solidFill>
                  <a:srgbClr val="ABB2BF"/>
                </a:solidFill>
                <a:highlight>
                  <a:srgbClr val="151515"/>
                </a:highlight>
                <a:latin typeface="Courier New"/>
                <a:ea typeface="Courier New"/>
                <a:cs typeface="Courier New"/>
                <a:sym typeface="Courier New"/>
              </a:rPr>
              <a:t>;</a:t>
            </a:r>
            <a:endParaRPr b="1" i="0" sz="8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50"/>
              <a:buFont typeface="Arial"/>
              <a:buNone/>
            </a:pPr>
            <a:r>
              <a:rPr b="1" i="0" lang="en" sz="850" u="none" cap="none" strike="noStrike">
                <a:solidFill>
                  <a:srgbClr val="ABB2BF"/>
                </a:solidFill>
                <a:highlight>
                  <a:srgbClr val="151515"/>
                </a:highlight>
                <a:latin typeface="Courier New"/>
                <a:ea typeface="Courier New"/>
                <a:cs typeface="Courier New"/>
                <a:sym typeface="Courier New"/>
              </a:rPr>
              <a:t>}</a:t>
            </a:r>
            <a:endParaRPr b="1" i="0" sz="8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50"/>
              <a:buFont typeface="Arial"/>
              <a:buNone/>
            </a:pPr>
            <a:r>
              <a:t/>
            </a:r>
            <a:endParaRPr b="1" i="0" sz="8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50"/>
              <a:buFont typeface="Arial"/>
              <a:buNone/>
            </a:pPr>
            <a:r>
              <a:rPr b="1" i="0" lang="en" sz="850" u="none" cap="none" strike="noStrike">
                <a:solidFill>
                  <a:srgbClr val="C678DD"/>
                </a:solidFill>
                <a:highlight>
                  <a:srgbClr val="151515"/>
                </a:highlight>
                <a:latin typeface="Courier New"/>
                <a:ea typeface="Courier New"/>
                <a:cs typeface="Courier New"/>
                <a:sym typeface="Courier New"/>
              </a:rPr>
              <a:t>let</a:t>
            </a:r>
            <a:r>
              <a:rPr b="1" i="0" lang="en" sz="850" u="none" cap="none" strike="noStrike">
                <a:solidFill>
                  <a:srgbClr val="999999"/>
                </a:solidFill>
                <a:highlight>
                  <a:srgbClr val="151515"/>
                </a:highlight>
                <a:latin typeface="Courier New"/>
                <a:ea typeface="Courier New"/>
                <a:cs typeface="Courier New"/>
                <a:sym typeface="Courier New"/>
              </a:rPr>
              <a:t> </a:t>
            </a:r>
            <a:r>
              <a:rPr b="1" i="0" lang="en" sz="850" u="none" cap="none" strike="noStrike">
                <a:solidFill>
                  <a:srgbClr val="ABB2BF"/>
                </a:solidFill>
                <a:highlight>
                  <a:srgbClr val="151515"/>
                </a:highlight>
                <a:latin typeface="Courier New"/>
                <a:ea typeface="Courier New"/>
                <a:cs typeface="Courier New"/>
                <a:sym typeface="Courier New"/>
              </a:rPr>
              <a:t>mj</a:t>
            </a:r>
            <a:r>
              <a:rPr b="1" i="0" lang="en" sz="850" u="none" cap="none" strike="noStrike">
                <a:solidFill>
                  <a:srgbClr val="999999"/>
                </a:solidFill>
                <a:highlight>
                  <a:srgbClr val="151515"/>
                </a:highlight>
                <a:latin typeface="Courier New"/>
                <a:ea typeface="Courier New"/>
                <a:cs typeface="Courier New"/>
                <a:sym typeface="Courier New"/>
              </a:rPr>
              <a:t> </a:t>
            </a:r>
            <a:r>
              <a:rPr b="1" i="0" lang="en" sz="850" u="none" cap="none" strike="noStrike">
                <a:solidFill>
                  <a:srgbClr val="56B6C2"/>
                </a:solidFill>
                <a:highlight>
                  <a:srgbClr val="151515"/>
                </a:highlight>
                <a:latin typeface="Courier New"/>
                <a:ea typeface="Courier New"/>
                <a:cs typeface="Courier New"/>
                <a:sym typeface="Courier New"/>
              </a:rPr>
              <a:t>=</a:t>
            </a:r>
            <a:r>
              <a:rPr b="1" i="0" lang="en" sz="850" u="none" cap="none" strike="noStrike">
                <a:solidFill>
                  <a:srgbClr val="999999"/>
                </a:solidFill>
                <a:highlight>
                  <a:srgbClr val="151515"/>
                </a:highlight>
                <a:latin typeface="Courier New"/>
                <a:ea typeface="Courier New"/>
                <a:cs typeface="Courier New"/>
                <a:sym typeface="Courier New"/>
              </a:rPr>
              <a:t> </a:t>
            </a:r>
            <a:r>
              <a:rPr b="1" i="0" lang="en" sz="850" u="none" cap="none" strike="noStrike">
                <a:solidFill>
                  <a:srgbClr val="C678DD"/>
                </a:solidFill>
                <a:highlight>
                  <a:srgbClr val="151515"/>
                </a:highlight>
                <a:latin typeface="Courier New"/>
                <a:ea typeface="Courier New"/>
                <a:cs typeface="Courier New"/>
                <a:sym typeface="Courier New"/>
              </a:rPr>
              <a:t>new</a:t>
            </a:r>
            <a:r>
              <a:rPr b="1" i="0" lang="en" sz="850" u="none" cap="none" strike="noStrike">
                <a:solidFill>
                  <a:srgbClr val="999999"/>
                </a:solidFill>
                <a:highlight>
                  <a:srgbClr val="151515"/>
                </a:highlight>
                <a:latin typeface="Courier New"/>
                <a:ea typeface="Courier New"/>
                <a:cs typeface="Courier New"/>
                <a:sym typeface="Courier New"/>
              </a:rPr>
              <a:t> </a:t>
            </a:r>
            <a:r>
              <a:rPr b="1" i="0" lang="en" sz="850" u="none" cap="none" strike="noStrike">
                <a:solidFill>
                  <a:srgbClr val="E5C07B"/>
                </a:solidFill>
                <a:highlight>
                  <a:srgbClr val="151515"/>
                </a:highlight>
                <a:latin typeface="Courier New"/>
                <a:ea typeface="Courier New"/>
                <a:cs typeface="Courier New"/>
                <a:sym typeface="Courier New"/>
              </a:rPr>
              <a:t>Human</a:t>
            </a:r>
            <a:r>
              <a:rPr b="1" i="0" lang="en" sz="850" u="none" cap="none" strike="noStrike">
                <a:solidFill>
                  <a:srgbClr val="ABB2BF"/>
                </a:solidFill>
                <a:highlight>
                  <a:srgbClr val="151515"/>
                </a:highlight>
                <a:latin typeface="Courier New"/>
                <a:ea typeface="Courier New"/>
                <a:cs typeface="Courier New"/>
                <a:sym typeface="Courier New"/>
              </a:rPr>
              <a:t>(</a:t>
            </a:r>
            <a:r>
              <a:rPr b="1" i="0" lang="en" sz="850" u="none" cap="none" strike="noStrike">
                <a:solidFill>
                  <a:srgbClr val="98C379"/>
                </a:solidFill>
                <a:highlight>
                  <a:srgbClr val="151515"/>
                </a:highlight>
                <a:latin typeface="Courier New"/>
                <a:ea typeface="Courier New"/>
                <a:cs typeface="Courier New"/>
                <a:sym typeface="Courier New"/>
              </a:rPr>
              <a:t>"Michael Jackson"</a:t>
            </a:r>
            <a:r>
              <a:rPr b="1" i="0" lang="en" sz="850" u="none" cap="none" strike="noStrike">
                <a:solidFill>
                  <a:srgbClr val="ABB2BF"/>
                </a:solidFill>
                <a:highlight>
                  <a:srgbClr val="151515"/>
                </a:highlight>
                <a:latin typeface="Courier New"/>
                <a:ea typeface="Courier New"/>
                <a:cs typeface="Courier New"/>
                <a:sym typeface="Courier New"/>
              </a:rPr>
              <a:t>,</a:t>
            </a:r>
            <a:r>
              <a:rPr b="1" i="0" lang="en" sz="850" u="none" cap="none" strike="noStrike">
                <a:solidFill>
                  <a:srgbClr val="999999"/>
                </a:solidFill>
                <a:highlight>
                  <a:srgbClr val="151515"/>
                </a:highlight>
                <a:latin typeface="Courier New"/>
                <a:ea typeface="Courier New"/>
                <a:cs typeface="Courier New"/>
                <a:sym typeface="Courier New"/>
              </a:rPr>
              <a:t> </a:t>
            </a:r>
            <a:r>
              <a:rPr b="1" i="0" lang="en" sz="850" u="none" cap="none" strike="noStrike">
                <a:solidFill>
                  <a:srgbClr val="98C379"/>
                </a:solidFill>
                <a:highlight>
                  <a:srgbClr val="151515"/>
                </a:highlight>
                <a:latin typeface="Courier New"/>
                <a:ea typeface="Courier New"/>
                <a:cs typeface="Courier New"/>
                <a:sym typeface="Courier New"/>
              </a:rPr>
              <a:t>"Isekai"</a:t>
            </a:r>
            <a:r>
              <a:rPr b="1" i="0" lang="en" sz="850" u="none" cap="none" strike="noStrike">
                <a:solidFill>
                  <a:srgbClr val="ABB2BF"/>
                </a:solidFill>
                <a:highlight>
                  <a:srgbClr val="151515"/>
                </a:highlight>
                <a:latin typeface="Courier New"/>
                <a:ea typeface="Courier New"/>
                <a:cs typeface="Courier New"/>
                <a:sym typeface="Courier New"/>
              </a:rPr>
              <a:t>);</a:t>
            </a:r>
            <a:endParaRPr b="1" i="0" sz="8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50"/>
              <a:buFont typeface="Arial"/>
              <a:buNone/>
            </a:pPr>
            <a:r>
              <a:rPr b="1" i="0" lang="en" sz="850" u="none" cap="none" strike="noStrike">
                <a:solidFill>
                  <a:srgbClr val="E5C07B"/>
                </a:solidFill>
                <a:highlight>
                  <a:srgbClr val="151515"/>
                </a:highlight>
                <a:latin typeface="Courier New"/>
                <a:ea typeface="Courier New"/>
                <a:cs typeface="Courier New"/>
                <a:sym typeface="Courier New"/>
              </a:rPr>
              <a:t>console</a:t>
            </a:r>
            <a:r>
              <a:rPr b="1" i="0" lang="en" sz="850" u="none" cap="none" strike="noStrike">
                <a:solidFill>
                  <a:srgbClr val="ABB2BF"/>
                </a:solidFill>
                <a:highlight>
                  <a:srgbClr val="151515"/>
                </a:highlight>
                <a:latin typeface="Courier New"/>
                <a:ea typeface="Courier New"/>
                <a:cs typeface="Courier New"/>
                <a:sym typeface="Courier New"/>
              </a:rPr>
              <a:t>.</a:t>
            </a:r>
            <a:r>
              <a:rPr b="1" i="0" lang="en" sz="850" u="none" cap="none" strike="noStrike">
                <a:solidFill>
                  <a:srgbClr val="56B6C2"/>
                </a:solidFill>
                <a:highlight>
                  <a:srgbClr val="151515"/>
                </a:highlight>
                <a:latin typeface="Courier New"/>
                <a:ea typeface="Courier New"/>
                <a:cs typeface="Courier New"/>
                <a:sym typeface="Courier New"/>
              </a:rPr>
              <a:t>log</a:t>
            </a:r>
            <a:r>
              <a:rPr b="1" i="0" lang="en" sz="850" u="none" cap="none" strike="noStrike">
                <a:solidFill>
                  <a:srgbClr val="ABB2BF"/>
                </a:solidFill>
                <a:highlight>
                  <a:srgbClr val="151515"/>
                </a:highlight>
                <a:latin typeface="Courier New"/>
                <a:ea typeface="Courier New"/>
                <a:cs typeface="Courier New"/>
                <a:sym typeface="Courier New"/>
              </a:rPr>
              <a:t>(</a:t>
            </a:r>
            <a:r>
              <a:rPr b="1" i="0" lang="en" sz="850" u="none" cap="none" strike="noStrike">
                <a:solidFill>
                  <a:srgbClr val="E06C75"/>
                </a:solidFill>
                <a:highlight>
                  <a:srgbClr val="151515"/>
                </a:highlight>
                <a:latin typeface="Courier New"/>
                <a:ea typeface="Courier New"/>
                <a:cs typeface="Courier New"/>
                <a:sym typeface="Courier New"/>
              </a:rPr>
              <a:t>mj</a:t>
            </a:r>
            <a:r>
              <a:rPr b="1" i="0" lang="en" sz="850" u="none" cap="none" strike="noStrike">
                <a:solidFill>
                  <a:srgbClr val="ABB2BF"/>
                </a:solidFill>
                <a:highlight>
                  <a:srgbClr val="151515"/>
                </a:highlight>
                <a:latin typeface="Courier New"/>
                <a:ea typeface="Courier New"/>
                <a:cs typeface="Courier New"/>
                <a:sym typeface="Courier New"/>
              </a:rPr>
              <a:t>.</a:t>
            </a:r>
            <a:r>
              <a:rPr b="1" i="0" lang="en" sz="850" u="none" cap="none" strike="noStrike">
                <a:solidFill>
                  <a:srgbClr val="61AFEF"/>
                </a:solidFill>
                <a:highlight>
                  <a:srgbClr val="151515"/>
                </a:highlight>
                <a:latin typeface="Courier New"/>
                <a:ea typeface="Courier New"/>
                <a:cs typeface="Courier New"/>
                <a:sym typeface="Courier New"/>
              </a:rPr>
              <a:t>talk</a:t>
            </a:r>
            <a:r>
              <a:rPr b="1" i="0" lang="en" sz="850" u="none" cap="none" strike="noStrike">
                <a:solidFill>
                  <a:srgbClr val="ABB2BF"/>
                </a:solidFill>
                <a:highlight>
                  <a:srgbClr val="151515"/>
                </a:highlight>
                <a:latin typeface="Courier New"/>
                <a:ea typeface="Courier New"/>
                <a:cs typeface="Courier New"/>
                <a:sym typeface="Courier New"/>
              </a:rPr>
              <a:t>())</a:t>
            </a:r>
            <a:r>
              <a:rPr b="1" i="0" lang="en" sz="850" u="none" cap="none" strike="noStrike">
                <a:solidFill>
                  <a:srgbClr val="999999"/>
                </a:solidFill>
                <a:highlight>
                  <a:srgbClr val="151515"/>
                </a:highlight>
                <a:latin typeface="Courier New"/>
                <a:ea typeface="Courier New"/>
                <a:cs typeface="Courier New"/>
                <a:sym typeface="Courier New"/>
              </a:rPr>
              <a:t> </a:t>
            </a:r>
            <a:r>
              <a:rPr b="1" i="1" lang="en" sz="850" u="none" cap="none" strike="noStrike">
                <a:solidFill>
                  <a:srgbClr val="5C6370"/>
                </a:solidFill>
                <a:highlight>
                  <a:srgbClr val="151515"/>
                </a:highlight>
                <a:latin typeface="Courier New"/>
                <a:ea typeface="Courier New"/>
                <a:cs typeface="Courier New"/>
                <a:sym typeface="Courier New"/>
              </a:rPr>
              <a:t>// Will run, won't return error!</a:t>
            </a:r>
            <a:endParaRPr b="1" i="1" sz="85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50"/>
              <a:buFont typeface="Arial"/>
              <a:buNone/>
            </a:pPr>
            <a:r>
              <a:rPr b="1" i="1" lang="en" sz="850" u="none" cap="none" strike="noStrike">
                <a:solidFill>
                  <a:srgbClr val="5C6370"/>
                </a:solidFill>
                <a:highlight>
                  <a:srgbClr val="151515"/>
                </a:highlight>
                <a:latin typeface="Courier New"/>
                <a:ea typeface="Courier New"/>
                <a:cs typeface="Courier New"/>
                <a:sym typeface="Courier New"/>
              </a:rPr>
              <a:t>// Output: My address will become viral Isekai</a:t>
            </a:r>
            <a:endParaRPr b="1" i="0" sz="850" u="none" cap="none" strike="noStrike">
              <a:solidFill>
                <a:srgbClr val="999999"/>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50"/>
              <a:buFont typeface="Arial"/>
              <a:buNone/>
            </a:pPr>
            <a:r>
              <a:rPr b="1" i="0" lang="en" sz="850" u="none" cap="none" strike="noStrike">
                <a:solidFill>
                  <a:srgbClr val="C678DD"/>
                </a:solidFill>
                <a:highlight>
                  <a:srgbClr val="151515"/>
                </a:highlight>
                <a:latin typeface="Courier New"/>
                <a:ea typeface="Courier New"/>
                <a:cs typeface="Courier New"/>
                <a:sym typeface="Courier New"/>
              </a:rPr>
              <a:t>try</a:t>
            </a:r>
            <a:r>
              <a:rPr b="1" i="0" lang="en" sz="850" u="none" cap="none" strike="noStrike">
                <a:solidFill>
                  <a:srgbClr val="999999"/>
                </a:solidFill>
                <a:highlight>
                  <a:srgbClr val="151515"/>
                </a:highlight>
                <a:latin typeface="Courier New"/>
                <a:ea typeface="Courier New"/>
                <a:cs typeface="Courier New"/>
                <a:sym typeface="Courier New"/>
              </a:rPr>
              <a:t> </a:t>
            </a:r>
            <a:r>
              <a:rPr b="1" i="0" lang="en" sz="850" u="none" cap="none" strike="noStrike">
                <a:solidFill>
                  <a:srgbClr val="ABB2BF"/>
                </a:solidFill>
                <a:highlight>
                  <a:srgbClr val="151515"/>
                </a:highlight>
                <a:latin typeface="Courier New"/>
                <a:ea typeface="Courier New"/>
                <a:cs typeface="Courier New"/>
                <a:sym typeface="Courier New"/>
              </a:rPr>
              <a:t>{</a:t>
            </a:r>
            <a:endParaRPr b="1" i="0" sz="8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50"/>
              <a:buFont typeface="Arial"/>
              <a:buNone/>
            </a:pPr>
            <a:r>
              <a:rPr b="1" i="0" lang="en" sz="850" u="none" cap="none" strike="noStrike">
                <a:solidFill>
                  <a:srgbClr val="999999"/>
                </a:solidFill>
                <a:highlight>
                  <a:srgbClr val="151515"/>
                </a:highlight>
                <a:latin typeface="Courier New"/>
                <a:ea typeface="Courier New"/>
                <a:cs typeface="Courier New"/>
                <a:sym typeface="Courier New"/>
              </a:rPr>
              <a:t> </a:t>
            </a:r>
            <a:r>
              <a:rPr b="1" i="0" lang="en" sz="850" u="none" cap="none" strike="noStrike">
                <a:solidFill>
                  <a:srgbClr val="ABB2BF"/>
                </a:solidFill>
                <a:highlight>
                  <a:srgbClr val="151515"/>
                </a:highlight>
                <a:latin typeface="Courier New"/>
                <a:ea typeface="Courier New"/>
                <a:cs typeface="Courier New"/>
                <a:sym typeface="Courier New"/>
              </a:rPr>
              <a:t>Human.</a:t>
            </a:r>
            <a:r>
              <a:rPr b="1" i="0" lang="en" sz="850" u="none" cap="none" strike="noStrike">
                <a:solidFill>
                  <a:srgbClr val="999999"/>
                </a:solidFill>
                <a:highlight>
                  <a:srgbClr val="151515"/>
                </a:highlight>
                <a:latin typeface="Courier New"/>
                <a:ea typeface="Courier New"/>
                <a:cs typeface="Courier New"/>
                <a:sym typeface="Courier New"/>
              </a:rPr>
              <a:t>#</a:t>
            </a:r>
            <a:r>
              <a:rPr b="1" i="0" lang="en" sz="850" u="none" cap="none" strike="noStrike">
                <a:solidFill>
                  <a:srgbClr val="ABB2BF"/>
                </a:solidFill>
                <a:highlight>
                  <a:srgbClr val="151515"/>
                </a:highlight>
                <a:latin typeface="Courier New"/>
                <a:ea typeface="Courier New"/>
                <a:cs typeface="Courier New"/>
                <a:sym typeface="Courier New"/>
              </a:rPr>
              <a:t>isHidingArea</a:t>
            </a:r>
            <a:r>
              <a:rPr b="1" i="0" lang="en" sz="850" u="none" cap="none" strike="noStrike">
                <a:solidFill>
                  <a:srgbClr val="999999"/>
                </a:solidFill>
                <a:highlight>
                  <a:srgbClr val="151515"/>
                </a:highlight>
                <a:latin typeface="Courier New"/>
                <a:ea typeface="Courier New"/>
                <a:cs typeface="Courier New"/>
                <a:sym typeface="Courier New"/>
              </a:rPr>
              <a:t> </a:t>
            </a:r>
            <a:r>
              <a:rPr b="1" i="1" lang="en" sz="850" u="none" cap="none" strike="noStrike">
                <a:solidFill>
                  <a:srgbClr val="5C6370"/>
                </a:solidFill>
                <a:highlight>
                  <a:srgbClr val="151515"/>
                </a:highlight>
                <a:latin typeface="Courier New"/>
                <a:ea typeface="Courier New"/>
                <a:cs typeface="Courier New"/>
                <a:sym typeface="Courier New"/>
              </a:rPr>
              <a:t>// Will return an error!</a:t>
            </a:r>
            <a:endParaRPr b="1" i="1" sz="85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50"/>
              <a:buFont typeface="Arial"/>
              <a:buNone/>
            </a:pPr>
            <a:r>
              <a:rPr b="1" i="0" lang="en" sz="850" u="none" cap="none" strike="noStrike">
                <a:solidFill>
                  <a:srgbClr val="999999"/>
                </a:solidFill>
                <a:highlight>
                  <a:srgbClr val="151515"/>
                </a:highlight>
                <a:latin typeface="Courier New"/>
                <a:ea typeface="Courier New"/>
                <a:cs typeface="Courier New"/>
                <a:sym typeface="Courier New"/>
              </a:rPr>
              <a:t> </a:t>
            </a:r>
            <a:r>
              <a:rPr b="1" i="0" lang="en" sz="850" u="none" cap="none" strike="noStrike">
                <a:solidFill>
                  <a:srgbClr val="ABB2BF"/>
                </a:solidFill>
                <a:highlight>
                  <a:srgbClr val="151515"/>
                </a:highlight>
                <a:latin typeface="Courier New"/>
                <a:ea typeface="Courier New"/>
                <a:cs typeface="Courier New"/>
                <a:sym typeface="Courier New"/>
              </a:rPr>
              <a:t>mj.</a:t>
            </a:r>
            <a:r>
              <a:rPr b="1" i="0" lang="en" sz="850" u="none" cap="none" strike="noStrike">
                <a:solidFill>
                  <a:srgbClr val="999999"/>
                </a:solidFill>
                <a:highlight>
                  <a:srgbClr val="151515"/>
                </a:highlight>
                <a:latin typeface="Courier New"/>
                <a:ea typeface="Courier New"/>
                <a:cs typeface="Courier New"/>
                <a:sym typeface="Courier New"/>
              </a:rPr>
              <a:t>#</a:t>
            </a:r>
            <a:r>
              <a:rPr b="1" i="0" lang="en" sz="850" u="none" cap="none" strike="noStrike">
                <a:solidFill>
                  <a:srgbClr val="61AFEF"/>
                </a:solidFill>
                <a:highlight>
                  <a:srgbClr val="151515"/>
                </a:highlight>
                <a:latin typeface="Courier New"/>
                <a:ea typeface="Courier New"/>
                <a:cs typeface="Courier New"/>
                <a:sym typeface="Courier New"/>
              </a:rPr>
              <a:t>doGossip</a:t>
            </a:r>
            <a:r>
              <a:rPr b="1" i="0" lang="en" sz="850" u="none" cap="none" strike="noStrike">
                <a:solidFill>
                  <a:srgbClr val="ABB2BF"/>
                </a:solidFill>
                <a:highlight>
                  <a:srgbClr val="151515"/>
                </a:highlight>
                <a:latin typeface="Courier New"/>
                <a:ea typeface="Courier New"/>
                <a:cs typeface="Courier New"/>
                <a:sym typeface="Courier New"/>
              </a:rPr>
              <a:t>()</a:t>
            </a:r>
            <a:r>
              <a:rPr b="1" i="0" lang="en" sz="850" u="none" cap="none" strike="noStrike">
                <a:solidFill>
                  <a:srgbClr val="999999"/>
                </a:solidFill>
                <a:highlight>
                  <a:srgbClr val="151515"/>
                </a:highlight>
                <a:latin typeface="Courier New"/>
                <a:ea typeface="Courier New"/>
                <a:cs typeface="Courier New"/>
                <a:sym typeface="Courier New"/>
              </a:rPr>
              <a:t> </a:t>
            </a:r>
            <a:r>
              <a:rPr b="1" i="1" lang="en" sz="850" u="none" cap="none" strike="noStrike">
                <a:solidFill>
                  <a:srgbClr val="5C6370"/>
                </a:solidFill>
                <a:highlight>
                  <a:srgbClr val="151515"/>
                </a:highlight>
                <a:latin typeface="Courier New"/>
                <a:ea typeface="Courier New"/>
                <a:cs typeface="Courier New"/>
                <a:sym typeface="Courier New"/>
              </a:rPr>
              <a:t>// Won't run, will return error!</a:t>
            </a:r>
            <a:endParaRPr b="1" i="1" sz="85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50"/>
              <a:buFont typeface="Arial"/>
              <a:buNone/>
            </a:pPr>
            <a:r>
              <a:rPr b="1" i="0" lang="en" sz="850" u="none" cap="none" strike="noStrike">
                <a:solidFill>
                  <a:srgbClr val="ABB2BF"/>
                </a:solidFill>
                <a:highlight>
                  <a:srgbClr val="151515"/>
                </a:highlight>
                <a:latin typeface="Courier New"/>
                <a:ea typeface="Courier New"/>
                <a:cs typeface="Courier New"/>
                <a:sym typeface="Courier New"/>
              </a:rPr>
              <a:t>}</a:t>
            </a:r>
            <a:endParaRPr b="1" i="0" sz="8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50"/>
              <a:buFont typeface="Arial"/>
              <a:buNone/>
            </a:pPr>
            <a:r>
              <a:rPr b="1" i="0" lang="en" sz="850" u="none" cap="none" strike="noStrike">
                <a:solidFill>
                  <a:srgbClr val="C678DD"/>
                </a:solidFill>
                <a:highlight>
                  <a:srgbClr val="151515"/>
                </a:highlight>
                <a:latin typeface="Courier New"/>
                <a:ea typeface="Courier New"/>
                <a:cs typeface="Courier New"/>
                <a:sym typeface="Courier New"/>
              </a:rPr>
              <a:t>catch</a:t>
            </a:r>
            <a:r>
              <a:rPr b="1" i="0" lang="en" sz="850" u="none" cap="none" strike="noStrike">
                <a:solidFill>
                  <a:srgbClr val="ABB2BF"/>
                </a:solidFill>
                <a:highlight>
                  <a:srgbClr val="151515"/>
                </a:highlight>
                <a:latin typeface="Courier New"/>
                <a:ea typeface="Courier New"/>
                <a:cs typeface="Courier New"/>
                <a:sym typeface="Courier New"/>
              </a:rPr>
              <a:t>(err)</a:t>
            </a:r>
            <a:r>
              <a:rPr b="1" i="0" lang="en" sz="850" u="none" cap="none" strike="noStrike">
                <a:solidFill>
                  <a:srgbClr val="999999"/>
                </a:solidFill>
                <a:highlight>
                  <a:srgbClr val="151515"/>
                </a:highlight>
                <a:latin typeface="Courier New"/>
                <a:ea typeface="Courier New"/>
                <a:cs typeface="Courier New"/>
                <a:sym typeface="Courier New"/>
              </a:rPr>
              <a:t> </a:t>
            </a:r>
            <a:r>
              <a:rPr b="1" i="0" lang="en" sz="850" u="none" cap="none" strike="noStrike">
                <a:solidFill>
                  <a:srgbClr val="ABB2BF"/>
                </a:solidFill>
                <a:highlight>
                  <a:srgbClr val="151515"/>
                </a:highlight>
                <a:latin typeface="Courier New"/>
                <a:ea typeface="Courier New"/>
                <a:cs typeface="Courier New"/>
                <a:sym typeface="Courier New"/>
              </a:rPr>
              <a:t>{</a:t>
            </a:r>
            <a:endParaRPr b="1" i="0" sz="8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50"/>
              <a:buFont typeface="Arial"/>
              <a:buNone/>
            </a:pPr>
            <a:r>
              <a:rPr b="1" i="0" lang="en" sz="850" u="none" cap="none" strike="noStrike">
                <a:solidFill>
                  <a:srgbClr val="999999"/>
                </a:solidFill>
                <a:highlight>
                  <a:srgbClr val="151515"/>
                </a:highlight>
                <a:latin typeface="Courier New"/>
                <a:ea typeface="Courier New"/>
                <a:cs typeface="Courier New"/>
                <a:sym typeface="Courier New"/>
              </a:rPr>
              <a:t> </a:t>
            </a:r>
            <a:r>
              <a:rPr b="1" i="0" lang="en" sz="850" u="none" cap="none" strike="noStrike">
                <a:solidFill>
                  <a:srgbClr val="E5C07B"/>
                </a:solidFill>
                <a:highlight>
                  <a:srgbClr val="151515"/>
                </a:highlight>
                <a:latin typeface="Courier New"/>
                <a:ea typeface="Courier New"/>
                <a:cs typeface="Courier New"/>
                <a:sym typeface="Courier New"/>
              </a:rPr>
              <a:t>console</a:t>
            </a:r>
            <a:r>
              <a:rPr b="1" i="0" lang="en" sz="850" u="none" cap="none" strike="noStrike">
                <a:solidFill>
                  <a:srgbClr val="ABB2BF"/>
                </a:solidFill>
                <a:highlight>
                  <a:srgbClr val="151515"/>
                </a:highlight>
                <a:latin typeface="Courier New"/>
                <a:ea typeface="Courier New"/>
                <a:cs typeface="Courier New"/>
                <a:sym typeface="Courier New"/>
              </a:rPr>
              <a:t>.</a:t>
            </a:r>
            <a:r>
              <a:rPr b="1" i="0" lang="en" sz="850" u="none" cap="none" strike="noStrike">
                <a:solidFill>
                  <a:srgbClr val="56B6C2"/>
                </a:solidFill>
                <a:highlight>
                  <a:srgbClr val="151515"/>
                </a:highlight>
                <a:latin typeface="Courier New"/>
                <a:ea typeface="Courier New"/>
                <a:cs typeface="Courier New"/>
                <a:sym typeface="Courier New"/>
              </a:rPr>
              <a:t>error</a:t>
            </a:r>
            <a:r>
              <a:rPr b="1" i="0" lang="en" sz="850" u="none" cap="none" strike="noStrike">
                <a:solidFill>
                  <a:srgbClr val="ABB2BF"/>
                </a:solidFill>
                <a:highlight>
                  <a:srgbClr val="151515"/>
                </a:highlight>
                <a:latin typeface="Courier New"/>
                <a:ea typeface="Courier New"/>
                <a:cs typeface="Courier New"/>
                <a:sym typeface="Courier New"/>
              </a:rPr>
              <a:t>(err)</a:t>
            </a:r>
            <a:endParaRPr b="1" i="0" sz="8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50"/>
              <a:buFont typeface="Arial"/>
              <a:buNone/>
            </a:pPr>
            <a:r>
              <a:rPr b="1" i="0" lang="en" sz="850" u="none" cap="none" strike="noStrike">
                <a:solidFill>
                  <a:srgbClr val="ABB2BF"/>
                </a:solidFill>
                <a:highlight>
                  <a:srgbClr val="151515"/>
                </a:highlight>
                <a:latin typeface="Courier New"/>
                <a:ea typeface="Courier New"/>
                <a:cs typeface="Courier New"/>
                <a:sym typeface="Courier New"/>
              </a:rPr>
              <a:t>}</a:t>
            </a:r>
            <a:endParaRPr b="1" i="0" sz="8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50"/>
              <a:buFont typeface="Arial"/>
              <a:buNone/>
            </a:pPr>
            <a:r>
              <a:rPr b="1" i="1" lang="en" sz="850" u="none" cap="none" strike="noStrike">
                <a:solidFill>
                  <a:srgbClr val="5C6370"/>
                </a:solidFill>
                <a:highlight>
                  <a:srgbClr val="151515"/>
                </a:highlight>
                <a:latin typeface="Courier New"/>
                <a:ea typeface="Courier New"/>
                <a:cs typeface="Courier New"/>
                <a:sym typeface="Courier New"/>
              </a:rPr>
              <a:t>// Private field '#isHidingArea' must be declared in an enclosing class</a:t>
            </a:r>
            <a:endParaRPr b="1" i="1" sz="850" u="none" cap="none" strike="noStrike">
              <a:solidFill>
                <a:srgbClr val="5C6370"/>
              </a:solidFill>
              <a:highlight>
                <a:srgbClr val="151515"/>
              </a:highlight>
              <a:latin typeface="Courier New"/>
              <a:ea typeface="Courier New"/>
              <a:cs typeface="Courier New"/>
              <a:sym typeface="Courier New"/>
            </a:endParaRPr>
          </a:p>
        </p:txBody>
      </p:sp>
      <p:pic>
        <p:nvPicPr>
          <p:cNvPr id="1009" name="Google Shape;1009;p35"/>
          <p:cNvPicPr preferRelativeResize="0"/>
          <p:nvPr/>
        </p:nvPicPr>
        <p:blipFill rotWithShape="1">
          <a:blip r:embed="rId4">
            <a:alphaModFix/>
          </a:blip>
          <a:srcRect b="0" l="0" r="0" t="0"/>
          <a:stretch/>
        </p:blipFill>
        <p:spPr>
          <a:xfrm>
            <a:off x="211275" y="788324"/>
            <a:ext cx="4543731" cy="4202777"/>
          </a:xfrm>
          <a:prstGeom prst="rect">
            <a:avLst/>
          </a:prstGeom>
          <a:noFill/>
          <a:ln>
            <a:noFill/>
          </a:ln>
        </p:spPr>
      </p:pic>
      <p:sp>
        <p:nvSpPr>
          <p:cNvPr id="1010" name="Google Shape;1010;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14" name="Shape 1014"/>
        <p:cNvGrpSpPr/>
        <p:nvPr/>
      </p:nvGrpSpPr>
      <p:grpSpPr>
        <a:xfrm>
          <a:off x="0" y="0"/>
          <a:ext cx="0" cy="0"/>
          <a:chOff x="0" y="0"/>
          <a:chExt cx="0" cy="0"/>
        </a:xfrm>
      </p:grpSpPr>
      <p:sp>
        <p:nvSpPr>
          <p:cNvPr id="1015" name="Google Shape;1015;p36"/>
          <p:cNvSpPr txBox="1"/>
          <p:nvPr/>
        </p:nvSpPr>
        <p:spPr>
          <a:xfrm>
            <a:off x="509575" y="1134350"/>
            <a:ext cx="4277700" cy="34032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1000"/>
              </a:spcBef>
              <a:spcAft>
                <a:spcPts val="0"/>
              </a:spcAft>
              <a:buClr>
                <a:srgbClr val="000000"/>
              </a:buClr>
              <a:buSzPts val="1000"/>
              <a:buFont typeface="Arial"/>
              <a:buNone/>
            </a:pPr>
            <a:r>
              <a:rPr b="1" i="0" lang="en" sz="1000" u="none" cap="none" strike="noStrike">
                <a:solidFill>
                  <a:srgbClr val="F2AB2F"/>
                </a:solidFill>
                <a:latin typeface="Montserrat"/>
                <a:ea typeface="Montserrat"/>
                <a:cs typeface="Montserrat"/>
                <a:sym typeface="Montserrat"/>
              </a:rPr>
              <a:t>Protected</a:t>
            </a:r>
            <a:endParaRPr b="0" i="0" sz="10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1000"/>
              </a:spcBef>
              <a:spcAft>
                <a:spcPts val="0"/>
              </a:spcAft>
              <a:buClr>
                <a:srgbClr val="000000"/>
              </a:buClr>
              <a:buSzPts val="1800"/>
              <a:buFont typeface="Arial"/>
              <a:buNone/>
            </a:pPr>
            <a:r>
              <a:rPr b="0" i="0" lang="en" sz="1000" u="none" cap="none" strike="noStrike">
                <a:solidFill>
                  <a:schemeClr val="dk1"/>
                </a:solidFill>
                <a:latin typeface="Montserrat"/>
                <a:ea typeface="Montserrat"/>
                <a:cs typeface="Montserrat"/>
                <a:sym typeface="Montserrat"/>
              </a:rPr>
              <a:t>Protected visibility ini </a:t>
            </a:r>
            <a:r>
              <a:rPr b="1" i="0" lang="en" sz="1000" u="none" cap="none" strike="noStrike">
                <a:solidFill>
                  <a:schemeClr val="dk1"/>
                </a:solidFill>
                <a:latin typeface="Montserrat"/>
                <a:ea typeface="Montserrat"/>
                <a:cs typeface="Montserrat"/>
                <a:sym typeface="Montserrat"/>
              </a:rPr>
              <a:t>bisa kita akses di dalam sub class</a:t>
            </a:r>
            <a:r>
              <a:rPr b="0" i="0" lang="en" sz="1000" u="none" cap="none" strike="noStrike">
                <a:solidFill>
                  <a:schemeClr val="dk1"/>
                </a:solidFill>
                <a:latin typeface="Montserrat"/>
                <a:ea typeface="Montserrat"/>
                <a:cs typeface="Montserrat"/>
                <a:sym typeface="Montserrat"/>
              </a:rPr>
              <a:t>. Ini yang jadi pembeda antara private dengan protected.</a:t>
            </a:r>
            <a:endParaRPr b="0" i="0" sz="10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1000"/>
              </a:spcBef>
              <a:spcAft>
                <a:spcPts val="0"/>
              </a:spcAft>
              <a:buClr>
                <a:srgbClr val="000000"/>
              </a:buClr>
              <a:buSzPts val="1800"/>
              <a:buFont typeface="Arial"/>
              <a:buNone/>
            </a:pPr>
            <a:r>
              <a:rPr b="0" i="0" lang="en" sz="1000" u="none" cap="none" strike="noStrike">
                <a:solidFill>
                  <a:schemeClr val="dk1"/>
                </a:solidFill>
                <a:latin typeface="Montserrat"/>
                <a:ea typeface="Montserrat"/>
                <a:cs typeface="Montserrat"/>
                <a:sym typeface="Montserrat"/>
              </a:rPr>
              <a:t>Walaupun sebenarnya belum ada implementasi secara spesifik buat protected visibility di JavaScript sekarang, tapi kita bisa melakukan duck typing buat ini. </a:t>
            </a:r>
            <a:endParaRPr b="0" i="0" sz="10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1000"/>
              </a:spcBef>
              <a:spcAft>
                <a:spcPts val="0"/>
              </a:spcAft>
              <a:buClr>
                <a:srgbClr val="000000"/>
              </a:buClr>
              <a:buSzPts val="1800"/>
              <a:buFont typeface="Arial"/>
              <a:buNone/>
            </a:pPr>
            <a:r>
              <a:rPr b="0" i="0" lang="en" sz="1000" u="none" cap="none" strike="noStrike">
                <a:solidFill>
                  <a:schemeClr val="dk1"/>
                </a:solidFill>
                <a:latin typeface="Montserrat"/>
                <a:ea typeface="Montserrat"/>
                <a:cs typeface="Montserrat"/>
                <a:sym typeface="Montserrat"/>
              </a:rPr>
              <a:t>Kita bisa nambahin tanda “_” sebelum nama method/property buat ngasih tahu bahwa itu protected buat developer lain.</a:t>
            </a:r>
            <a:endParaRPr b="0" i="0" sz="1000" u="none" cap="none" strike="noStrike">
              <a:solidFill>
                <a:schemeClr val="dk1"/>
              </a:solidFill>
              <a:latin typeface="Montserrat"/>
              <a:ea typeface="Montserrat"/>
              <a:cs typeface="Montserrat"/>
              <a:sym typeface="Montserrat"/>
            </a:endParaRPr>
          </a:p>
        </p:txBody>
      </p:sp>
      <p:sp>
        <p:nvSpPr>
          <p:cNvPr id="1016" name="Google Shape;1016;p36"/>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17" name="Google Shape;1017;p36"/>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18" name="Google Shape;1018;p36"/>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19" name="Google Shape;1019;p36"/>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20" name="Google Shape;1020;p36"/>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Konsep OOP di JavaScript : Encapsulation</a:t>
            </a:r>
            <a:endParaRPr b="1" i="0" sz="1200" u="none" cap="none" strike="noStrike">
              <a:solidFill>
                <a:schemeClr val="lt1"/>
              </a:solidFill>
              <a:latin typeface="Montserrat"/>
              <a:ea typeface="Montserrat"/>
              <a:cs typeface="Montserrat"/>
              <a:sym typeface="Montserrat"/>
            </a:endParaRPr>
          </a:p>
        </p:txBody>
      </p:sp>
      <p:sp>
        <p:nvSpPr>
          <p:cNvPr id="1021" name="Google Shape;1021;p36"/>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022" name="Google Shape;1022;p36"/>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023" name="Google Shape;1023;p36"/>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024" name="Google Shape;1024;p36"/>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025" name="Google Shape;1025;p36"/>
          <p:cNvSpPr txBox="1"/>
          <p:nvPr/>
        </p:nvSpPr>
        <p:spPr>
          <a:xfrm>
            <a:off x="9592075" y="685800"/>
            <a:ext cx="4081800" cy="4407000"/>
          </a:xfrm>
          <a:prstGeom prst="rect">
            <a:avLst/>
          </a:prstGeom>
          <a:solidFill>
            <a:srgbClr val="000000"/>
          </a:solidFill>
          <a:ln>
            <a:noFill/>
          </a:ln>
        </p:spPr>
        <p:txBody>
          <a:bodyPr anchorCtr="0" anchor="t" bIns="91425" lIns="91425" spcFirstLastPara="1" rIns="91425" wrap="square" tIns="91425">
            <a:noAutofit/>
          </a:bodyPr>
          <a:lstStyle/>
          <a:p>
            <a:pPr indent="0" lvl="0" marL="0" marR="0" rtl="0" algn="l">
              <a:lnSpc>
                <a:spcPct val="130434"/>
              </a:lnSpc>
              <a:spcBef>
                <a:spcPts val="0"/>
              </a:spcBef>
              <a:spcAft>
                <a:spcPts val="0"/>
              </a:spcAft>
              <a:buClr>
                <a:srgbClr val="000000"/>
              </a:buClr>
              <a:buSzPts val="750"/>
              <a:buFont typeface="Arial"/>
              <a:buNone/>
            </a:pPr>
            <a:r>
              <a:rPr b="1" i="0" lang="en" sz="750" u="none" cap="none" strike="noStrike">
                <a:solidFill>
                  <a:srgbClr val="C678DD"/>
                </a:solidFill>
                <a:highlight>
                  <a:srgbClr val="151515"/>
                </a:highlight>
                <a:latin typeface="Courier New"/>
                <a:ea typeface="Courier New"/>
                <a:cs typeface="Courier New"/>
                <a:sym typeface="Courier New"/>
              </a:rPr>
              <a:t>class</a:t>
            </a:r>
            <a:r>
              <a:rPr b="1" i="0" lang="en" sz="750" u="none" cap="none" strike="noStrike">
                <a:solidFill>
                  <a:srgbClr val="ABB2BF"/>
                </a:solidFill>
                <a:highlight>
                  <a:srgbClr val="151515"/>
                </a:highlight>
                <a:latin typeface="Courier New"/>
                <a:ea typeface="Courier New"/>
                <a:cs typeface="Courier New"/>
                <a:sym typeface="Courier New"/>
              </a:rPr>
              <a:t> </a:t>
            </a:r>
            <a:r>
              <a:rPr b="1" i="0" lang="en" sz="750" u="none" cap="none" strike="noStrike">
                <a:solidFill>
                  <a:srgbClr val="E5C07B"/>
                </a:solidFill>
                <a:highlight>
                  <a:srgbClr val="151515"/>
                </a:highlight>
                <a:latin typeface="Courier New"/>
                <a:ea typeface="Courier New"/>
                <a:cs typeface="Courier New"/>
                <a:sym typeface="Courier New"/>
              </a:rPr>
              <a:t>Human</a:t>
            </a:r>
            <a:r>
              <a:rPr b="1" i="0" lang="en" sz="750" u="none" cap="none" strike="noStrike">
                <a:solidFill>
                  <a:srgbClr val="ABB2BF"/>
                </a:solidFill>
                <a:highlight>
                  <a:srgbClr val="151515"/>
                </a:highlight>
                <a:latin typeface="Courier New"/>
                <a:ea typeface="Courier New"/>
                <a:cs typeface="Courier New"/>
                <a:sym typeface="Courier New"/>
              </a:rPr>
              <a:t> {</a:t>
            </a:r>
            <a:endParaRPr b="1" i="0" sz="7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750"/>
              <a:buFont typeface="Arial"/>
              <a:buNone/>
            </a:pPr>
            <a:r>
              <a:rPr b="1" i="0" lang="en" sz="750" u="none" cap="none" strike="noStrike">
                <a:solidFill>
                  <a:srgbClr val="ABB2BF"/>
                </a:solidFill>
                <a:highlight>
                  <a:srgbClr val="151515"/>
                </a:highlight>
                <a:latin typeface="Courier New"/>
                <a:ea typeface="Courier New"/>
                <a:cs typeface="Courier New"/>
                <a:sym typeface="Courier New"/>
              </a:rPr>
              <a:t> </a:t>
            </a:r>
            <a:r>
              <a:rPr b="1" i="0" lang="en" sz="750" u="none" cap="none" strike="noStrike">
                <a:solidFill>
                  <a:srgbClr val="C678DD"/>
                </a:solidFill>
                <a:highlight>
                  <a:srgbClr val="151515"/>
                </a:highlight>
                <a:latin typeface="Courier New"/>
                <a:ea typeface="Courier New"/>
                <a:cs typeface="Courier New"/>
                <a:sym typeface="Courier New"/>
              </a:rPr>
              <a:t>constructor</a:t>
            </a:r>
            <a:r>
              <a:rPr b="1" i="0" lang="en" sz="750" u="none" cap="none" strike="noStrike">
                <a:solidFill>
                  <a:srgbClr val="ABB2BF"/>
                </a:solidFill>
                <a:highlight>
                  <a:srgbClr val="151515"/>
                </a:highlight>
                <a:latin typeface="Courier New"/>
                <a:ea typeface="Courier New"/>
                <a:cs typeface="Courier New"/>
                <a:sym typeface="Courier New"/>
              </a:rPr>
              <a:t>(name, address) {</a:t>
            </a:r>
            <a:endParaRPr b="1" i="0" sz="7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750"/>
              <a:buFont typeface="Arial"/>
              <a:buNone/>
            </a:pPr>
            <a:r>
              <a:rPr b="1" i="0" lang="en" sz="750" u="none" cap="none" strike="noStrike">
                <a:solidFill>
                  <a:srgbClr val="ABB2BF"/>
                </a:solidFill>
                <a:highlight>
                  <a:srgbClr val="151515"/>
                </a:highlight>
                <a:latin typeface="Courier New"/>
                <a:ea typeface="Courier New"/>
                <a:cs typeface="Courier New"/>
                <a:sym typeface="Courier New"/>
              </a:rPr>
              <a:t>  </a:t>
            </a:r>
            <a:r>
              <a:rPr b="1" i="0" lang="en" sz="750" u="none" cap="none" strike="noStrike">
                <a:solidFill>
                  <a:srgbClr val="E06C75"/>
                </a:solidFill>
                <a:highlight>
                  <a:srgbClr val="151515"/>
                </a:highlight>
                <a:latin typeface="Courier New"/>
                <a:ea typeface="Courier New"/>
                <a:cs typeface="Courier New"/>
                <a:sym typeface="Courier New"/>
              </a:rPr>
              <a:t>this</a:t>
            </a:r>
            <a:r>
              <a:rPr b="1" i="0" lang="en" sz="750" u="none" cap="none" strike="noStrike">
                <a:solidFill>
                  <a:srgbClr val="ABB2BF"/>
                </a:solidFill>
                <a:highlight>
                  <a:srgbClr val="151515"/>
                </a:highlight>
                <a:latin typeface="Courier New"/>
                <a:ea typeface="Courier New"/>
                <a:cs typeface="Courier New"/>
                <a:sym typeface="Courier New"/>
              </a:rPr>
              <a:t>.</a:t>
            </a:r>
            <a:r>
              <a:rPr b="1" i="0" lang="en" sz="750" u="none" cap="none" strike="noStrike">
                <a:solidFill>
                  <a:srgbClr val="E06C75"/>
                </a:solidFill>
                <a:highlight>
                  <a:srgbClr val="151515"/>
                </a:highlight>
                <a:latin typeface="Courier New"/>
                <a:ea typeface="Courier New"/>
                <a:cs typeface="Courier New"/>
                <a:sym typeface="Courier New"/>
              </a:rPr>
              <a:t>name</a:t>
            </a:r>
            <a:r>
              <a:rPr b="1" i="0" lang="en" sz="750" u="none" cap="none" strike="noStrike">
                <a:solidFill>
                  <a:srgbClr val="ABB2BF"/>
                </a:solidFill>
                <a:highlight>
                  <a:srgbClr val="151515"/>
                </a:highlight>
                <a:latin typeface="Courier New"/>
                <a:ea typeface="Courier New"/>
                <a:cs typeface="Courier New"/>
                <a:sym typeface="Courier New"/>
              </a:rPr>
              <a:t> </a:t>
            </a:r>
            <a:r>
              <a:rPr b="1" i="0" lang="en" sz="750" u="none" cap="none" strike="noStrike">
                <a:solidFill>
                  <a:srgbClr val="56B6C2"/>
                </a:solidFill>
                <a:highlight>
                  <a:srgbClr val="151515"/>
                </a:highlight>
                <a:latin typeface="Courier New"/>
                <a:ea typeface="Courier New"/>
                <a:cs typeface="Courier New"/>
                <a:sym typeface="Courier New"/>
              </a:rPr>
              <a:t>=</a:t>
            </a:r>
            <a:r>
              <a:rPr b="1" i="0" lang="en" sz="750" u="none" cap="none" strike="noStrike">
                <a:solidFill>
                  <a:srgbClr val="ABB2BF"/>
                </a:solidFill>
                <a:highlight>
                  <a:srgbClr val="151515"/>
                </a:highlight>
                <a:latin typeface="Courier New"/>
                <a:ea typeface="Courier New"/>
                <a:cs typeface="Courier New"/>
                <a:sym typeface="Courier New"/>
              </a:rPr>
              <a:t> name;</a:t>
            </a:r>
            <a:endParaRPr b="1" i="0" sz="7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750"/>
              <a:buFont typeface="Arial"/>
              <a:buNone/>
            </a:pPr>
            <a:r>
              <a:rPr b="1" i="0" lang="en" sz="750" u="none" cap="none" strike="noStrike">
                <a:solidFill>
                  <a:srgbClr val="ABB2BF"/>
                </a:solidFill>
                <a:highlight>
                  <a:srgbClr val="151515"/>
                </a:highlight>
                <a:latin typeface="Courier New"/>
                <a:ea typeface="Courier New"/>
                <a:cs typeface="Courier New"/>
                <a:sym typeface="Courier New"/>
              </a:rPr>
              <a:t>  </a:t>
            </a:r>
            <a:r>
              <a:rPr b="1" i="0" lang="en" sz="750" u="none" cap="none" strike="noStrike">
                <a:solidFill>
                  <a:srgbClr val="E06C75"/>
                </a:solidFill>
                <a:highlight>
                  <a:srgbClr val="151515"/>
                </a:highlight>
                <a:latin typeface="Courier New"/>
                <a:ea typeface="Courier New"/>
                <a:cs typeface="Courier New"/>
                <a:sym typeface="Courier New"/>
              </a:rPr>
              <a:t>this</a:t>
            </a:r>
            <a:r>
              <a:rPr b="1" i="0" lang="en" sz="750" u="none" cap="none" strike="noStrike">
                <a:solidFill>
                  <a:srgbClr val="ABB2BF"/>
                </a:solidFill>
                <a:highlight>
                  <a:srgbClr val="151515"/>
                </a:highlight>
                <a:latin typeface="Courier New"/>
                <a:ea typeface="Courier New"/>
                <a:cs typeface="Courier New"/>
                <a:sym typeface="Courier New"/>
              </a:rPr>
              <a:t>.</a:t>
            </a:r>
            <a:r>
              <a:rPr b="1" i="0" lang="en" sz="750" u="none" cap="none" strike="noStrike">
                <a:solidFill>
                  <a:srgbClr val="E06C75"/>
                </a:solidFill>
                <a:highlight>
                  <a:srgbClr val="151515"/>
                </a:highlight>
                <a:latin typeface="Courier New"/>
                <a:ea typeface="Courier New"/>
                <a:cs typeface="Courier New"/>
                <a:sym typeface="Courier New"/>
              </a:rPr>
              <a:t>address</a:t>
            </a:r>
            <a:r>
              <a:rPr b="1" i="0" lang="en" sz="750" u="none" cap="none" strike="noStrike">
                <a:solidFill>
                  <a:srgbClr val="ABB2BF"/>
                </a:solidFill>
                <a:highlight>
                  <a:srgbClr val="151515"/>
                </a:highlight>
                <a:latin typeface="Courier New"/>
                <a:ea typeface="Courier New"/>
                <a:cs typeface="Courier New"/>
                <a:sym typeface="Courier New"/>
              </a:rPr>
              <a:t> </a:t>
            </a:r>
            <a:r>
              <a:rPr b="1" i="0" lang="en" sz="750" u="none" cap="none" strike="noStrike">
                <a:solidFill>
                  <a:srgbClr val="56B6C2"/>
                </a:solidFill>
                <a:highlight>
                  <a:srgbClr val="151515"/>
                </a:highlight>
                <a:latin typeface="Courier New"/>
                <a:ea typeface="Courier New"/>
                <a:cs typeface="Courier New"/>
                <a:sym typeface="Courier New"/>
              </a:rPr>
              <a:t>=</a:t>
            </a:r>
            <a:r>
              <a:rPr b="1" i="0" lang="en" sz="750" u="none" cap="none" strike="noStrike">
                <a:solidFill>
                  <a:srgbClr val="ABB2BF"/>
                </a:solidFill>
                <a:highlight>
                  <a:srgbClr val="151515"/>
                </a:highlight>
                <a:latin typeface="Courier New"/>
                <a:ea typeface="Courier New"/>
                <a:cs typeface="Courier New"/>
                <a:sym typeface="Courier New"/>
              </a:rPr>
              <a:t> address;</a:t>
            </a:r>
            <a:endParaRPr b="1" i="0" sz="7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750"/>
              <a:buFont typeface="Arial"/>
              <a:buNone/>
            </a:pPr>
            <a:r>
              <a:rPr b="1" i="0" lang="en" sz="750" u="none" cap="none" strike="noStrike">
                <a:solidFill>
                  <a:srgbClr val="ABB2BF"/>
                </a:solidFill>
                <a:highlight>
                  <a:srgbClr val="151515"/>
                </a:highlight>
                <a:latin typeface="Courier New"/>
                <a:ea typeface="Courier New"/>
                <a:cs typeface="Courier New"/>
                <a:sym typeface="Courier New"/>
              </a:rPr>
              <a:t>}</a:t>
            </a:r>
            <a:endParaRPr b="1" i="0" sz="7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750"/>
              <a:buFont typeface="Arial"/>
              <a:buNone/>
            </a:pPr>
            <a:r>
              <a:rPr b="1" i="0" lang="en" sz="750" u="none" cap="none" strike="noStrike">
                <a:solidFill>
                  <a:srgbClr val="ABB2BF"/>
                </a:solidFill>
                <a:highlight>
                  <a:srgbClr val="151515"/>
                </a:highlight>
                <a:latin typeface="Courier New"/>
                <a:ea typeface="Courier New"/>
                <a:cs typeface="Courier New"/>
                <a:sym typeface="Courier New"/>
              </a:rPr>
              <a:t> </a:t>
            </a:r>
            <a:r>
              <a:rPr b="1" i="0" lang="en" sz="750" u="none" cap="none" strike="noStrike">
                <a:solidFill>
                  <a:srgbClr val="61AFEF"/>
                </a:solidFill>
                <a:highlight>
                  <a:srgbClr val="151515"/>
                </a:highlight>
                <a:latin typeface="Courier New"/>
                <a:ea typeface="Courier New"/>
                <a:cs typeface="Courier New"/>
                <a:sym typeface="Courier New"/>
              </a:rPr>
              <a:t>_call</a:t>
            </a:r>
            <a:r>
              <a:rPr b="1" i="0" lang="en" sz="750" u="none" cap="none" strike="noStrike">
                <a:solidFill>
                  <a:srgbClr val="ABB2BF"/>
                </a:solidFill>
                <a:highlight>
                  <a:srgbClr val="151515"/>
                </a:highlight>
                <a:latin typeface="Courier New"/>
                <a:ea typeface="Courier New"/>
                <a:cs typeface="Courier New"/>
                <a:sym typeface="Courier New"/>
              </a:rPr>
              <a:t>() {</a:t>
            </a:r>
            <a:endParaRPr b="1" i="0" sz="7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750"/>
              <a:buFont typeface="Arial"/>
              <a:buNone/>
            </a:pPr>
            <a:r>
              <a:rPr b="1" i="0" lang="en" sz="750" u="none" cap="none" strike="noStrike">
                <a:solidFill>
                  <a:srgbClr val="ABB2BF"/>
                </a:solidFill>
                <a:highlight>
                  <a:srgbClr val="151515"/>
                </a:highlight>
                <a:latin typeface="Courier New"/>
                <a:ea typeface="Courier New"/>
                <a:cs typeface="Courier New"/>
                <a:sym typeface="Courier New"/>
              </a:rPr>
              <a:t>  </a:t>
            </a:r>
            <a:r>
              <a:rPr b="1" i="0" lang="en" sz="750" u="none" cap="none" strike="noStrike">
                <a:solidFill>
                  <a:srgbClr val="E5C07B"/>
                </a:solidFill>
                <a:highlight>
                  <a:srgbClr val="151515"/>
                </a:highlight>
                <a:latin typeface="Courier New"/>
                <a:ea typeface="Courier New"/>
                <a:cs typeface="Courier New"/>
                <a:sym typeface="Courier New"/>
              </a:rPr>
              <a:t>console</a:t>
            </a:r>
            <a:r>
              <a:rPr b="1" i="0" lang="en" sz="750" u="none" cap="none" strike="noStrike">
                <a:solidFill>
                  <a:srgbClr val="ABB2BF"/>
                </a:solidFill>
                <a:highlight>
                  <a:srgbClr val="151515"/>
                </a:highlight>
                <a:latin typeface="Courier New"/>
                <a:ea typeface="Courier New"/>
                <a:cs typeface="Courier New"/>
                <a:sym typeface="Courier New"/>
              </a:rPr>
              <a:t>.</a:t>
            </a:r>
            <a:r>
              <a:rPr b="1" i="0" lang="en" sz="750" u="none" cap="none" strike="noStrike">
                <a:solidFill>
                  <a:srgbClr val="56B6C2"/>
                </a:solidFill>
                <a:highlight>
                  <a:srgbClr val="151515"/>
                </a:highlight>
                <a:latin typeface="Courier New"/>
                <a:ea typeface="Courier New"/>
                <a:cs typeface="Courier New"/>
                <a:sym typeface="Courier New"/>
              </a:rPr>
              <a:t>log</a:t>
            </a:r>
            <a:r>
              <a:rPr b="1" i="0" lang="en" sz="750" u="none" cap="none" strike="noStrike">
                <a:solidFill>
                  <a:srgbClr val="ABB2BF"/>
                </a:solidFill>
                <a:highlight>
                  <a:srgbClr val="151515"/>
                </a:highlight>
                <a:latin typeface="Courier New"/>
                <a:ea typeface="Courier New"/>
                <a:cs typeface="Courier New"/>
                <a:sym typeface="Courier New"/>
              </a:rPr>
              <a:t>(</a:t>
            </a:r>
            <a:r>
              <a:rPr b="1" i="0" lang="en" sz="750" u="none" cap="none" strike="noStrike">
                <a:solidFill>
                  <a:srgbClr val="98C379"/>
                </a:solidFill>
                <a:highlight>
                  <a:srgbClr val="151515"/>
                </a:highlight>
                <a:latin typeface="Courier New"/>
                <a:ea typeface="Courier New"/>
                <a:cs typeface="Courier New"/>
                <a:sym typeface="Courier New"/>
              </a:rPr>
              <a:t>`Call me as a </a:t>
            </a:r>
            <a:r>
              <a:rPr b="1" i="0" lang="en" sz="750" u="none" cap="none" strike="noStrike">
                <a:solidFill>
                  <a:srgbClr val="BE5046"/>
                </a:solidFill>
                <a:highlight>
                  <a:srgbClr val="151515"/>
                </a:highlight>
                <a:latin typeface="Courier New"/>
                <a:ea typeface="Courier New"/>
                <a:cs typeface="Courier New"/>
                <a:sym typeface="Courier New"/>
              </a:rPr>
              <a:t>${</a:t>
            </a:r>
            <a:r>
              <a:rPr b="1" i="0" lang="en" sz="750" u="none" cap="none" strike="noStrike">
                <a:solidFill>
                  <a:srgbClr val="E06C75"/>
                </a:solidFill>
                <a:highlight>
                  <a:srgbClr val="151515"/>
                </a:highlight>
                <a:latin typeface="Courier New"/>
                <a:ea typeface="Courier New"/>
                <a:cs typeface="Courier New"/>
                <a:sym typeface="Courier New"/>
              </a:rPr>
              <a:t>this</a:t>
            </a:r>
            <a:r>
              <a:rPr b="1" i="0" lang="en" sz="750" u="none" cap="none" strike="noStrike">
                <a:solidFill>
                  <a:srgbClr val="98C379"/>
                </a:solidFill>
                <a:highlight>
                  <a:srgbClr val="151515"/>
                </a:highlight>
                <a:latin typeface="Courier New"/>
                <a:ea typeface="Courier New"/>
                <a:cs typeface="Courier New"/>
                <a:sym typeface="Courier New"/>
              </a:rPr>
              <a:t>.</a:t>
            </a:r>
            <a:r>
              <a:rPr b="1" i="0" lang="en" sz="750" u="none" cap="none" strike="noStrike">
                <a:solidFill>
                  <a:srgbClr val="E06C75"/>
                </a:solidFill>
                <a:highlight>
                  <a:srgbClr val="151515"/>
                </a:highlight>
                <a:latin typeface="Courier New"/>
                <a:ea typeface="Courier New"/>
                <a:cs typeface="Courier New"/>
                <a:sym typeface="Courier New"/>
              </a:rPr>
              <a:t>name</a:t>
            </a:r>
            <a:r>
              <a:rPr b="1" i="0" lang="en" sz="750" u="none" cap="none" strike="noStrike">
                <a:solidFill>
                  <a:srgbClr val="BE5046"/>
                </a:solidFill>
                <a:highlight>
                  <a:srgbClr val="151515"/>
                </a:highlight>
                <a:latin typeface="Courier New"/>
                <a:ea typeface="Courier New"/>
                <a:cs typeface="Courier New"/>
                <a:sym typeface="Courier New"/>
              </a:rPr>
              <a:t>}</a:t>
            </a:r>
            <a:r>
              <a:rPr b="1" i="0" lang="en" sz="750" u="none" cap="none" strike="noStrike">
                <a:solidFill>
                  <a:srgbClr val="98C379"/>
                </a:solidFill>
                <a:highlight>
                  <a:srgbClr val="151515"/>
                </a:highlight>
                <a:latin typeface="Courier New"/>
                <a:ea typeface="Courier New"/>
                <a:cs typeface="Courier New"/>
                <a:sym typeface="Courier New"/>
              </a:rPr>
              <a:t>`</a:t>
            </a:r>
            <a:r>
              <a:rPr b="1" i="0" lang="en" sz="750" u="none" cap="none" strike="noStrike">
                <a:solidFill>
                  <a:srgbClr val="ABB2BF"/>
                </a:solidFill>
                <a:highlight>
                  <a:srgbClr val="151515"/>
                </a:highlight>
                <a:latin typeface="Courier New"/>
                <a:ea typeface="Courier New"/>
                <a:cs typeface="Courier New"/>
                <a:sym typeface="Courier New"/>
              </a:rPr>
              <a:t>)</a:t>
            </a:r>
            <a:endParaRPr b="1" i="0" sz="7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750"/>
              <a:buFont typeface="Arial"/>
              <a:buNone/>
            </a:pPr>
            <a:r>
              <a:rPr b="1" i="0" lang="en" sz="750" u="none" cap="none" strike="noStrike">
                <a:solidFill>
                  <a:srgbClr val="ABB2BF"/>
                </a:solidFill>
                <a:highlight>
                  <a:srgbClr val="151515"/>
                </a:highlight>
                <a:latin typeface="Courier New"/>
                <a:ea typeface="Courier New"/>
                <a:cs typeface="Courier New"/>
                <a:sym typeface="Courier New"/>
              </a:rPr>
              <a:t> }</a:t>
            </a:r>
            <a:endParaRPr b="1" i="0" sz="7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750"/>
              <a:buFont typeface="Arial"/>
              <a:buNone/>
            </a:pPr>
            <a:r>
              <a:rPr b="1" i="0" lang="en" sz="750" u="none" cap="none" strike="noStrike">
                <a:solidFill>
                  <a:srgbClr val="ABB2BF"/>
                </a:solidFill>
                <a:highlight>
                  <a:srgbClr val="151515"/>
                </a:highlight>
                <a:latin typeface="Courier New"/>
                <a:ea typeface="Courier New"/>
                <a:cs typeface="Courier New"/>
                <a:sym typeface="Courier New"/>
              </a:rPr>
              <a:t>}</a:t>
            </a:r>
            <a:endParaRPr b="1" i="0" sz="7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750"/>
              <a:buFont typeface="Arial"/>
              <a:buNone/>
            </a:pPr>
            <a:r>
              <a:t/>
            </a:r>
            <a:endParaRPr b="1" i="0" sz="750" u="none" cap="none" strike="noStrike">
              <a:solidFill>
                <a:srgbClr val="999999"/>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750"/>
              <a:buFont typeface="Arial"/>
              <a:buNone/>
            </a:pPr>
            <a:r>
              <a:rPr b="1" i="0" lang="en" sz="750" u="none" cap="none" strike="noStrike">
                <a:solidFill>
                  <a:srgbClr val="C678DD"/>
                </a:solidFill>
                <a:highlight>
                  <a:srgbClr val="151515"/>
                </a:highlight>
                <a:latin typeface="Courier New"/>
                <a:ea typeface="Courier New"/>
                <a:cs typeface="Courier New"/>
                <a:sym typeface="Courier New"/>
              </a:rPr>
              <a:t>class</a:t>
            </a:r>
            <a:r>
              <a:rPr b="1" i="0" lang="en" sz="750" u="none" cap="none" strike="noStrike">
                <a:solidFill>
                  <a:srgbClr val="ABB2BF"/>
                </a:solidFill>
                <a:highlight>
                  <a:srgbClr val="151515"/>
                </a:highlight>
                <a:latin typeface="Courier New"/>
                <a:ea typeface="Courier New"/>
                <a:cs typeface="Courier New"/>
                <a:sym typeface="Courier New"/>
              </a:rPr>
              <a:t> </a:t>
            </a:r>
            <a:r>
              <a:rPr b="1" i="0" lang="en" sz="750" u="none" cap="none" strike="noStrike">
                <a:solidFill>
                  <a:srgbClr val="E5C07B"/>
                </a:solidFill>
                <a:highlight>
                  <a:srgbClr val="151515"/>
                </a:highlight>
                <a:latin typeface="Courier New"/>
                <a:ea typeface="Courier New"/>
                <a:cs typeface="Courier New"/>
                <a:sym typeface="Courier New"/>
              </a:rPr>
              <a:t>Programmer</a:t>
            </a:r>
            <a:r>
              <a:rPr b="1" i="0" lang="en" sz="750" u="none" cap="none" strike="noStrike">
                <a:solidFill>
                  <a:srgbClr val="ABB2BF"/>
                </a:solidFill>
                <a:highlight>
                  <a:srgbClr val="151515"/>
                </a:highlight>
                <a:latin typeface="Courier New"/>
                <a:ea typeface="Courier New"/>
                <a:cs typeface="Courier New"/>
                <a:sym typeface="Courier New"/>
              </a:rPr>
              <a:t> </a:t>
            </a:r>
            <a:r>
              <a:rPr b="1" i="0" lang="en" sz="750" u="none" cap="none" strike="noStrike">
                <a:solidFill>
                  <a:srgbClr val="C678DD"/>
                </a:solidFill>
                <a:highlight>
                  <a:srgbClr val="151515"/>
                </a:highlight>
                <a:latin typeface="Courier New"/>
                <a:ea typeface="Courier New"/>
                <a:cs typeface="Courier New"/>
                <a:sym typeface="Courier New"/>
              </a:rPr>
              <a:t>extends</a:t>
            </a:r>
            <a:r>
              <a:rPr b="1" i="0" lang="en" sz="750" u="none" cap="none" strike="noStrike">
                <a:solidFill>
                  <a:srgbClr val="ABB2BF"/>
                </a:solidFill>
                <a:highlight>
                  <a:srgbClr val="151515"/>
                </a:highlight>
                <a:latin typeface="Courier New"/>
                <a:ea typeface="Courier New"/>
                <a:cs typeface="Courier New"/>
                <a:sym typeface="Courier New"/>
              </a:rPr>
              <a:t> </a:t>
            </a:r>
            <a:r>
              <a:rPr b="1" i="0" lang="en" sz="750" u="none" cap="none" strike="noStrike">
                <a:solidFill>
                  <a:srgbClr val="98C379"/>
                </a:solidFill>
                <a:highlight>
                  <a:srgbClr val="151515"/>
                </a:highlight>
                <a:latin typeface="Courier New"/>
                <a:ea typeface="Courier New"/>
                <a:cs typeface="Courier New"/>
                <a:sym typeface="Courier New"/>
              </a:rPr>
              <a:t>Human</a:t>
            </a:r>
            <a:r>
              <a:rPr b="1" i="0" lang="en" sz="750" u="none" cap="none" strike="noStrike">
                <a:solidFill>
                  <a:srgbClr val="ABB2BF"/>
                </a:solidFill>
                <a:highlight>
                  <a:srgbClr val="151515"/>
                </a:highlight>
                <a:latin typeface="Courier New"/>
                <a:ea typeface="Courier New"/>
                <a:cs typeface="Courier New"/>
                <a:sym typeface="Courier New"/>
              </a:rPr>
              <a:t> {</a:t>
            </a:r>
            <a:endParaRPr b="1" i="0" sz="7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750"/>
              <a:buFont typeface="Arial"/>
              <a:buNone/>
            </a:pPr>
            <a:r>
              <a:rPr b="1" i="0" lang="en" sz="750" u="none" cap="none" strike="noStrike">
                <a:solidFill>
                  <a:srgbClr val="ABB2BF"/>
                </a:solidFill>
                <a:highlight>
                  <a:srgbClr val="151515"/>
                </a:highlight>
                <a:latin typeface="Courier New"/>
                <a:ea typeface="Courier New"/>
                <a:cs typeface="Courier New"/>
                <a:sym typeface="Courier New"/>
              </a:rPr>
              <a:t> </a:t>
            </a:r>
            <a:r>
              <a:rPr b="1" i="0" lang="en" sz="750" u="none" cap="none" strike="noStrike">
                <a:solidFill>
                  <a:srgbClr val="C678DD"/>
                </a:solidFill>
                <a:highlight>
                  <a:srgbClr val="151515"/>
                </a:highlight>
                <a:latin typeface="Courier New"/>
                <a:ea typeface="Courier New"/>
                <a:cs typeface="Courier New"/>
                <a:sym typeface="Courier New"/>
              </a:rPr>
              <a:t>constructor</a:t>
            </a:r>
            <a:r>
              <a:rPr b="1" i="0" lang="en" sz="750" u="none" cap="none" strike="noStrike">
                <a:solidFill>
                  <a:srgbClr val="ABB2BF"/>
                </a:solidFill>
                <a:highlight>
                  <a:srgbClr val="151515"/>
                </a:highlight>
                <a:latin typeface="Courier New"/>
                <a:ea typeface="Courier New"/>
                <a:cs typeface="Courier New"/>
                <a:sym typeface="Courier New"/>
              </a:rPr>
              <a:t>(name, address, task, salary) {</a:t>
            </a:r>
            <a:endParaRPr b="1" i="0" sz="7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750"/>
              <a:buFont typeface="Arial"/>
              <a:buNone/>
            </a:pPr>
            <a:r>
              <a:rPr b="1" i="0" lang="en" sz="750" u="none" cap="none" strike="noStrike">
                <a:solidFill>
                  <a:srgbClr val="ABB2BF"/>
                </a:solidFill>
                <a:highlight>
                  <a:srgbClr val="151515"/>
                </a:highlight>
                <a:latin typeface="Courier New"/>
                <a:ea typeface="Courier New"/>
                <a:cs typeface="Courier New"/>
                <a:sym typeface="Courier New"/>
              </a:rPr>
              <a:t>   </a:t>
            </a:r>
            <a:r>
              <a:rPr b="1" i="0" lang="en" sz="750" u="none" cap="none" strike="noStrike">
                <a:solidFill>
                  <a:srgbClr val="E06C75"/>
                </a:solidFill>
                <a:highlight>
                  <a:srgbClr val="151515"/>
                </a:highlight>
                <a:latin typeface="Courier New"/>
                <a:ea typeface="Courier New"/>
                <a:cs typeface="Courier New"/>
                <a:sym typeface="Courier New"/>
              </a:rPr>
              <a:t>super</a:t>
            </a:r>
            <a:r>
              <a:rPr b="1" i="0" lang="en" sz="750" u="none" cap="none" strike="noStrike">
                <a:solidFill>
                  <a:srgbClr val="ABB2BF"/>
                </a:solidFill>
                <a:highlight>
                  <a:srgbClr val="151515"/>
                </a:highlight>
                <a:latin typeface="Courier New"/>
                <a:ea typeface="Courier New"/>
                <a:cs typeface="Courier New"/>
                <a:sym typeface="Courier New"/>
              </a:rPr>
              <a:t>(name, address);</a:t>
            </a:r>
            <a:endParaRPr b="1" i="0" sz="7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750"/>
              <a:buFont typeface="Arial"/>
              <a:buNone/>
            </a:pPr>
            <a:r>
              <a:rPr b="1" i="0" lang="en" sz="750" u="none" cap="none" strike="noStrike">
                <a:solidFill>
                  <a:srgbClr val="ABB2BF"/>
                </a:solidFill>
                <a:highlight>
                  <a:srgbClr val="151515"/>
                </a:highlight>
                <a:latin typeface="Courier New"/>
                <a:ea typeface="Courier New"/>
                <a:cs typeface="Courier New"/>
                <a:sym typeface="Courier New"/>
              </a:rPr>
              <a:t>   </a:t>
            </a:r>
            <a:r>
              <a:rPr b="1" i="0" lang="en" sz="750" u="none" cap="none" strike="noStrike">
                <a:solidFill>
                  <a:srgbClr val="E06C75"/>
                </a:solidFill>
                <a:highlight>
                  <a:srgbClr val="151515"/>
                </a:highlight>
                <a:latin typeface="Courier New"/>
                <a:ea typeface="Courier New"/>
                <a:cs typeface="Courier New"/>
                <a:sym typeface="Courier New"/>
              </a:rPr>
              <a:t>this</a:t>
            </a:r>
            <a:r>
              <a:rPr b="1" i="0" lang="en" sz="750" u="none" cap="none" strike="noStrike">
                <a:solidFill>
                  <a:srgbClr val="ABB2BF"/>
                </a:solidFill>
                <a:highlight>
                  <a:srgbClr val="151515"/>
                </a:highlight>
                <a:latin typeface="Courier New"/>
                <a:ea typeface="Courier New"/>
                <a:cs typeface="Courier New"/>
                <a:sym typeface="Courier New"/>
              </a:rPr>
              <a:t>.</a:t>
            </a:r>
            <a:r>
              <a:rPr b="1" i="0" lang="en" sz="750" u="none" cap="none" strike="noStrike">
                <a:solidFill>
                  <a:srgbClr val="E06C75"/>
                </a:solidFill>
                <a:highlight>
                  <a:srgbClr val="151515"/>
                </a:highlight>
                <a:latin typeface="Courier New"/>
                <a:ea typeface="Courier New"/>
                <a:cs typeface="Courier New"/>
                <a:sym typeface="Courier New"/>
              </a:rPr>
              <a:t>task</a:t>
            </a:r>
            <a:r>
              <a:rPr b="1" i="0" lang="en" sz="750" u="none" cap="none" strike="noStrike">
                <a:solidFill>
                  <a:srgbClr val="ABB2BF"/>
                </a:solidFill>
                <a:highlight>
                  <a:srgbClr val="151515"/>
                </a:highlight>
                <a:latin typeface="Courier New"/>
                <a:ea typeface="Courier New"/>
                <a:cs typeface="Courier New"/>
                <a:sym typeface="Courier New"/>
              </a:rPr>
              <a:t> </a:t>
            </a:r>
            <a:r>
              <a:rPr b="1" i="0" lang="en" sz="750" u="none" cap="none" strike="noStrike">
                <a:solidFill>
                  <a:srgbClr val="56B6C2"/>
                </a:solidFill>
                <a:highlight>
                  <a:srgbClr val="151515"/>
                </a:highlight>
                <a:latin typeface="Courier New"/>
                <a:ea typeface="Courier New"/>
                <a:cs typeface="Courier New"/>
                <a:sym typeface="Courier New"/>
              </a:rPr>
              <a:t>=</a:t>
            </a:r>
            <a:r>
              <a:rPr b="1" i="0" lang="en" sz="750" u="none" cap="none" strike="noStrike">
                <a:solidFill>
                  <a:srgbClr val="ABB2BF"/>
                </a:solidFill>
                <a:highlight>
                  <a:srgbClr val="151515"/>
                </a:highlight>
                <a:latin typeface="Courier New"/>
                <a:ea typeface="Courier New"/>
                <a:cs typeface="Courier New"/>
                <a:sym typeface="Courier New"/>
              </a:rPr>
              <a:t> task;</a:t>
            </a:r>
            <a:endParaRPr b="1" i="0" sz="7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750"/>
              <a:buFont typeface="Arial"/>
              <a:buNone/>
            </a:pPr>
            <a:r>
              <a:rPr b="1" i="0" lang="en" sz="750" u="none" cap="none" strike="noStrike">
                <a:solidFill>
                  <a:srgbClr val="ABB2BF"/>
                </a:solidFill>
                <a:highlight>
                  <a:srgbClr val="151515"/>
                </a:highlight>
                <a:latin typeface="Courier New"/>
                <a:ea typeface="Courier New"/>
                <a:cs typeface="Courier New"/>
                <a:sym typeface="Courier New"/>
              </a:rPr>
              <a:t>   </a:t>
            </a:r>
            <a:r>
              <a:rPr b="1" i="0" lang="en" sz="750" u="none" cap="none" strike="noStrike">
                <a:solidFill>
                  <a:srgbClr val="E06C75"/>
                </a:solidFill>
                <a:highlight>
                  <a:srgbClr val="151515"/>
                </a:highlight>
                <a:latin typeface="Courier New"/>
                <a:ea typeface="Courier New"/>
                <a:cs typeface="Courier New"/>
                <a:sym typeface="Courier New"/>
              </a:rPr>
              <a:t>this</a:t>
            </a:r>
            <a:r>
              <a:rPr b="1" i="0" lang="en" sz="750" u="none" cap="none" strike="noStrike">
                <a:solidFill>
                  <a:srgbClr val="ABB2BF"/>
                </a:solidFill>
                <a:highlight>
                  <a:srgbClr val="151515"/>
                </a:highlight>
                <a:latin typeface="Courier New"/>
                <a:ea typeface="Courier New"/>
                <a:cs typeface="Courier New"/>
                <a:sym typeface="Courier New"/>
              </a:rPr>
              <a:t>.</a:t>
            </a:r>
            <a:r>
              <a:rPr b="1" i="0" lang="en" sz="750" u="none" cap="none" strike="noStrike">
                <a:solidFill>
                  <a:srgbClr val="E06C75"/>
                </a:solidFill>
                <a:highlight>
                  <a:srgbClr val="151515"/>
                </a:highlight>
                <a:latin typeface="Courier New"/>
                <a:ea typeface="Courier New"/>
                <a:cs typeface="Courier New"/>
                <a:sym typeface="Courier New"/>
              </a:rPr>
              <a:t>salary</a:t>
            </a:r>
            <a:r>
              <a:rPr b="1" i="0" lang="en" sz="750" u="none" cap="none" strike="noStrike">
                <a:solidFill>
                  <a:srgbClr val="ABB2BF"/>
                </a:solidFill>
                <a:highlight>
                  <a:srgbClr val="151515"/>
                </a:highlight>
                <a:latin typeface="Courier New"/>
                <a:ea typeface="Courier New"/>
                <a:cs typeface="Courier New"/>
                <a:sym typeface="Courier New"/>
              </a:rPr>
              <a:t> </a:t>
            </a:r>
            <a:r>
              <a:rPr b="1" i="0" lang="en" sz="750" u="none" cap="none" strike="noStrike">
                <a:solidFill>
                  <a:srgbClr val="56B6C2"/>
                </a:solidFill>
                <a:highlight>
                  <a:srgbClr val="151515"/>
                </a:highlight>
                <a:latin typeface="Courier New"/>
                <a:ea typeface="Courier New"/>
                <a:cs typeface="Courier New"/>
                <a:sym typeface="Courier New"/>
              </a:rPr>
              <a:t>=</a:t>
            </a:r>
            <a:r>
              <a:rPr b="1" i="0" lang="en" sz="750" u="none" cap="none" strike="noStrike">
                <a:solidFill>
                  <a:srgbClr val="ABB2BF"/>
                </a:solidFill>
                <a:highlight>
                  <a:srgbClr val="151515"/>
                </a:highlight>
                <a:latin typeface="Courier New"/>
                <a:ea typeface="Courier New"/>
                <a:cs typeface="Courier New"/>
                <a:sym typeface="Courier New"/>
              </a:rPr>
              <a:t> salary;</a:t>
            </a:r>
            <a:endParaRPr b="1" i="0" sz="7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750"/>
              <a:buFont typeface="Arial"/>
              <a:buNone/>
            </a:pPr>
            <a:r>
              <a:rPr b="1" i="0" lang="en" sz="750" u="none" cap="none" strike="noStrike">
                <a:solidFill>
                  <a:srgbClr val="ABB2BF"/>
                </a:solidFill>
                <a:highlight>
                  <a:srgbClr val="151515"/>
                </a:highlight>
                <a:latin typeface="Courier New"/>
                <a:ea typeface="Courier New"/>
                <a:cs typeface="Courier New"/>
                <a:sym typeface="Courier New"/>
              </a:rPr>
              <a:t> }</a:t>
            </a:r>
            <a:endParaRPr b="1" i="0" sz="7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750"/>
              <a:buFont typeface="Arial"/>
              <a:buNone/>
            </a:pPr>
            <a:r>
              <a:rPr b="1" i="0" lang="en" sz="750" u="none" cap="none" strike="noStrike">
                <a:solidFill>
                  <a:srgbClr val="ABB2BF"/>
                </a:solidFill>
                <a:highlight>
                  <a:srgbClr val="151515"/>
                </a:highlight>
                <a:latin typeface="Courier New"/>
                <a:ea typeface="Courier New"/>
                <a:cs typeface="Courier New"/>
                <a:sym typeface="Courier New"/>
              </a:rPr>
              <a:t> </a:t>
            </a:r>
            <a:r>
              <a:rPr b="1" i="0" lang="en" sz="750" u="none" cap="none" strike="noStrike">
                <a:solidFill>
                  <a:srgbClr val="61AFEF"/>
                </a:solidFill>
                <a:highlight>
                  <a:srgbClr val="151515"/>
                </a:highlight>
                <a:latin typeface="Courier New"/>
                <a:ea typeface="Courier New"/>
                <a:cs typeface="Courier New"/>
                <a:sym typeface="Courier New"/>
              </a:rPr>
              <a:t>doCall</a:t>
            </a:r>
            <a:r>
              <a:rPr b="1" i="0" lang="en" sz="750" u="none" cap="none" strike="noStrike">
                <a:solidFill>
                  <a:srgbClr val="ABB2BF"/>
                </a:solidFill>
                <a:highlight>
                  <a:srgbClr val="151515"/>
                </a:highlight>
                <a:latin typeface="Courier New"/>
                <a:ea typeface="Courier New"/>
                <a:cs typeface="Courier New"/>
                <a:sym typeface="Courier New"/>
              </a:rPr>
              <a:t>() {</a:t>
            </a:r>
            <a:endParaRPr b="1" i="0" sz="7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750"/>
              <a:buFont typeface="Arial"/>
              <a:buNone/>
            </a:pPr>
            <a:r>
              <a:rPr b="1" i="0" lang="en" sz="750" u="none" cap="none" strike="noStrike">
                <a:solidFill>
                  <a:srgbClr val="ABB2BF"/>
                </a:solidFill>
                <a:highlight>
                  <a:srgbClr val="151515"/>
                </a:highlight>
                <a:latin typeface="Courier New"/>
                <a:ea typeface="Courier New"/>
                <a:cs typeface="Courier New"/>
                <a:sym typeface="Courier New"/>
              </a:rPr>
              <a:t>   </a:t>
            </a:r>
            <a:r>
              <a:rPr b="1" i="0" lang="en" sz="750" u="none" cap="none" strike="noStrike">
                <a:solidFill>
                  <a:srgbClr val="E06C75"/>
                </a:solidFill>
                <a:highlight>
                  <a:srgbClr val="151515"/>
                </a:highlight>
                <a:latin typeface="Courier New"/>
                <a:ea typeface="Courier New"/>
                <a:cs typeface="Courier New"/>
                <a:sym typeface="Courier New"/>
              </a:rPr>
              <a:t>super</a:t>
            </a:r>
            <a:r>
              <a:rPr b="1" i="0" lang="en" sz="750" u="none" cap="none" strike="noStrike">
                <a:solidFill>
                  <a:srgbClr val="ABB2BF"/>
                </a:solidFill>
                <a:highlight>
                  <a:srgbClr val="151515"/>
                </a:highlight>
                <a:latin typeface="Courier New"/>
                <a:ea typeface="Courier New"/>
                <a:cs typeface="Courier New"/>
                <a:sym typeface="Courier New"/>
              </a:rPr>
              <a:t>.</a:t>
            </a:r>
            <a:r>
              <a:rPr b="1" i="0" lang="en" sz="750" u="none" cap="none" strike="noStrike">
                <a:solidFill>
                  <a:srgbClr val="61AFEF"/>
                </a:solidFill>
                <a:highlight>
                  <a:srgbClr val="151515"/>
                </a:highlight>
                <a:latin typeface="Courier New"/>
                <a:ea typeface="Courier New"/>
                <a:cs typeface="Courier New"/>
                <a:sym typeface="Courier New"/>
              </a:rPr>
              <a:t>_call</a:t>
            </a:r>
            <a:r>
              <a:rPr b="1" i="0" lang="en" sz="750" u="none" cap="none" strike="noStrike">
                <a:solidFill>
                  <a:srgbClr val="ABB2BF"/>
                </a:solidFill>
                <a:highlight>
                  <a:srgbClr val="151515"/>
                </a:highlight>
                <a:latin typeface="Courier New"/>
                <a:ea typeface="Courier New"/>
                <a:cs typeface="Courier New"/>
                <a:sym typeface="Courier New"/>
              </a:rPr>
              <a:t>() </a:t>
            </a:r>
            <a:r>
              <a:rPr b="1" i="1" lang="en" sz="750" u="none" cap="none" strike="noStrike">
                <a:solidFill>
                  <a:srgbClr val="5C6370"/>
                </a:solidFill>
                <a:highlight>
                  <a:srgbClr val="151515"/>
                </a:highlight>
                <a:latin typeface="Courier New"/>
                <a:ea typeface="Courier New"/>
                <a:cs typeface="Courier New"/>
                <a:sym typeface="Courier New"/>
              </a:rPr>
              <a:t>// Will run</a:t>
            </a:r>
            <a:endParaRPr b="1" i="1" sz="75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750"/>
              <a:buFont typeface="Arial"/>
              <a:buNone/>
            </a:pPr>
            <a:r>
              <a:rPr b="1" i="0" lang="en" sz="750" u="none" cap="none" strike="noStrike">
                <a:solidFill>
                  <a:srgbClr val="ABB2BF"/>
                </a:solidFill>
                <a:highlight>
                  <a:srgbClr val="151515"/>
                </a:highlight>
                <a:latin typeface="Courier New"/>
                <a:ea typeface="Courier New"/>
                <a:cs typeface="Courier New"/>
                <a:sym typeface="Courier New"/>
              </a:rPr>
              <a:t> }</a:t>
            </a:r>
            <a:endParaRPr b="1" i="0" sz="7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750"/>
              <a:buFont typeface="Arial"/>
              <a:buNone/>
            </a:pPr>
            <a:r>
              <a:rPr b="1" i="0" lang="en" sz="750" u="none" cap="none" strike="noStrike">
                <a:solidFill>
                  <a:srgbClr val="ABB2BF"/>
                </a:solidFill>
                <a:highlight>
                  <a:srgbClr val="151515"/>
                </a:highlight>
                <a:latin typeface="Courier New"/>
                <a:ea typeface="Courier New"/>
                <a:cs typeface="Courier New"/>
                <a:sym typeface="Courier New"/>
              </a:rPr>
              <a:t>}</a:t>
            </a:r>
            <a:endParaRPr b="1" i="0" sz="7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750"/>
              <a:buFont typeface="Arial"/>
              <a:buNone/>
            </a:pPr>
            <a:r>
              <a:t/>
            </a:r>
            <a:endParaRPr b="1" i="0" sz="750" u="none" cap="none" strike="noStrike">
              <a:solidFill>
                <a:srgbClr val="999999"/>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750"/>
              <a:buFont typeface="Arial"/>
              <a:buNone/>
            </a:pPr>
            <a:r>
              <a:rPr b="1" i="0" lang="en" sz="750" u="none" cap="none" strike="noStrike">
                <a:solidFill>
                  <a:srgbClr val="C678DD"/>
                </a:solidFill>
                <a:highlight>
                  <a:srgbClr val="151515"/>
                </a:highlight>
                <a:latin typeface="Courier New"/>
                <a:ea typeface="Courier New"/>
                <a:cs typeface="Courier New"/>
                <a:sym typeface="Courier New"/>
              </a:rPr>
              <a:t>let</a:t>
            </a:r>
            <a:r>
              <a:rPr b="1" i="0" lang="en" sz="750" u="none" cap="none" strike="noStrike">
                <a:solidFill>
                  <a:srgbClr val="999999"/>
                </a:solidFill>
                <a:highlight>
                  <a:srgbClr val="151515"/>
                </a:highlight>
                <a:latin typeface="Courier New"/>
                <a:ea typeface="Courier New"/>
                <a:cs typeface="Courier New"/>
                <a:sym typeface="Courier New"/>
              </a:rPr>
              <a:t> </a:t>
            </a:r>
            <a:r>
              <a:rPr b="1" i="0" lang="en" sz="750" u="none" cap="none" strike="noStrike">
                <a:solidFill>
                  <a:srgbClr val="ABB2BF"/>
                </a:solidFill>
                <a:highlight>
                  <a:srgbClr val="151515"/>
                </a:highlight>
                <a:latin typeface="Courier New"/>
                <a:ea typeface="Courier New"/>
                <a:cs typeface="Courier New"/>
                <a:sym typeface="Courier New"/>
              </a:rPr>
              <a:t>sb</a:t>
            </a:r>
            <a:r>
              <a:rPr b="1" i="0" lang="en" sz="750" u="none" cap="none" strike="noStrike">
                <a:solidFill>
                  <a:srgbClr val="999999"/>
                </a:solidFill>
                <a:highlight>
                  <a:srgbClr val="151515"/>
                </a:highlight>
                <a:latin typeface="Courier New"/>
                <a:ea typeface="Courier New"/>
                <a:cs typeface="Courier New"/>
                <a:sym typeface="Courier New"/>
              </a:rPr>
              <a:t> </a:t>
            </a:r>
            <a:r>
              <a:rPr b="1" i="0" lang="en" sz="750" u="none" cap="none" strike="noStrike">
                <a:solidFill>
                  <a:srgbClr val="56B6C2"/>
                </a:solidFill>
                <a:highlight>
                  <a:srgbClr val="151515"/>
                </a:highlight>
                <a:latin typeface="Courier New"/>
                <a:ea typeface="Courier New"/>
                <a:cs typeface="Courier New"/>
                <a:sym typeface="Courier New"/>
              </a:rPr>
              <a:t>=</a:t>
            </a:r>
            <a:r>
              <a:rPr b="1" i="0" lang="en" sz="750" u="none" cap="none" strike="noStrike">
                <a:solidFill>
                  <a:srgbClr val="999999"/>
                </a:solidFill>
                <a:highlight>
                  <a:srgbClr val="151515"/>
                </a:highlight>
                <a:latin typeface="Courier New"/>
                <a:ea typeface="Courier New"/>
                <a:cs typeface="Courier New"/>
                <a:sym typeface="Courier New"/>
              </a:rPr>
              <a:t> </a:t>
            </a:r>
            <a:r>
              <a:rPr b="1" i="0" lang="en" sz="750" u="none" cap="none" strike="noStrike">
                <a:solidFill>
                  <a:srgbClr val="C678DD"/>
                </a:solidFill>
                <a:highlight>
                  <a:srgbClr val="151515"/>
                </a:highlight>
                <a:latin typeface="Courier New"/>
                <a:ea typeface="Courier New"/>
                <a:cs typeface="Courier New"/>
                <a:sym typeface="Courier New"/>
              </a:rPr>
              <a:t>new</a:t>
            </a:r>
            <a:r>
              <a:rPr b="1" i="0" lang="en" sz="750" u="none" cap="none" strike="noStrike">
                <a:solidFill>
                  <a:srgbClr val="999999"/>
                </a:solidFill>
                <a:highlight>
                  <a:srgbClr val="151515"/>
                </a:highlight>
                <a:latin typeface="Courier New"/>
                <a:ea typeface="Courier New"/>
                <a:cs typeface="Courier New"/>
                <a:sym typeface="Courier New"/>
              </a:rPr>
              <a:t> </a:t>
            </a:r>
            <a:r>
              <a:rPr b="1" i="0" lang="en" sz="750" u="none" cap="none" strike="noStrike">
                <a:solidFill>
                  <a:srgbClr val="E5C07B"/>
                </a:solidFill>
                <a:highlight>
                  <a:srgbClr val="151515"/>
                </a:highlight>
                <a:latin typeface="Courier New"/>
                <a:ea typeface="Courier New"/>
                <a:cs typeface="Courier New"/>
                <a:sym typeface="Courier New"/>
              </a:rPr>
              <a:t>Human</a:t>
            </a:r>
            <a:r>
              <a:rPr b="1" i="0" lang="en" sz="750" u="none" cap="none" strike="noStrike">
                <a:solidFill>
                  <a:srgbClr val="ABB2BF"/>
                </a:solidFill>
                <a:highlight>
                  <a:srgbClr val="151515"/>
                </a:highlight>
                <a:latin typeface="Courier New"/>
                <a:ea typeface="Courier New"/>
                <a:cs typeface="Courier New"/>
                <a:sym typeface="Courier New"/>
              </a:rPr>
              <a:t>(</a:t>
            </a:r>
            <a:r>
              <a:rPr b="1" i="0" lang="en" sz="750" u="none" cap="none" strike="noStrike">
                <a:solidFill>
                  <a:srgbClr val="98C379"/>
                </a:solidFill>
                <a:highlight>
                  <a:srgbClr val="151515"/>
                </a:highlight>
                <a:latin typeface="Courier New"/>
                <a:ea typeface="Courier New"/>
                <a:cs typeface="Courier New"/>
                <a:sym typeface="Courier New"/>
              </a:rPr>
              <a:t>"Sabrina"</a:t>
            </a:r>
            <a:r>
              <a:rPr b="1" i="0" lang="en" sz="750" u="none" cap="none" strike="noStrike">
                <a:solidFill>
                  <a:srgbClr val="ABB2BF"/>
                </a:solidFill>
                <a:highlight>
                  <a:srgbClr val="151515"/>
                </a:highlight>
                <a:latin typeface="Courier New"/>
                <a:ea typeface="Courier New"/>
                <a:cs typeface="Courier New"/>
                <a:sym typeface="Courier New"/>
              </a:rPr>
              <a:t>,</a:t>
            </a:r>
            <a:r>
              <a:rPr b="1" i="0" lang="en" sz="750" u="none" cap="none" strike="noStrike">
                <a:solidFill>
                  <a:srgbClr val="999999"/>
                </a:solidFill>
                <a:highlight>
                  <a:srgbClr val="151515"/>
                </a:highlight>
                <a:latin typeface="Courier New"/>
                <a:ea typeface="Courier New"/>
                <a:cs typeface="Courier New"/>
                <a:sym typeface="Courier New"/>
              </a:rPr>
              <a:t> </a:t>
            </a:r>
            <a:r>
              <a:rPr b="1" i="0" lang="en" sz="750" u="none" cap="none" strike="noStrike">
                <a:solidFill>
                  <a:srgbClr val="98C379"/>
                </a:solidFill>
                <a:highlight>
                  <a:srgbClr val="151515"/>
                </a:highlight>
                <a:latin typeface="Courier New"/>
                <a:ea typeface="Courier New"/>
                <a:cs typeface="Courier New"/>
                <a:sym typeface="Courier New"/>
              </a:rPr>
              <a:t>"Jakarta"</a:t>
            </a:r>
            <a:r>
              <a:rPr b="1" i="0" lang="en" sz="750" u="none" cap="none" strike="noStrike">
                <a:solidFill>
                  <a:srgbClr val="ABB2BF"/>
                </a:solidFill>
                <a:highlight>
                  <a:srgbClr val="151515"/>
                </a:highlight>
                <a:latin typeface="Courier New"/>
                <a:ea typeface="Courier New"/>
                <a:cs typeface="Courier New"/>
                <a:sym typeface="Courier New"/>
              </a:rPr>
              <a:t>);</a:t>
            </a:r>
            <a:endParaRPr b="1" i="0" sz="7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750"/>
              <a:buFont typeface="Arial"/>
              <a:buNone/>
            </a:pPr>
            <a:r>
              <a:rPr b="1" i="0" lang="en" sz="750" u="none" cap="none" strike="noStrike">
                <a:solidFill>
                  <a:srgbClr val="C678DD"/>
                </a:solidFill>
                <a:highlight>
                  <a:srgbClr val="151515"/>
                </a:highlight>
                <a:latin typeface="Courier New"/>
                <a:ea typeface="Courier New"/>
                <a:cs typeface="Courier New"/>
                <a:sym typeface="Courier New"/>
              </a:rPr>
              <a:t>let</a:t>
            </a:r>
            <a:r>
              <a:rPr b="1" i="0" lang="en" sz="750" u="none" cap="none" strike="noStrike">
                <a:solidFill>
                  <a:srgbClr val="999999"/>
                </a:solidFill>
                <a:highlight>
                  <a:srgbClr val="151515"/>
                </a:highlight>
                <a:latin typeface="Courier New"/>
                <a:ea typeface="Courier New"/>
                <a:cs typeface="Courier New"/>
                <a:sym typeface="Courier New"/>
              </a:rPr>
              <a:t> </a:t>
            </a:r>
            <a:r>
              <a:rPr b="1" i="0" lang="en" sz="750" u="none" cap="none" strike="noStrike">
                <a:solidFill>
                  <a:srgbClr val="ABB2BF"/>
                </a:solidFill>
                <a:highlight>
                  <a:srgbClr val="151515"/>
                </a:highlight>
                <a:latin typeface="Courier New"/>
                <a:ea typeface="Courier New"/>
                <a:cs typeface="Courier New"/>
                <a:sym typeface="Courier New"/>
              </a:rPr>
              <a:t>job</a:t>
            </a:r>
            <a:r>
              <a:rPr b="1" i="0" lang="en" sz="750" u="none" cap="none" strike="noStrike">
                <a:solidFill>
                  <a:srgbClr val="999999"/>
                </a:solidFill>
                <a:highlight>
                  <a:srgbClr val="151515"/>
                </a:highlight>
                <a:latin typeface="Courier New"/>
                <a:ea typeface="Courier New"/>
                <a:cs typeface="Courier New"/>
                <a:sym typeface="Courier New"/>
              </a:rPr>
              <a:t> </a:t>
            </a:r>
            <a:r>
              <a:rPr b="1" i="0" lang="en" sz="750" u="none" cap="none" strike="noStrike">
                <a:solidFill>
                  <a:srgbClr val="56B6C2"/>
                </a:solidFill>
                <a:highlight>
                  <a:srgbClr val="151515"/>
                </a:highlight>
                <a:latin typeface="Courier New"/>
                <a:ea typeface="Courier New"/>
                <a:cs typeface="Courier New"/>
                <a:sym typeface="Courier New"/>
              </a:rPr>
              <a:t>=</a:t>
            </a:r>
            <a:r>
              <a:rPr b="1" i="0" lang="en" sz="750" u="none" cap="none" strike="noStrike">
                <a:solidFill>
                  <a:srgbClr val="999999"/>
                </a:solidFill>
                <a:highlight>
                  <a:srgbClr val="151515"/>
                </a:highlight>
                <a:latin typeface="Courier New"/>
                <a:ea typeface="Courier New"/>
                <a:cs typeface="Courier New"/>
                <a:sym typeface="Courier New"/>
              </a:rPr>
              <a:t> </a:t>
            </a:r>
            <a:r>
              <a:rPr b="1" i="0" lang="en" sz="750" u="none" cap="none" strike="noStrike">
                <a:solidFill>
                  <a:srgbClr val="C678DD"/>
                </a:solidFill>
                <a:highlight>
                  <a:srgbClr val="151515"/>
                </a:highlight>
                <a:latin typeface="Courier New"/>
                <a:ea typeface="Courier New"/>
                <a:cs typeface="Courier New"/>
                <a:sym typeface="Courier New"/>
              </a:rPr>
              <a:t>new</a:t>
            </a:r>
            <a:r>
              <a:rPr b="1" i="0" lang="en" sz="750" u="none" cap="none" strike="noStrike">
                <a:solidFill>
                  <a:srgbClr val="999999"/>
                </a:solidFill>
                <a:highlight>
                  <a:srgbClr val="151515"/>
                </a:highlight>
                <a:latin typeface="Courier New"/>
                <a:ea typeface="Courier New"/>
                <a:cs typeface="Courier New"/>
                <a:sym typeface="Courier New"/>
              </a:rPr>
              <a:t> </a:t>
            </a:r>
            <a:r>
              <a:rPr b="1" i="0" lang="en" sz="750" u="none" cap="none" strike="noStrike">
                <a:solidFill>
                  <a:srgbClr val="E5C07B"/>
                </a:solidFill>
                <a:highlight>
                  <a:srgbClr val="151515"/>
                </a:highlight>
                <a:latin typeface="Courier New"/>
                <a:ea typeface="Courier New"/>
                <a:cs typeface="Courier New"/>
                <a:sym typeface="Courier New"/>
              </a:rPr>
              <a:t>Programmer</a:t>
            </a:r>
            <a:r>
              <a:rPr b="1" i="0" lang="en" sz="750" u="none" cap="none" strike="noStrike">
                <a:solidFill>
                  <a:srgbClr val="ABB2BF"/>
                </a:solidFill>
                <a:highlight>
                  <a:srgbClr val="151515"/>
                </a:highlight>
                <a:latin typeface="Courier New"/>
                <a:ea typeface="Courier New"/>
                <a:cs typeface="Courier New"/>
                <a:sym typeface="Courier New"/>
              </a:rPr>
              <a:t>(</a:t>
            </a:r>
            <a:r>
              <a:rPr b="1" i="0" lang="en" sz="750" u="none" cap="none" strike="noStrike">
                <a:solidFill>
                  <a:srgbClr val="98C379"/>
                </a:solidFill>
                <a:highlight>
                  <a:srgbClr val="151515"/>
                </a:highlight>
                <a:latin typeface="Courier New"/>
                <a:ea typeface="Courier New"/>
                <a:cs typeface="Courier New"/>
                <a:sym typeface="Courier New"/>
              </a:rPr>
              <a:t>"Developer"</a:t>
            </a:r>
            <a:r>
              <a:rPr b="1" i="0" lang="en" sz="750" u="none" cap="none" strike="noStrike">
                <a:solidFill>
                  <a:srgbClr val="ABB2BF"/>
                </a:solidFill>
                <a:highlight>
                  <a:srgbClr val="151515"/>
                </a:highlight>
                <a:latin typeface="Courier New"/>
                <a:ea typeface="Courier New"/>
                <a:cs typeface="Courier New"/>
                <a:sym typeface="Courier New"/>
              </a:rPr>
              <a:t>,</a:t>
            </a:r>
            <a:r>
              <a:rPr b="1" i="0" lang="en" sz="750" u="none" cap="none" strike="noStrike">
                <a:solidFill>
                  <a:srgbClr val="999999"/>
                </a:solidFill>
                <a:highlight>
                  <a:srgbClr val="151515"/>
                </a:highlight>
                <a:latin typeface="Courier New"/>
                <a:ea typeface="Courier New"/>
                <a:cs typeface="Courier New"/>
                <a:sym typeface="Courier New"/>
              </a:rPr>
              <a:t> </a:t>
            </a:r>
            <a:r>
              <a:rPr b="1" i="0" lang="en" sz="750" u="none" cap="none" strike="noStrike">
                <a:solidFill>
                  <a:srgbClr val="98C379"/>
                </a:solidFill>
                <a:highlight>
                  <a:srgbClr val="151515"/>
                </a:highlight>
                <a:latin typeface="Courier New"/>
                <a:ea typeface="Courier New"/>
                <a:cs typeface="Courier New"/>
                <a:sym typeface="Courier New"/>
              </a:rPr>
              <a:t>"$1000"</a:t>
            </a:r>
            <a:r>
              <a:rPr b="1" i="0" lang="en" sz="750" u="none" cap="none" strike="noStrike">
                <a:solidFill>
                  <a:srgbClr val="ABB2BF"/>
                </a:solidFill>
                <a:highlight>
                  <a:srgbClr val="151515"/>
                </a:highlight>
                <a:latin typeface="Courier New"/>
                <a:ea typeface="Courier New"/>
                <a:cs typeface="Courier New"/>
                <a:sym typeface="Courier New"/>
              </a:rPr>
              <a:t>);</a:t>
            </a:r>
            <a:endParaRPr b="1" i="0" sz="75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750"/>
              <a:buFont typeface="Arial"/>
              <a:buNone/>
            </a:pPr>
            <a:r>
              <a:rPr b="1" i="0" lang="en" sz="750" u="none" cap="none" strike="noStrike">
                <a:solidFill>
                  <a:srgbClr val="E5C07B"/>
                </a:solidFill>
                <a:highlight>
                  <a:srgbClr val="151515"/>
                </a:highlight>
                <a:latin typeface="Courier New"/>
                <a:ea typeface="Courier New"/>
                <a:cs typeface="Courier New"/>
                <a:sym typeface="Courier New"/>
              </a:rPr>
              <a:t>console</a:t>
            </a:r>
            <a:r>
              <a:rPr b="1" i="0" lang="en" sz="750" u="none" cap="none" strike="noStrike">
                <a:solidFill>
                  <a:srgbClr val="ABB2BF"/>
                </a:solidFill>
                <a:highlight>
                  <a:srgbClr val="151515"/>
                </a:highlight>
                <a:latin typeface="Courier New"/>
                <a:ea typeface="Courier New"/>
                <a:cs typeface="Courier New"/>
                <a:sym typeface="Courier New"/>
              </a:rPr>
              <a:t>.</a:t>
            </a:r>
            <a:r>
              <a:rPr b="1" i="0" lang="en" sz="750" u="none" cap="none" strike="noStrike">
                <a:solidFill>
                  <a:srgbClr val="56B6C2"/>
                </a:solidFill>
                <a:highlight>
                  <a:srgbClr val="151515"/>
                </a:highlight>
                <a:latin typeface="Courier New"/>
                <a:ea typeface="Courier New"/>
                <a:cs typeface="Courier New"/>
                <a:sym typeface="Courier New"/>
              </a:rPr>
              <a:t>log</a:t>
            </a:r>
            <a:r>
              <a:rPr b="1" i="0" lang="en" sz="750" u="none" cap="none" strike="noStrike">
                <a:solidFill>
                  <a:srgbClr val="ABB2BF"/>
                </a:solidFill>
                <a:highlight>
                  <a:srgbClr val="151515"/>
                </a:highlight>
                <a:latin typeface="Courier New"/>
                <a:ea typeface="Courier New"/>
                <a:cs typeface="Courier New"/>
                <a:sym typeface="Courier New"/>
              </a:rPr>
              <a:t>(</a:t>
            </a:r>
            <a:r>
              <a:rPr b="1" i="0" lang="en" sz="750" u="none" cap="none" strike="noStrike">
                <a:solidFill>
                  <a:srgbClr val="E06C75"/>
                </a:solidFill>
                <a:highlight>
                  <a:srgbClr val="151515"/>
                </a:highlight>
                <a:latin typeface="Courier New"/>
                <a:ea typeface="Courier New"/>
                <a:cs typeface="Courier New"/>
                <a:sym typeface="Courier New"/>
              </a:rPr>
              <a:t>sb</a:t>
            </a:r>
            <a:r>
              <a:rPr b="1" i="0" lang="en" sz="750" u="none" cap="none" strike="noStrike">
                <a:solidFill>
                  <a:srgbClr val="ABB2BF"/>
                </a:solidFill>
                <a:highlight>
                  <a:srgbClr val="151515"/>
                </a:highlight>
                <a:latin typeface="Courier New"/>
                <a:ea typeface="Courier New"/>
                <a:cs typeface="Courier New"/>
                <a:sym typeface="Courier New"/>
              </a:rPr>
              <a:t>.</a:t>
            </a:r>
            <a:r>
              <a:rPr b="1" i="0" lang="en" sz="750" u="none" cap="none" strike="noStrike">
                <a:solidFill>
                  <a:srgbClr val="61AFEF"/>
                </a:solidFill>
                <a:highlight>
                  <a:srgbClr val="151515"/>
                </a:highlight>
                <a:latin typeface="Courier New"/>
                <a:ea typeface="Courier New"/>
                <a:cs typeface="Courier New"/>
                <a:sym typeface="Courier New"/>
              </a:rPr>
              <a:t>_call</a:t>
            </a:r>
            <a:r>
              <a:rPr b="1" i="0" lang="en" sz="750" u="none" cap="none" strike="noStrike">
                <a:solidFill>
                  <a:srgbClr val="ABB2BF"/>
                </a:solidFill>
                <a:highlight>
                  <a:srgbClr val="151515"/>
                </a:highlight>
                <a:latin typeface="Courier New"/>
                <a:ea typeface="Courier New"/>
                <a:cs typeface="Courier New"/>
                <a:sym typeface="Courier New"/>
              </a:rPr>
              <a:t>())</a:t>
            </a:r>
            <a:r>
              <a:rPr b="1" i="0" lang="en" sz="750" u="none" cap="none" strike="noStrike">
                <a:solidFill>
                  <a:srgbClr val="999999"/>
                </a:solidFill>
                <a:highlight>
                  <a:srgbClr val="151515"/>
                </a:highlight>
                <a:latin typeface="Courier New"/>
                <a:ea typeface="Courier New"/>
                <a:cs typeface="Courier New"/>
                <a:sym typeface="Courier New"/>
              </a:rPr>
              <a:t> </a:t>
            </a:r>
            <a:r>
              <a:rPr b="1" i="1" lang="en" sz="750" u="none" cap="none" strike="noStrike">
                <a:solidFill>
                  <a:srgbClr val="5C6370"/>
                </a:solidFill>
                <a:highlight>
                  <a:srgbClr val="151515"/>
                </a:highlight>
                <a:latin typeface="Courier New"/>
                <a:ea typeface="Courier New"/>
                <a:cs typeface="Courier New"/>
                <a:sym typeface="Courier New"/>
              </a:rPr>
              <a:t>// Call me as a Sabrina</a:t>
            </a:r>
            <a:br>
              <a:rPr b="1" i="1" lang="en" sz="750" u="none" cap="none" strike="noStrike">
                <a:solidFill>
                  <a:srgbClr val="5C6370"/>
                </a:solidFill>
                <a:highlight>
                  <a:srgbClr val="151515"/>
                </a:highlight>
                <a:latin typeface="Courier New"/>
                <a:ea typeface="Courier New"/>
                <a:cs typeface="Courier New"/>
                <a:sym typeface="Courier New"/>
              </a:rPr>
            </a:br>
            <a:r>
              <a:rPr b="1" i="1" lang="en" sz="700" u="none" cap="none" strike="noStrike">
                <a:solidFill>
                  <a:srgbClr val="666666"/>
                </a:solidFill>
                <a:highlight>
                  <a:srgbClr val="151515"/>
                </a:highlight>
                <a:latin typeface="Courier New"/>
                <a:ea typeface="Courier New"/>
                <a:cs typeface="Courier New"/>
                <a:sym typeface="Courier New"/>
              </a:rPr>
              <a:t>/*</a:t>
            </a:r>
            <a:r>
              <a:rPr b="0" i="0" lang="en" sz="700" u="none" cap="none" strike="noStrike">
                <a:solidFill>
                  <a:srgbClr val="666666"/>
                </a:solidFill>
                <a:latin typeface="Courier New"/>
                <a:ea typeface="Courier New"/>
                <a:cs typeface="Courier New"/>
                <a:sym typeface="Courier New"/>
              </a:rPr>
              <a:t>Meskipun ini gak </a:t>
            </a:r>
            <a:r>
              <a:rPr b="0" i="1" lang="en" sz="700" u="none" cap="none" strike="noStrike">
                <a:solidFill>
                  <a:srgbClr val="666666"/>
                </a:solidFill>
                <a:latin typeface="Courier New"/>
                <a:ea typeface="Courier New"/>
                <a:cs typeface="Courier New"/>
                <a:sym typeface="Courier New"/>
              </a:rPr>
              <a:t>error</a:t>
            </a:r>
            <a:r>
              <a:rPr b="0" i="0" lang="en" sz="700" u="none" cap="none" strike="noStrike">
                <a:solidFill>
                  <a:srgbClr val="666666"/>
                </a:solidFill>
                <a:latin typeface="Courier New"/>
                <a:ea typeface="Courier New"/>
                <a:cs typeface="Courier New"/>
                <a:sym typeface="Courier New"/>
              </a:rPr>
              <a:t> ketika kita panggil </a:t>
            </a:r>
            <a:r>
              <a:rPr b="0" i="1" lang="en" sz="700" u="none" cap="none" strike="noStrike">
                <a:solidFill>
                  <a:srgbClr val="666666"/>
                </a:solidFill>
                <a:latin typeface="Courier New"/>
                <a:ea typeface="Courier New"/>
                <a:cs typeface="Courier New"/>
                <a:sym typeface="Courier New"/>
              </a:rPr>
              <a:t>protected</a:t>
            </a:r>
            <a:r>
              <a:rPr b="0" i="0" lang="en" sz="700" u="none" cap="none" strike="noStrike">
                <a:solidFill>
                  <a:srgbClr val="666666"/>
                </a:solidFill>
                <a:latin typeface="Courier New"/>
                <a:ea typeface="Courier New"/>
                <a:cs typeface="Courier New"/>
                <a:sym typeface="Courier New"/>
              </a:rPr>
              <a:t> secara </a:t>
            </a:r>
            <a:r>
              <a:rPr b="0" i="1" lang="en" sz="700" u="none" cap="none" strike="noStrike">
                <a:solidFill>
                  <a:srgbClr val="666666"/>
                </a:solidFill>
                <a:latin typeface="Courier New"/>
                <a:ea typeface="Courier New"/>
                <a:cs typeface="Courier New"/>
                <a:sym typeface="Courier New"/>
              </a:rPr>
              <a:t>public</a:t>
            </a:r>
            <a:r>
              <a:rPr b="0" i="0" lang="en" sz="700" u="none" cap="none" strike="noStrike">
                <a:solidFill>
                  <a:srgbClr val="666666"/>
                </a:solidFill>
                <a:latin typeface="Courier New"/>
                <a:ea typeface="Courier New"/>
                <a:cs typeface="Courier New"/>
                <a:sym typeface="Courier New"/>
              </a:rPr>
              <a:t>. Tapi, kita harus paham </a:t>
            </a:r>
            <a:r>
              <a:rPr b="0" i="1" lang="en" sz="700" u="none" cap="none" strike="noStrike">
                <a:solidFill>
                  <a:srgbClr val="666666"/>
                </a:solidFill>
                <a:latin typeface="Courier New"/>
                <a:ea typeface="Courier New"/>
                <a:cs typeface="Courier New"/>
                <a:sym typeface="Courier New"/>
              </a:rPr>
              <a:t>method</a:t>
            </a:r>
            <a:r>
              <a:rPr b="0" i="0" lang="en" sz="700" u="none" cap="none" strike="noStrike">
                <a:solidFill>
                  <a:srgbClr val="666666"/>
                </a:solidFill>
                <a:latin typeface="Courier New"/>
                <a:ea typeface="Courier New"/>
                <a:cs typeface="Courier New"/>
                <a:sym typeface="Courier New"/>
              </a:rPr>
              <a:t> ini </a:t>
            </a:r>
            <a:r>
              <a:rPr b="0" i="1" lang="en" sz="700" u="none" cap="none" strike="noStrike">
                <a:solidFill>
                  <a:srgbClr val="666666"/>
                </a:solidFill>
                <a:latin typeface="Courier New"/>
                <a:ea typeface="Courier New"/>
                <a:cs typeface="Courier New"/>
                <a:sym typeface="Courier New"/>
              </a:rPr>
              <a:t>protected</a:t>
            </a:r>
            <a:r>
              <a:rPr b="0" i="0" lang="en" sz="700" u="none" cap="none" strike="noStrike">
                <a:solidFill>
                  <a:srgbClr val="666666"/>
                </a:solidFill>
                <a:latin typeface="Courier New"/>
                <a:ea typeface="Courier New"/>
                <a:cs typeface="Courier New"/>
                <a:sym typeface="Courier New"/>
              </a:rPr>
              <a:t>, yang semestinya hanya boleh dipanggil di dalam </a:t>
            </a:r>
            <a:r>
              <a:rPr b="0" i="1" lang="en" sz="700" u="none" cap="none" strike="noStrike">
                <a:solidFill>
                  <a:srgbClr val="666666"/>
                </a:solidFill>
                <a:latin typeface="Courier New"/>
                <a:ea typeface="Courier New"/>
                <a:cs typeface="Courier New"/>
                <a:sym typeface="Courier New"/>
              </a:rPr>
              <a:t>class</a:t>
            </a:r>
            <a:r>
              <a:rPr b="0" i="0" lang="en" sz="700" u="none" cap="none" strike="noStrike">
                <a:solidFill>
                  <a:srgbClr val="666666"/>
                </a:solidFill>
                <a:latin typeface="Courier New"/>
                <a:ea typeface="Courier New"/>
                <a:cs typeface="Courier New"/>
                <a:sym typeface="Courier New"/>
              </a:rPr>
              <a:t> </a:t>
            </a:r>
            <a:r>
              <a:rPr b="0" i="1" lang="en" sz="700" u="none" cap="none" strike="noStrike">
                <a:solidFill>
                  <a:srgbClr val="666666"/>
                </a:solidFill>
                <a:latin typeface="Courier New"/>
                <a:ea typeface="Courier New"/>
                <a:cs typeface="Courier New"/>
                <a:sym typeface="Courier New"/>
              </a:rPr>
              <a:t>declaration</a:t>
            </a:r>
            <a:r>
              <a:rPr b="0" i="0" lang="en" sz="700" u="none" cap="none" strike="noStrike">
                <a:solidFill>
                  <a:srgbClr val="666666"/>
                </a:solidFill>
                <a:latin typeface="Courier New"/>
                <a:ea typeface="Courier New"/>
                <a:cs typeface="Courier New"/>
                <a:sym typeface="Courier New"/>
              </a:rPr>
              <a:t> atau </a:t>
            </a:r>
            <a:r>
              <a:rPr b="0" i="1" lang="en" sz="700" u="none" cap="none" strike="noStrike">
                <a:solidFill>
                  <a:srgbClr val="666666"/>
                </a:solidFill>
                <a:latin typeface="Courier New"/>
                <a:ea typeface="Courier New"/>
                <a:cs typeface="Courier New"/>
                <a:sym typeface="Courier New"/>
              </a:rPr>
              <a:t>sub-classnya</a:t>
            </a:r>
            <a:r>
              <a:rPr b="0" i="0" lang="en" sz="700" u="none" cap="none" strike="noStrike">
                <a:solidFill>
                  <a:srgbClr val="666666"/>
                </a:solidFill>
                <a:latin typeface="Courier New"/>
                <a:ea typeface="Courier New"/>
                <a:cs typeface="Courier New"/>
                <a:sym typeface="Courier New"/>
              </a:rPr>
              <a:t>.*/</a:t>
            </a:r>
            <a:endParaRPr b="0" i="0" sz="700" u="none" cap="none" strike="noStrike">
              <a:solidFill>
                <a:srgbClr val="666666"/>
              </a:solidFill>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750"/>
              <a:buFont typeface="Arial"/>
              <a:buNone/>
            </a:pPr>
            <a:r>
              <a:rPr b="1" i="0" lang="en" sz="750" u="none" cap="none" strike="noStrike">
                <a:solidFill>
                  <a:srgbClr val="E5C07B"/>
                </a:solidFill>
                <a:highlight>
                  <a:srgbClr val="151515"/>
                </a:highlight>
                <a:latin typeface="Courier New"/>
                <a:ea typeface="Courier New"/>
                <a:cs typeface="Courier New"/>
                <a:sym typeface="Courier New"/>
              </a:rPr>
              <a:t>console</a:t>
            </a:r>
            <a:r>
              <a:rPr b="1" i="0" lang="en" sz="750" u="none" cap="none" strike="noStrike">
                <a:solidFill>
                  <a:srgbClr val="ABB2BF"/>
                </a:solidFill>
                <a:highlight>
                  <a:srgbClr val="151515"/>
                </a:highlight>
                <a:latin typeface="Courier New"/>
                <a:ea typeface="Courier New"/>
                <a:cs typeface="Courier New"/>
                <a:sym typeface="Courier New"/>
              </a:rPr>
              <a:t>.</a:t>
            </a:r>
            <a:r>
              <a:rPr b="1" i="0" lang="en" sz="750" u="none" cap="none" strike="noStrike">
                <a:solidFill>
                  <a:srgbClr val="56B6C2"/>
                </a:solidFill>
                <a:highlight>
                  <a:srgbClr val="151515"/>
                </a:highlight>
                <a:latin typeface="Courier New"/>
                <a:ea typeface="Courier New"/>
                <a:cs typeface="Courier New"/>
                <a:sym typeface="Courier New"/>
              </a:rPr>
              <a:t>log</a:t>
            </a:r>
            <a:r>
              <a:rPr b="1" i="0" lang="en" sz="750" u="none" cap="none" strike="noStrike">
                <a:solidFill>
                  <a:srgbClr val="ABB2BF"/>
                </a:solidFill>
                <a:highlight>
                  <a:srgbClr val="151515"/>
                </a:highlight>
                <a:latin typeface="Courier New"/>
                <a:ea typeface="Courier New"/>
                <a:cs typeface="Courier New"/>
                <a:sym typeface="Courier New"/>
              </a:rPr>
              <a:t>(</a:t>
            </a:r>
            <a:r>
              <a:rPr b="1" i="0" lang="en" sz="750" u="none" cap="none" strike="noStrike">
                <a:solidFill>
                  <a:srgbClr val="E06C75"/>
                </a:solidFill>
                <a:highlight>
                  <a:srgbClr val="151515"/>
                </a:highlight>
                <a:latin typeface="Courier New"/>
                <a:ea typeface="Courier New"/>
                <a:cs typeface="Courier New"/>
                <a:sym typeface="Courier New"/>
              </a:rPr>
              <a:t>job</a:t>
            </a:r>
            <a:r>
              <a:rPr b="1" i="0" lang="en" sz="750" u="none" cap="none" strike="noStrike">
                <a:solidFill>
                  <a:srgbClr val="ABB2BF"/>
                </a:solidFill>
                <a:highlight>
                  <a:srgbClr val="151515"/>
                </a:highlight>
                <a:latin typeface="Courier New"/>
                <a:ea typeface="Courier New"/>
                <a:cs typeface="Courier New"/>
                <a:sym typeface="Courier New"/>
              </a:rPr>
              <a:t>.</a:t>
            </a:r>
            <a:r>
              <a:rPr b="1" i="0" lang="en" sz="750" u="none" cap="none" strike="noStrike">
                <a:solidFill>
                  <a:srgbClr val="61AFEF"/>
                </a:solidFill>
                <a:highlight>
                  <a:srgbClr val="151515"/>
                </a:highlight>
                <a:latin typeface="Courier New"/>
                <a:ea typeface="Courier New"/>
                <a:cs typeface="Courier New"/>
                <a:sym typeface="Courier New"/>
              </a:rPr>
              <a:t>doCall</a:t>
            </a:r>
            <a:r>
              <a:rPr b="1" i="0" lang="en" sz="750" u="none" cap="none" strike="noStrike">
                <a:solidFill>
                  <a:srgbClr val="ABB2BF"/>
                </a:solidFill>
                <a:highlight>
                  <a:srgbClr val="151515"/>
                </a:highlight>
                <a:latin typeface="Courier New"/>
                <a:ea typeface="Courier New"/>
                <a:cs typeface="Courier New"/>
                <a:sym typeface="Courier New"/>
              </a:rPr>
              <a:t>())</a:t>
            </a:r>
            <a:r>
              <a:rPr b="1" i="0" lang="en" sz="750" u="none" cap="none" strike="noStrike">
                <a:solidFill>
                  <a:srgbClr val="999999"/>
                </a:solidFill>
                <a:highlight>
                  <a:srgbClr val="151515"/>
                </a:highlight>
                <a:latin typeface="Courier New"/>
                <a:ea typeface="Courier New"/>
                <a:cs typeface="Courier New"/>
                <a:sym typeface="Courier New"/>
              </a:rPr>
              <a:t> </a:t>
            </a:r>
            <a:r>
              <a:rPr b="1" i="1" lang="en" sz="750" u="none" cap="none" strike="noStrike">
                <a:solidFill>
                  <a:srgbClr val="5C6370"/>
                </a:solidFill>
                <a:highlight>
                  <a:srgbClr val="151515"/>
                </a:highlight>
                <a:latin typeface="Courier New"/>
                <a:ea typeface="Courier New"/>
                <a:cs typeface="Courier New"/>
                <a:sym typeface="Courier New"/>
              </a:rPr>
              <a:t>// Call me as a Developer</a:t>
            </a:r>
            <a:endParaRPr b="1" i="1" sz="750" u="none" cap="none" strike="noStrike">
              <a:solidFill>
                <a:srgbClr val="5C6370"/>
              </a:solidFill>
              <a:highlight>
                <a:srgbClr val="151515"/>
              </a:highlight>
              <a:latin typeface="Courier New"/>
              <a:ea typeface="Courier New"/>
              <a:cs typeface="Courier New"/>
              <a:sym typeface="Courier New"/>
            </a:endParaRPr>
          </a:p>
        </p:txBody>
      </p:sp>
      <p:pic>
        <p:nvPicPr>
          <p:cNvPr id="1026" name="Google Shape;1026;p36"/>
          <p:cNvPicPr preferRelativeResize="0"/>
          <p:nvPr/>
        </p:nvPicPr>
        <p:blipFill rotWithShape="1">
          <a:blip r:embed="rId4">
            <a:alphaModFix/>
          </a:blip>
          <a:srcRect b="0" l="0" r="0" t="0"/>
          <a:stretch/>
        </p:blipFill>
        <p:spPr>
          <a:xfrm>
            <a:off x="4795650" y="841674"/>
            <a:ext cx="4051823" cy="4095257"/>
          </a:xfrm>
          <a:prstGeom prst="rect">
            <a:avLst/>
          </a:prstGeom>
          <a:noFill/>
          <a:ln>
            <a:noFill/>
          </a:ln>
        </p:spPr>
      </p:pic>
      <p:sp>
        <p:nvSpPr>
          <p:cNvPr id="1027" name="Google Shape;1027;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31" name="Shape 1031"/>
        <p:cNvGrpSpPr/>
        <p:nvPr/>
      </p:nvGrpSpPr>
      <p:grpSpPr>
        <a:xfrm>
          <a:off x="0" y="0"/>
          <a:ext cx="0" cy="0"/>
          <a:chOff x="0" y="0"/>
          <a:chExt cx="0" cy="0"/>
        </a:xfrm>
      </p:grpSpPr>
      <p:sp>
        <p:nvSpPr>
          <p:cNvPr id="1032" name="Google Shape;1032;p37"/>
          <p:cNvSpPr txBox="1"/>
          <p:nvPr/>
        </p:nvSpPr>
        <p:spPr>
          <a:xfrm>
            <a:off x="2966450" y="1612900"/>
            <a:ext cx="5630700" cy="2689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Clr>
                <a:schemeClr val="dk1"/>
              </a:buClr>
              <a:buSzPts val="1800"/>
              <a:buFont typeface="Arial"/>
              <a:buNone/>
            </a:pPr>
            <a:r>
              <a:rPr b="0" i="0" lang="en" sz="1000" u="none" cap="none" strike="noStrike">
                <a:solidFill>
                  <a:srgbClr val="000000"/>
                </a:solidFill>
                <a:latin typeface="Montserrat"/>
                <a:ea typeface="Montserrat"/>
                <a:cs typeface="Montserrat"/>
                <a:sym typeface="Montserrat"/>
              </a:rPr>
              <a:t>Sekarang kebayang kan kalau konsep </a:t>
            </a:r>
            <a:r>
              <a:rPr b="1" i="0" lang="en" sz="1000" u="none" cap="none" strike="noStrike">
                <a:solidFill>
                  <a:srgbClr val="000000"/>
                </a:solidFill>
                <a:latin typeface="Montserrat"/>
                <a:ea typeface="Montserrat"/>
                <a:cs typeface="Montserrat"/>
                <a:sym typeface="Montserrat"/>
              </a:rPr>
              <a:t>encapsulation ini identik sama visibility private?</a:t>
            </a:r>
            <a:endParaRPr b="0" i="0" sz="1000" u="none" cap="none" strike="noStrike">
              <a:solidFill>
                <a:srgbClr val="000000"/>
              </a:solidFill>
              <a:latin typeface="Montserrat Black"/>
              <a:ea typeface="Montserrat Black"/>
              <a:cs typeface="Montserrat Black"/>
              <a:sym typeface="Montserrat Black"/>
            </a:endParaRPr>
          </a:p>
          <a:p>
            <a:pPr indent="0" lvl="0" marL="0" marR="0" rtl="0" algn="l">
              <a:lnSpc>
                <a:spcPct val="115000"/>
              </a:lnSpc>
              <a:spcBef>
                <a:spcPts val="1000"/>
              </a:spcBef>
              <a:spcAft>
                <a:spcPts val="0"/>
              </a:spcAft>
              <a:buClr>
                <a:srgbClr val="000000"/>
              </a:buClr>
              <a:buSzPts val="1800"/>
              <a:buFont typeface="Arial"/>
              <a:buNone/>
            </a:pPr>
            <a:r>
              <a:rPr b="1" i="0" lang="en" sz="1000" u="none" cap="none" strike="noStrike">
                <a:solidFill>
                  <a:srgbClr val="F2AB2F"/>
                </a:solidFill>
                <a:latin typeface="Montserrat"/>
                <a:ea typeface="Montserrat"/>
                <a:cs typeface="Montserrat"/>
                <a:sym typeface="Montserrat"/>
              </a:rPr>
              <a:t>Hhmm… emang kenapa ya kita perlu “membungkus” data kita? </a:t>
            </a:r>
            <a:endParaRPr b="1" i="0" sz="1000" u="none" cap="none" strike="noStrike">
              <a:solidFill>
                <a:srgbClr val="F2AB2F"/>
              </a:solidFill>
              <a:latin typeface="Montserrat"/>
              <a:ea typeface="Montserrat"/>
              <a:cs typeface="Montserrat"/>
              <a:sym typeface="Montserrat"/>
            </a:endParaRPr>
          </a:p>
          <a:p>
            <a:pPr indent="0" lvl="0" marL="0" marR="0" rtl="0" algn="l">
              <a:lnSpc>
                <a:spcPct val="115000"/>
              </a:lnSpc>
              <a:spcBef>
                <a:spcPts val="1000"/>
              </a:spcBef>
              <a:spcAft>
                <a:spcPts val="0"/>
              </a:spcAft>
              <a:buClr>
                <a:srgbClr val="000000"/>
              </a:buClr>
              <a:buSzPts val="1800"/>
              <a:buFont typeface="Arial"/>
              <a:buNone/>
            </a:pPr>
            <a:r>
              <a:rPr b="0" i="0" lang="en" sz="1000" u="none" cap="none" strike="noStrike">
                <a:solidFill>
                  <a:srgbClr val="000000"/>
                </a:solidFill>
                <a:latin typeface="Montserrat"/>
                <a:ea typeface="Montserrat"/>
                <a:cs typeface="Montserrat"/>
                <a:sym typeface="Montserrat"/>
              </a:rPr>
              <a:t>Kira-kira ini loh guys alasannya ~</a:t>
            </a:r>
            <a:endParaRPr b="0" i="0" sz="1000" u="none" cap="none" strike="noStrike">
              <a:solidFill>
                <a:srgbClr val="000000"/>
              </a:solidFill>
              <a:latin typeface="Montserrat"/>
              <a:ea typeface="Montserrat"/>
              <a:cs typeface="Montserrat"/>
              <a:sym typeface="Montserrat"/>
            </a:endParaRPr>
          </a:p>
          <a:p>
            <a:pPr indent="-292100" lvl="0" marL="457200" marR="0" rtl="0" algn="l">
              <a:lnSpc>
                <a:spcPct val="115000"/>
              </a:lnSpc>
              <a:spcBef>
                <a:spcPts val="1000"/>
              </a:spcBef>
              <a:spcAft>
                <a:spcPts val="0"/>
              </a:spcAft>
              <a:buClr>
                <a:srgbClr val="000000"/>
              </a:buClr>
              <a:buSzPts val="1000"/>
              <a:buFont typeface="Montserrat"/>
              <a:buChar char="●"/>
            </a:pPr>
            <a:r>
              <a:rPr b="0" i="0" lang="en" sz="1000" u="none" cap="none" strike="noStrike">
                <a:solidFill>
                  <a:srgbClr val="000000"/>
                </a:solidFill>
                <a:latin typeface="Montserrat"/>
                <a:ea typeface="Montserrat"/>
                <a:cs typeface="Montserrat"/>
                <a:sym typeface="Montserrat"/>
              </a:rPr>
              <a:t>Meningkatkan</a:t>
            </a:r>
            <a:r>
              <a:rPr b="1" i="0" lang="en" sz="1000" u="none" cap="none" strike="noStrike">
                <a:solidFill>
                  <a:srgbClr val="000000"/>
                </a:solidFill>
                <a:latin typeface="Montserrat"/>
                <a:ea typeface="Montserrat"/>
                <a:cs typeface="Montserrat"/>
                <a:sym typeface="Montserrat"/>
              </a:rPr>
              <a:t> keamanan data.</a:t>
            </a:r>
            <a:endParaRPr b="1" i="0" sz="1000" u="none" cap="none" strike="noStrike">
              <a:solidFill>
                <a:srgbClr val="000000"/>
              </a:solidFill>
              <a:latin typeface="Montserrat"/>
              <a:ea typeface="Montserrat"/>
              <a:cs typeface="Montserrat"/>
              <a:sym typeface="Montserrat"/>
            </a:endParaRPr>
          </a:p>
          <a:p>
            <a:pPr indent="-292100" lvl="0" marL="457200" marR="0" rtl="0" algn="l">
              <a:lnSpc>
                <a:spcPct val="115000"/>
              </a:lnSpc>
              <a:spcBef>
                <a:spcPts val="1000"/>
              </a:spcBef>
              <a:spcAft>
                <a:spcPts val="0"/>
              </a:spcAft>
              <a:buClr>
                <a:srgbClr val="000000"/>
              </a:buClr>
              <a:buSzPts val="1000"/>
              <a:buFont typeface="Montserrat"/>
              <a:buChar char="●"/>
            </a:pPr>
            <a:r>
              <a:rPr b="0" i="0" lang="en" sz="1000" u="none" cap="none" strike="noStrike">
                <a:solidFill>
                  <a:srgbClr val="000000"/>
                </a:solidFill>
                <a:latin typeface="Montserrat"/>
                <a:ea typeface="Montserrat"/>
                <a:cs typeface="Montserrat"/>
                <a:sym typeface="Montserrat"/>
              </a:rPr>
              <a:t>Lebih </a:t>
            </a:r>
            <a:r>
              <a:rPr b="1" i="0" lang="en" sz="1000" u="none" cap="none" strike="noStrike">
                <a:solidFill>
                  <a:srgbClr val="000000"/>
                </a:solidFill>
                <a:latin typeface="Montserrat"/>
                <a:ea typeface="Montserrat"/>
                <a:cs typeface="Montserrat"/>
                <a:sym typeface="Montserrat"/>
              </a:rPr>
              <a:t>mudah mengontrol attribute dan method</a:t>
            </a:r>
            <a:r>
              <a:rPr b="0" i="0" lang="en" sz="1000" u="none" cap="none" strike="noStrike">
                <a:solidFill>
                  <a:srgbClr val="000000"/>
                </a:solidFill>
                <a:latin typeface="Montserrat"/>
                <a:ea typeface="Montserrat"/>
                <a:cs typeface="Montserrat"/>
                <a:sym typeface="Montserrat"/>
              </a:rPr>
              <a:t>.</a:t>
            </a:r>
            <a:endParaRPr b="0" i="0" sz="1000" u="none" cap="none" strike="noStrike">
              <a:solidFill>
                <a:srgbClr val="000000"/>
              </a:solidFill>
              <a:latin typeface="Montserrat"/>
              <a:ea typeface="Montserrat"/>
              <a:cs typeface="Montserrat"/>
              <a:sym typeface="Montserrat"/>
            </a:endParaRPr>
          </a:p>
          <a:p>
            <a:pPr indent="-292100" lvl="0" marL="457200" marR="0" rtl="0" algn="l">
              <a:lnSpc>
                <a:spcPct val="115000"/>
              </a:lnSpc>
              <a:spcBef>
                <a:spcPts val="1000"/>
              </a:spcBef>
              <a:spcAft>
                <a:spcPts val="0"/>
              </a:spcAft>
              <a:buClr>
                <a:srgbClr val="000000"/>
              </a:buClr>
              <a:buSzPts val="1000"/>
              <a:buFont typeface="Montserrat"/>
              <a:buChar char="●"/>
            </a:pPr>
            <a:r>
              <a:rPr b="1" i="0" lang="en" sz="1000" u="none" cap="none" strike="noStrike">
                <a:solidFill>
                  <a:srgbClr val="000000"/>
                </a:solidFill>
                <a:latin typeface="Montserrat"/>
                <a:ea typeface="Montserrat"/>
                <a:cs typeface="Montserrat"/>
                <a:sym typeface="Montserrat"/>
              </a:rPr>
              <a:t>Class bisa kita buat read-only atau write-only</a:t>
            </a:r>
            <a:r>
              <a:rPr b="0" i="0" lang="en" sz="1000" u="none" cap="none" strike="noStrike">
                <a:solidFill>
                  <a:srgbClr val="000000"/>
                </a:solidFill>
                <a:latin typeface="Montserrat"/>
                <a:ea typeface="Montserrat"/>
                <a:cs typeface="Montserrat"/>
                <a:sym typeface="Montserrat"/>
              </a:rPr>
              <a:t>.</a:t>
            </a:r>
            <a:endParaRPr b="0" i="0" sz="1000" u="none" cap="none" strike="noStrike">
              <a:solidFill>
                <a:srgbClr val="000000"/>
              </a:solidFill>
              <a:latin typeface="Montserrat"/>
              <a:ea typeface="Montserrat"/>
              <a:cs typeface="Montserrat"/>
              <a:sym typeface="Montserrat"/>
            </a:endParaRPr>
          </a:p>
          <a:p>
            <a:pPr indent="-292100" lvl="0" marL="457200" marR="0" rtl="0" algn="l">
              <a:lnSpc>
                <a:spcPct val="115000"/>
              </a:lnSpc>
              <a:spcBef>
                <a:spcPts val="1000"/>
              </a:spcBef>
              <a:spcAft>
                <a:spcPts val="0"/>
              </a:spcAft>
              <a:buClr>
                <a:srgbClr val="000000"/>
              </a:buClr>
              <a:buSzPts val="1000"/>
              <a:buFont typeface="Montserrat"/>
              <a:buChar char="●"/>
            </a:pPr>
            <a:r>
              <a:rPr b="1" i="0" lang="en" sz="1000" u="none" cap="none" strike="noStrike">
                <a:solidFill>
                  <a:srgbClr val="000000"/>
                </a:solidFill>
                <a:latin typeface="Montserrat"/>
                <a:ea typeface="Montserrat"/>
                <a:cs typeface="Montserrat"/>
                <a:sym typeface="Montserrat"/>
              </a:rPr>
              <a:t>Fleksibel</a:t>
            </a:r>
            <a:r>
              <a:rPr b="0" i="0" lang="en" sz="1000" u="none" cap="none" strike="noStrike">
                <a:solidFill>
                  <a:srgbClr val="000000"/>
                </a:solidFill>
                <a:latin typeface="Montserrat"/>
                <a:ea typeface="Montserrat"/>
                <a:cs typeface="Montserrat"/>
                <a:sym typeface="Montserrat"/>
              </a:rPr>
              <a:t>, maksudnya programmer bisa ganti sebagian dari kode tanpa harus takut berdampak pada kode yang lain.</a:t>
            </a:r>
            <a:endParaRPr b="0" i="0" sz="1000" u="none" cap="none" strike="noStrike">
              <a:solidFill>
                <a:srgbClr val="000000"/>
              </a:solidFill>
              <a:latin typeface="Montserrat"/>
              <a:ea typeface="Montserrat"/>
              <a:cs typeface="Montserrat"/>
              <a:sym typeface="Montserrat"/>
            </a:endParaRPr>
          </a:p>
        </p:txBody>
      </p:sp>
      <p:sp>
        <p:nvSpPr>
          <p:cNvPr id="1033" name="Google Shape;1033;p37"/>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34" name="Google Shape;1034;p37"/>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35" name="Google Shape;1035;p37"/>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36" name="Google Shape;1036;p37"/>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37" name="Google Shape;1037;p37"/>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Konsep OOP di JavaScript : Encapsulation</a:t>
            </a:r>
            <a:endParaRPr b="1" i="0" sz="1200" u="none" cap="none" strike="noStrike">
              <a:solidFill>
                <a:schemeClr val="lt1"/>
              </a:solidFill>
              <a:latin typeface="Montserrat"/>
              <a:ea typeface="Montserrat"/>
              <a:cs typeface="Montserrat"/>
              <a:sym typeface="Montserrat"/>
            </a:endParaRPr>
          </a:p>
        </p:txBody>
      </p:sp>
      <p:sp>
        <p:nvSpPr>
          <p:cNvPr id="1038" name="Google Shape;1038;p37"/>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039" name="Google Shape;1039;p37"/>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040" name="Google Shape;1040;p37"/>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041" name="Google Shape;1041;p37"/>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042" name="Google Shape;1042;p37"/>
          <p:cNvPicPr preferRelativeResize="0"/>
          <p:nvPr/>
        </p:nvPicPr>
        <p:blipFill rotWithShape="1">
          <a:blip r:embed="rId4">
            <a:alphaModFix/>
          </a:blip>
          <a:srcRect b="0" l="45675" r="0" t="0"/>
          <a:stretch/>
        </p:blipFill>
        <p:spPr>
          <a:xfrm flipH="1">
            <a:off x="360300" y="1254675"/>
            <a:ext cx="2427628" cy="3406250"/>
          </a:xfrm>
          <a:prstGeom prst="rect">
            <a:avLst/>
          </a:prstGeom>
          <a:noFill/>
          <a:ln>
            <a:noFill/>
          </a:ln>
        </p:spPr>
      </p:pic>
      <p:sp>
        <p:nvSpPr>
          <p:cNvPr id="1043" name="Google Shape;1043;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47" name="Shape 1047"/>
        <p:cNvGrpSpPr/>
        <p:nvPr/>
      </p:nvGrpSpPr>
      <p:grpSpPr>
        <a:xfrm>
          <a:off x="0" y="0"/>
          <a:ext cx="0" cy="0"/>
          <a:chOff x="0" y="0"/>
          <a:chExt cx="0" cy="0"/>
        </a:xfrm>
      </p:grpSpPr>
      <p:sp>
        <p:nvSpPr>
          <p:cNvPr id="1048" name="Google Shape;1048;p38"/>
          <p:cNvSpPr txBox="1"/>
          <p:nvPr/>
        </p:nvSpPr>
        <p:spPr>
          <a:xfrm>
            <a:off x="585875" y="1752950"/>
            <a:ext cx="3836100" cy="21357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400"/>
              <a:buFont typeface="Arial"/>
              <a:buNone/>
            </a:pPr>
            <a:r>
              <a:rPr b="0" i="0" lang="en" sz="1000" u="none" cap="none" strike="noStrike">
                <a:solidFill>
                  <a:srgbClr val="434343"/>
                </a:solidFill>
                <a:latin typeface="Montserrat"/>
                <a:ea typeface="Montserrat"/>
                <a:cs typeface="Montserrat"/>
                <a:sym typeface="Montserrat"/>
              </a:rPr>
              <a:t>Contoh disamping kita coba </a:t>
            </a:r>
            <a:r>
              <a:rPr b="1" i="0" lang="en" sz="1000" u="none" cap="none" strike="noStrike">
                <a:solidFill>
                  <a:srgbClr val="434343"/>
                </a:solidFill>
                <a:latin typeface="Montserrat"/>
                <a:ea typeface="Montserrat"/>
                <a:cs typeface="Montserrat"/>
                <a:sym typeface="Montserrat"/>
              </a:rPr>
              <a:t>implementasi Encapsulation buat menyembunyikan method #encrypt dan #decrypt.</a:t>
            </a:r>
            <a:endParaRPr b="1" i="0" sz="1000" u="none" cap="none" strike="noStrike">
              <a:solidFill>
                <a:srgbClr val="434343"/>
              </a:solidFill>
              <a:latin typeface="Montserrat"/>
              <a:ea typeface="Montserrat"/>
              <a:cs typeface="Montserrat"/>
              <a:sym typeface="Montserrat"/>
            </a:endParaRPr>
          </a:p>
          <a:p>
            <a:pPr indent="0" lvl="0" marL="0" marR="0" rtl="0" algn="just">
              <a:lnSpc>
                <a:spcPct val="115000"/>
              </a:lnSpc>
              <a:spcBef>
                <a:spcPts val="1000"/>
              </a:spcBef>
              <a:spcAft>
                <a:spcPts val="0"/>
              </a:spcAft>
              <a:buClr>
                <a:srgbClr val="000000"/>
              </a:buClr>
              <a:buSzPts val="1400"/>
              <a:buFont typeface="Arial"/>
              <a:buNone/>
            </a:pPr>
            <a:r>
              <a:rPr b="0" i="0" lang="en" sz="1000" u="none" cap="none" strike="noStrike">
                <a:solidFill>
                  <a:srgbClr val="434343"/>
                </a:solidFill>
                <a:latin typeface="Montserrat"/>
                <a:ea typeface="Montserrat"/>
                <a:cs typeface="Montserrat"/>
                <a:sym typeface="Montserrat"/>
              </a:rPr>
              <a:t>Kita nggak mau ada orang lain yang pake method tersebut di luar kelas deklarasi, karena hal itu berbahaya. </a:t>
            </a:r>
            <a:endParaRPr b="0" i="0" sz="1000" u="none" cap="none" strike="noStrike">
              <a:solidFill>
                <a:srgbClr val="434343"/>
              </a:solidFill>
              <a:latin typeface="Montserrat"/>
              <a:ea typeface="Montserrat"/>
              <a:cs typeface="Montserrat"/>
              <a:sym typeface="Montserrat"/>
            </a:endParaRPr>
          </a:p>
          <a:p>
            <a:pPr indent="0" lvl="0" marL="0" marR="0" rtl="0" algn="just">
              <a:lnSpc>
                <a:spcPct val="115000"/>
              </a:lnSpc>
              <a:spcBef>
                <a:spcPts val="1000"/>
              </a:spcBef>
              <a:spcAft>
                <a:spcPts val="1000"/>
              </a:spcAft>
              <a:buClr>
                <a:srgbClr val="000000"/>
              </a:buClr>
              <a:buSzPts val="1400"/>
              <a:buFont typeface="Arial"/>
              <a:buNone/>
            </a:pPr>
            <a:r>
              <a:rPr b="0" i="0" lang="en" sz="1000" u="none" cap="none" strike="noStrike">
                <a:solidFill>
                  <a:srgbClr val="434343"/>
                </a:solidFill>
                <a:latin typeface="Montserrat"/>
                <a:ea typeface="Montserrat"/>
                <a:cs typeface="Montserrat"/>
                <a:sym typeface="Montserrat"/>
              </a:rPr>
              <a:t>Waspadalah, Waspadalah~</a:t>
            </a:r>
            <a:endParaRPr b="0" i="0" sz="1000" u="none" cap="none" strike="noStrike">
              <a:solidFill>
                <a:srgbClr val="434343"/>
              </a:solidFill>
              <a:latin typeface="Montserrat"/>
              <a:ea typeface="Montserrat"/>
              <a:cs typeface="Montserrat"/>
              <a:sym typeface="Montserrat"/>
            </a:endParaRPr>
          </a:p>
        </p:txBody>
      </p:sp>
      <p:sp>
        <p:nvSpPr>
          <p:cNvPr id="1049" name="Google Shape;1049;p38"/>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50" name="Google Shape;1050;p38"/>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51" name="Google Shape;1051;p38"/>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52" name="Google Shape;1052;p38"/>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53" name="Google Shape;1053;p38"/>
          <p:cNvSpPr txBox="1"/>
          <p:nvPr/>
        </p:nvSpPr>
        <p:spPr>
          <a:xfrm>
            <a:off x="529578" y="25253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Konsep OOP di JavaScript : Encapsulation</a:t>
            </a:r>
            <a:endParaRPr b="1" i="0" sz="1200" u="none" cap="none" strike="noStrike">
              <a:solidFill>
                <a:schemeClr val="lt1"/>
              </a:solidFill>
              <a:latin typeface="Montserrat"/>
              <a:ea typeface="Montserrat"/>
              <a:cs typeface="Montserrat"/>
              <a:sym typeface="Montserrat"/>
            </a:endParaRPr>
          </a:p>
        </p:txBody>
      </p:sp>
      <p:sp>
        <p:nvSpPr>
          <p:cNvPr id="1054" name="Google Shape;1054;p38"/>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055" name="Google Shape;1055;p38"/>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056" name="Google Shape;1056;p38"/>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057" name="Google Shape;1057;p38"/>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058" name="Google Shape;1058;p38"/>
          <p:cNvSpPr txBox="1"/>
          <p:nvPr/>
        </p:nvSpPr>
        <p:spPr>
          <a:xfrm>
            <a:off x="9634925" y="786300"/>
            <a:ext cx="4414800" cy="4357200"/>
          </a:xfrm>
          <a:prstGeom prst="rect">
            <a:avLst/>
          </a:prstGeom>
          <a:solidFill>
            <a:srgbClr val="000000"/>
          </a:solidFill>
          <a:ln>
            <a:noFill/>
          </a:ln>
        </p:spPr>
        <p:txBody>
          <a:bodyPr anchorCtr="0" anchor="t" bIns="91425" lIns="91425" spcFirstLastPara="1" rIns="91425" wrap="square" tIns="91425">
            <a:noAutofit/>
          </a:bodyPr>
          <a:lstStyle/>
          <a:p>
            <a:pPr indent="0" lvl="0" marL="0" marR="0" rtl="0" algn="l">
              <a:lnSpc>
                <a:spcPct val="130434"/>
              </a:lnSpc>
              <a:spcBef>
                <a:spcPts val="0"/>
              </a:spcBef>
              <a:spcAft>
                <a:spcPts val="0"/>
              </a:spcAft>
              <a:buClr>
                <a:srgbClr val="000000"/>
              </a:buClr>
              <a:buSzPts val="800"/>
              <a:buFont typeface="Arial"/>
              <a:buNone/>
            </a:pPr>
            <a:r>
              <a:rPr b="1" i="0" lang="en" sz="800" u="none" cap="none" strike="noStrike">
                <a:solidFill>
                  <a:srgbClr val="C678DD"/>
                </a:solidFill>
                <a:highlight>
                  <a:srgbClr val="151515"/>
                </a:highlight>
                <a:latin typeface="Courier New"/>
                <a:ea typeface="Courier New"/>
                <a:cs typeface="Courier New"/>
                <a:sym typeface="Courier New"/>
              </a:rPr>
              <a:t>class</a:t>
            </a:r>
            <a:r>
              <a:rPr b="1" i="0" lang="en" sz="800" u="none" cap="none" strike="noStrike">
                <a:solidFill>
                  <a:srgbClr val="ABB2BF"/>
                </a:solidFill>
                <a:highlight>
                  <a:srgbClr val="151515"/>
                </a:highlight>
                <a:latin typeface="Courier New"/>
                <a:ea typeface="Courier New"/>
                <a:cs typeface="Courier New"/>
                <a:sym typeface="Courier New"/>
              </a:rPr>
              <a:t> </a:t>
            </a:r>
            <a:r>
              <a:rPr b="1" i="0" lang="en" sz="800" u="none" cap="none" strike="noStrike">
                <a:solidFill>
                  <a:srgbClr val="E5C07B"/>
                </a:solidFill>
                <a:highlight>
                  <a:srgbClr val="151515"/>
                </a:highlight>
                <a:latin typeface="Courier New"/>
                <a:ea typeface="Courier New"/>
                <a:cs typeface="Courier New"/>
                <a:sym typeface="Courier New"/>
              </a:rPr>
              <a:t>User</a:t>
            </a:r>
            <a:r>
              <a:rPr b="1" i="0" lang="en" sz="800" u="none" cap="none" strike="noStrike">
                <a:solidFill>
                  <a:srgbClr val="ABB2BF"/>
                </a:solidFill>
                <a:highlight>
                  <a:srgbClr val="151515"/>
                </a:highlight>
                <a:latin typeface="Courier New"/>
                <a:ea typeface="Courier New"/>
                <a:cs typeface="Courier New"/>
                <a:sym typeface="Courier New"/>
              </a:rPr>
              <a:t> {</a:t>
            </a:r>
            <a:endParaRPr b="1" i="0" sz="8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1" i="0" lang="en" sz="800" u="none" cap="none" strike="noStrike">
                <a:solidFill>
                  <a:srgbClr val="ABB2BF"/>
                </a:solidFill>
                <a:highlight>
                  <a:srgbClr val="151515"/>
                </a:highlight>
                <a:latin typeface="Courier New"/>
                <a:ea typeface="Courier New"/>
                <a:cs typeface="Courier New"/>
                <a:sym typeface="Courier New"/>
              </a:rPr>
              <a:t> </a:t>
            </a:r>
            <a:r>
              <a:rPr b="1" i="0" lang="en" sz="800" u="none" cap="none" strike="noStrike">
                <a:solidFill>
                  <a:srgbClr val="C678DD"/>
                </a:solidFill>
                <a:highlight>
                  <a:srgbClr val="151515"/>
                </a:highlight>
                <a:latin typeface="Courier New"/>
                <a:ea typeface="Courier New"/>
                <a:cs typeface="Courier New"/>
                <a:sym typeface="Courier New"/>
              </a:rPr>
              <a:t>constructor</a:t>
            </a:r>
            <a:r>
              <a:rPr b="1" i="0" lang="en" sz="800" u="none" cap="none" strike="noStrike">
                <a:solidFill>
                  <a:srgbClr val="ABB2BF"/>
                </a:solidFill>
                <a:highlight>
                  <a:srgbClr val="151515"/>
                </a:highlight>
                <a:latin typeface="Courier New"/>
                <a:ea typeface="Courier New"/>
                <a:cs typeface="Courier New"/>
                <a:sym typeface="Courier New"/>
              </a:rPr>
              <a:t>(props) {</a:t>
            </a:r>
            <a:endParaRPr b="1" i="0" sz="8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1" i="0" lang="en" sz="800" u="none" cap="none" strike="noStrike">
                <a:solidFill>
                  <a:srgbClr val="ABB2BF"/>
                </a:solidFill>
                <a:highlight>
                  <a:srgbClr val="151515"/>
                </a:highlight>
                <a:latin typeface="Courier New"/>
                <a:ea typeface="Courier New"/>
                <a:cs typeface="Courier New"/>
                <a:sym typeface="Courier New"/>
              </a:rPr>
              <a:t>   </a:t>
            </a:r>
            <a:r>
              <a:rPr b="1" i="1" lang="en" sz="800" u="none" cap="none" strike="noStrike">
                <a:solidFill>
                  <a:srgbClr val="5C6370"/>
                </a:solidFill>
                <a:highlight>
                  <a:srgbClr val="151515"/>
                </a:highlight>
                <a:latin typeface="Courier New"/>
                <a:ea typeface="Courier New"/>
                <a:cs typeface="Courier New"/>
                <a:sym typeface="Courier New"/>
              </a:rPr>
              <a:t>// props is object, because it is better that way</a:t>
            </a:r>
            <a:endParaRPr b="1" i="1" sz="8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1" i="0" lang="en" sz="800" u="none" cap="none" strike="noStrike">
                <a:solidFill>
                  <a:srgbClr val="ABB2BF"/>
                </a:solidFill>
                <a:highlight>
                  <a:srgbClr val="151515"/>
                </a:highlight>
                <a:latin typeface="Courier New"/>
                <a:ea typeface="Courier New"/>
                <a:cs typeface="Courier New"/>
                <a:sym typeface="Courier New"/>
              </a:rPr>
              <a:t>   </a:t>
            </a:r>
            <a:r>
              <a:rPr b="1" i="0" lang="en" sz="800" u="none" cap="none" strike="noStrike">
                <a:solidFill>
                  <a:srgbClr val="C678DD"/>
                </a:solidFill>
                <a:highlight>
                  <a:srgbClr val="151515"/>
                </a:highlight>
                <a:latin typeface="Courier New"/>
                <a:ea typeface="Courier New"/>
                <a:cs typeface="Courier New"/>
                <a:sym typeface="Courier New"/>
              </a:rPr>
              <a:t>let</a:t>
            </a:r>
            <a:r>
              <a:rPr b="1" i="0" lang="en" sz="800" u="none" cap="none" strike="noStrike">
                <a:solidFill>
                  <a:srgbClr val="ABB2BF"/>
                </a:solidFill>
                <a:highlight>
                  <a:srgbClr val="151515"/>
                </a:highlight>
                <a:latin typeface="Courier New"/>
                <a:ea typeface="Courier New"/>
                <a:cs typeface="Courier New"/>
                <a:sym typeface="Courier New"/>
              </a:rPr>
              <a:t> { email, password } </a:t>
            </a:r>
            <a:r>
              <a:rPr b="1" i="0" lang="en" sz="800" u="none" cap="none" strike="noStrike">
                <a:solidFill>
                  <a:srgbClr val="56B6C2"/>
                </a:solidFill>
                <a:highlight>
                  <a:srgbClr val="151515"/>
                </a:highlight>
                <a:latin typeface="Courier New"/>
                <a:ea typeface="Courier New"/>
                <a:cs typeface="Courier New"/>
                <a:sym typeface="Courier New"/>
              </a:rPr>
              <a:t>=</a:t>
            </a:r>
            <a:r>
              <a:rPr b="1" i="0" lang="en" sz="800" u="none" cap="none" strike="noStrike">
                <a:solidFill>
                  <a:srgbClr val="ABB2BF"/>
                </a:solidFill>
                <a:highlight>
                  <a:srgbClr val="151515"/>
                </a:highlight>
                <a:latin typeface="Courier New"/>
                <a:ea typeface="Courier New"/>
                <a:cs typeface="Courier New"/>
                <a:sym typeface="Courier New"/>
              </a:rPr>
              <a:t> props; </a:t>
            </a:r>
            <a:r>
              <a:rPr b="1" i="1" lang="en" sz="800" u="none" cap="none" strike="noStrike">
                <a:solidFill>
                  <a:srgbClr val="5C6370"/>
                </a:solidFill>
                <a:highlight>
                  <a:srgbClr val="151515"/>
                </a:highlight>
                <a:latin typeface="Courier New"/>
                <a:ea typeface="Courier New"/>
                <a:cs typeface="Courier New"/>
                <a:sym typeface="Courier New"/>
              </a:rPr>
              <a:t>// Destruct</a:t>
            </a:r>
            <a:endParaRPr b="1" i="1" sz="8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1" i="0" lang="en" sz="800" u="none" cap="none" strike="noStrike">
                <a:solidFill>
                  <a:srgbClr val="ABB2BF"/>
                </a:solidFill>
                <a:highlight>
                  <a:srgbClr val="151515"/>
                </a:highlight>
                <a:latin typeface="Courier New"/>
                <a:ea typeface="Courier New"/>
                <a:cs typeface="Courier New"/>
                <a:sym typeface="Courier New"/>
              </a:rPr>
              <a:t>   </a:t>
            </a:r>
            <a:r>
              <a:rPr b="1" i="0" lang="en" sz="800" u="none" cap="none" strike="noStrike">
                <a:solidFill>
                  <a:srgbClr val="E06C75"/>
                </a:solidFill>
                <a:highlight>
                  <a:srgbClr val="151515"/>
                </a:highlight>
                <a:latin typeface="Courier New"/>
                <a:ea typeface="Courier New"/>
                <a:cs typeface="Courier New"/>
                <a:sym typeface="Courier New"/>
              </a:rPr>
              <a:t>this</a:t>
            </a:r>
            <a:r>
              <a:rPr b="1" i="0" lang="en" sz="800" u="none" cap="none" strike="noStrike">
                <a:solidFill>
                  <a:srgbClr val="ABB2BF"/>
                </a:solidFill>
                <a:highlight>
                  <a:srgbClr val="151515"/>
                </a:highlight>
                <a:latin typeface="Courier New"/>
                <a:ea typeface="Courier New"/>
                <a:cs typeface="Courier New"/>
                <a:sym typeface="Courier New"/>
              </a:rPr>
              <a:t>.</a:t>
            </a:r>
            <a:r>
              <a:rPr b="1" i="0" lang="en" sz="800" u="none" cap="none" strike="noStrike">
                <a:solidFill>
                  <a:srgbClr val="E06C75"/>
                </a:solidFill>
                <a:highlight>
                  <a:srgbClr val="151515"/>
                </a:highlight>
                <a:latin typeface="Courier New"/>
                <a:ea typeface="Courier New"/>
                <a:cs typeface="Courier New"/>
                <a:sym typeface="Courier New"/>
              </a:rPr>
              <a:t>email</a:t>
            </a:r>
            <a:r>
              <a:rPr b="1" i="0" lang="en" sz="800" u="none" cap="none" strike="noStrike">
                <a:solidFill>
                  <a:srgbClr val="ABB2BF"/>
                </a:solidFill>
                <a:highlight>
                  <a:srgbClr val="151515"/>
                </a:highlight>
                <a:latin typeface="Courier New"/>
                <a:ea typeface="Courier New"/>
                <a:cs typeface="Courier New"/>
                <a:sym typeface="Courier New"/>
              </a:rPr>
              <a:t> </a:t>
            </a:r>
            <a:r>
              <a:rPr b="1" i="0" lang="en" sz="800" u="none" cap="none" strike="noStrike">
                <a:solidFill>
                  <a:srgbClr val="56B6C2"/>
                </a:solidFill>
                <a:highlight>
                  <a:srgbClr val="151515"/>
                </a:highlight>
                <a:latin typeface="Courier New"/>
                <a:ea typeface="Courier New"/>
                <a:cs typeface="Courier New"/>
                <a:sym typeface="Courier New"/>
              </a:rPr>
              <a:t>=</a:t>
            </a:r>
            <a:r>
              <a:rPr b="1" i="0" lang="en" sz="800" u="none" cap="none" strike="noStrike">
                <a:solidFill>
                  <a:srgbClr val="ABB2BF"/>
                </a:solidFill>
                <a:highlight>
                  <a:srgbClr val="151515"/>
                </a:highlight>
                <a:latin typeface="Courier New"/>
                <a:ea typeface="Courier New"/>
                <a:cs typeface="Courier New"/>
                <a:sym typeface="Courier New"/>
              </a:rPr>
              <a:t> email;</a:t>
            </a:r>
            <a:endParaRPr b="1" i="0" sz="8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1" i="0" lang="en" sz="800" u="none" cap="none" strike="noStrike">
                <a:solidFill>
                  <a:srgbClr val="ABB2BF"/>
                </a:solidFill>
                <a:highlight>
                  <a:srgbClr val="151515"/>
                </a:highlight>
                <a:latin typeface="Courier New"/>
                <a:ea typeface="Courier New"/>
                <a:cs typeface="Courier New"/>
                <a:sym typeface="Courier New"/>
              </a:rPr>
              <a:t>   </a:t>
            </a:r>
            <a:r>
              <a:rPr b="1" i="0" lang="en" sz="800" u="none" cap="none" strike="noStrike">
                <a:solidFill>
                  <a:srgbClr val="E06C75"/>
                </a:solidFill>
                <a:highlight>
                  <a:srgbClr val="151515"/>
                </a:highlight>
                <a:latin typeface="Courier New"/>
                <a:ea typeface="Courier New"/>
                <a:cs typeface="Courier New"/>
                <a:sym typeface="Courier New"/>
              </a:rPr>
              <a:t>this</a:t>
            </a:r>
            <a:r>
              <a:rPr b="1" i="0" lang="en" sz="800" u="none" cap="none" strike="noStrike">
                <a:solidFill>
                  <a:srgbClr val="ABB2BF"/>
                </a:solidFill>
                <a:highlight>
                  <a:srgbClr val="151515"/>
                </a:highlight>
                <a:latin typeface="Courier New"/>
                <a:ea typeface="Courier New"/>
                <a:cs typeface="Courier New"/>
                <a:sym typeface="Courier New"/>
              </a:rPr>
              <a:t>.</a:t>
            </a:r>
            <a:r>
              <a:rPr b="1" i="0" lang="en" sz="800" u="none" cap="none" strike="noStrike">
                <a:solidFill>
                  <a:srgbClr val="E06C75"/>
                </a:solidFill>
                <a:highlight>
                  <a:srgbClr val="151515"/>
                </a:highlight>
                <a:latin typeface="Courier New"/>
                <a:ea typeface="Courier New"/>
                <a:cs typeface="Courier New"/>
                <a:sym typeface="Courier New"/>
              </a:rPr>
              <a:t>encryptedPassword</a:t>
            </a:r>
            <a:r>
              <a:rPr b="1" i="0" lang="en" sz="800" u="none" cap="none" strike="noStrike">
                <a:solidFill>
                  <a:srgbClr val="ABB2BF"/>
                </a:solidFill>
                <a:highlight>
                  <a:srgbClr val="151515"/>
                </a:highlight>
                <a:latin typeface="Courier New"/>
                <a:ea typeface="Courier New"/>
                <a:cs typeface="Courier New"/>
                <a:sym typeface="Courier New"/>
              </a:rPr>
              <a:t> </a:t>
            </a:r>
            <a:r>
              <a:rPr b="1" i="0" lang="en" sz="800" u="none" cap="none" strike="noStrike">
                <a:solidFill>
                  <a:srgbClr val="56B6C2"/>
                </a:solidFill>
                <a:highlight>
                  <a:srgbClr val="151515"/>
                </a:highlight>
                <a:latin typeface="Courier New"/>
                <a:ea typeface="Courier New"/>
                <a:cs typeface="Courier New"/>
                <a:sym typeface="Courier New"/>
              </a:rPr>
              <a:t>=</a:t>
            </a:r>
            <a:r>
              <a:rPr b="1" i="0" lang="en" sz="800" u="none" cap="none" strike="noStrike">
                <a:solidFill>
                  <a:srgbClr val="ABB2BF"/>
                </a:solidFill>
                <a:highlight>
                  <a:srgbClr val="151515"/>
                </a:highlight>
                <a:latin typeface="Courier New"/>
                <a:ea typeface="Courier New"/>
                <a:cs typeface="Courier New"/>
                <a:sym typeface="Courier New"/>
              </a:rPr>
              <a:t> </a:t>
            </a:r>
            <a:r>
              <a:rPr b="1" i="0" lang="en" sz="800" u="none" cap="none" strike="noStrike">
                <a:solidFill>
                  <a:srgbClr val="E06C75"/>
                </a:solidFill>
                <a:highlight>
                  <a:srgbClr val="151515"/>
                </a:highlight>
                <a:latin typeface="Courier New"/>
                <a:ea typeface="Courier New"/>
                <a:cs typeface="Courier New"/>
                <a:sym typeface="Courier New"/>
              </a:rPr>
              <a:t>this</a:t>
            </a:r>
            <a:r>
              <a:rPr b="1" i="0" lang="en" sz="800" u="none" cap="none" strike="noStrike">
                <a:solidFill>
                  <a:srgbClr val="ABB2BF"/>
                </a:solidFill>
                <a:highlight>
                  <a:srgbClr val="151515"/>
                </a:highlight>
                <a:latin typeface="Courier New"/>
                <a:ea typeface="Courier New"/>
                <a:cs typeface="Courier New"/>
                <a:sym typeface="Courier New"/>
              </a:rPr>
              <a:t>.#</a:t>
            </a:r>
            <a:r>
              <a:rPr b="1" i="0" lang="en" sz="800" u="none" cap="none" strike="noStrike">
                <a:solidFill>
                  <a:srgbClr val="61AFEF"/>
                </a:solidFill>
                <a:highlight>
                  <a:srgbClr val="151515"/>
                </a:highlight>
                <a:latin typeface="Courier New"/>
                <a:ea typeface="Courier New"/>
                <a:cs typeface="Courier New"/>
                <a:sym typeface="Courier New"/>
              </a:rPr>
              <a:t>encrypt</a:t>
            </a:r>
            <a:r>
              <a:rPr b="1" i="0" lang="en" sz="800" u="none" cap="none" strike="noStrike">
                <a:solidFill>
                  <a:srgbClr val="ABB2BF"/>
                </a:solidFill>
                <a:highlight>
                  <a:srgbClr val="151515"/>
                </a:highlight>
                <a:latin typeface="Courier New"/>
                <a:ea typeface="Courier New"/>
                <a:cs typeface="Courier New"/>
                <a:sym typeface="Courier New"/>
              </a:rPr>
              <a:t>(password);</a:t>
            </a:r>
            <a:endParaRPr b="1" i="0" sz="8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1" i="0" lang="en" sz="800" u="none" cap="none" strike="noStrike">
                <a:solidFill>
                  <a:srgbClr val="ABB2BF"/>
                </a:solidFill>
                <a:highlight>
                  <a:srgbClr val="151515"/>
                </a:highlight>
                <a:latin typeface="Courier New"/>
                <a:ea typeface="Courier New"/>
                <a:cs typeface="Courier New"/>
                <a:sym typeface="Courier New"/>
              </a:rPr>
              <a:t>   </a:t>
            </a:r>
            <a:r>
              <a:rPr b="1" i="1" lang="en" sz="800" u="none" cap="none" strike="noStrike">
                <a:solidFill>
                  <a:srgbClr val="5C6370"/>
                </a:solidFill>
                <a:highlight>
                  <a:srgbClr val="151515"/>
                </a:highlight>
                <a:latin typeface="Courier New"/>
                <a:ea typeface="Courier New"/>
                <a:cs typeface="Courier New"/>
                <a:sym typeface="Courier New"/>
              </a:rPr>
              <a:t>// We won't save the plain password</a:t>
            </a:r>
            <a:endParaRPr b="1" i="1" sz="8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1" i="0" lang="en" sz="800" u="none" cap="none" strike="noStrike">
                <a:solidFill>
                  <a:srgbClr val="ABB2BF"/>
                </a:solidFill>
                <a:highlight>
                  <a:srgbClr val="151515"/>
                </a:highlight>
                <a:latin typeface="Courier New"/>
                <a:ea typeface="Courier New"/>
                <a:cs typeface="Courier New"/>
                <a:sym typeface="Courier New"/>
              </a:rPr>
              <a:t> }</a:t>
            </a:r>
            <a:endParaRPr b="1" i="0" sz="8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1" i="0" lang="en" sz="800" u="none" cap="none" strike="noStrike">
                <a:solidFill>
                  <a:srgbClr val="ABB2BF"/>
                </a:solidFill>
                <a:highlight>
                  <a:srgbClr val="151515"/>
                </a:highlight>
                <a:latin typeface="Courier New"/>
                <a:ea typeface="Courier New"/>
                <a:cs typeface="Courier New"/>
                <a:sym typeface="Courier New"/>
              </a:rPr>
              <a:t> </a:t>
            </a:r>
            <a:r>
              <a:rPr b="1" i="1" lang="en" sz="800" u="none" cap="none" strike="noStrike">
                <a:solidFill>
                  <a:srgbClr val="5C6370"/>
                </a:solidFill>
                <a:highlight>
                  <a:srgbClr val="151515"/>
                </a:highlight>
                <a:latin typeface="Courier New"/>
                <a:ea typeface="Courier New"/>
                <a:cs typeface="Courier New"/>
                <a:sym typeface="Courier New"/>
              </a:rPr>
              <a:t>// Private method</a:t>
            </a:r>
            <a:endParaRPr b="1" i="1" sz="8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1" i="0" lang="en" sz="800" u="none" cap="none" strike="noStrike">
                <a:solidFill>
                  <a:srgbClr val="ABB2BF"/>
                </a:solidFill>
                <a:highlight>
                  <a:srgbClr val="151515"/>
                </a:highlight>
                <a:latin typeface="Courier New"/>
                <a:ea typeface="Courier New"/>
                <a:cs typeface="Courier New"/>
                <a:sym typeface="Courier New"/>
              </a:rPr>
              <a:t> #</a:t>
            </a:r>
            <a:r>
              <a:rPr b="1" i="0" lang="en" sz="800" u="none" cap="none" strike="noStrike">
                <a:solidFill>
                  <a:srgbClr val="61AFEF"/>
                </a:solidFill>
                <a:highlight>
                  <a:srgbClr val="151515"/>
                </a:highlight>
                <a:latin typeface="Courier New"/>
                <a:ea typeface="Courier New"/>
                <a:cs typeface="Courier New"/>
                <a:sym typeface="Courier New"/>
              </a:rPr>
              <a:t>encrypt</a:t>
            </a:r>
            <a:r>
              <a:rPr b="1" i="0" lang="en" sz="800" u="none" cap="none" strike="noStrike">
                <a:solidFill>
                  <a:srgbClr val="ABB2BF"/>
                </a:solidFill>
                <a:highlight>
                  <a:srgbClr val="151515"/>
                </a:highlight>
                <a:latin typeface="Courier New"/>
                <a:ea typeface="Courier New"/>
                <a:cs typeface="Courier New"/>
                <a:sym typeface="Courier New"/>
              </a:rPr>
              <a:t> </a:t>
            </a:r>
            <a:r>
              <a:rPr b="1" i="0" lang="en" sz="800" u="none" cap="none" strike="noStrike">
                <a:solidFill>
                  <a:srgbClr val="56B6C2"/>
                </a:solidFill>
                <a:highlight>
                  <a:srgbClr val="151515"/>
                </a:highlight>
                <a:latin typeface="Courier New"/>
                <a:ea typeface="Courier New"/>
                <a:cs typeface="Courier New"/>
                <a:sym typeface="Courier New"/>
              </a:rPr>
              <a:t>=</a:t>
            </a:r>
            <a:r>
              <a:rPr b="1" i="0" lang="en" sz="800" u="none" cap="none" strike="noStrike">
                <a:solidFill>
                  <a:srgbClr val="ABB2BF"/>
                </a:solidFill>
                <a:highlight>
                  <a:srgbClr val="151515"/>
                </a:highlight>
                <a:latin typeface="Courier New"/>
                <a:ea typeface="Courier New"/>
                <a:cs typeface="Courier New"/>
                <a:sym typeface="Courier New"/>
              </a:rPr>
              <a:t> (password) </a:t>
            </a:r>
            <a:r>
              <a:rPr b="1" i="0" lang="en" sz="800" u="none" cap="none" strike="noStrike">
                <a:solidFill>
                  <a:srgbClr val="C678DD"/>
                </a:solidFill>
                <a:highlight>
                  <a:srgbClr val="151515"/>
                </a:highlight>
                <a:latin typeface="Courier New"/>
                <a:ea typeface="Courier New"/>
                <a:cs typeface="Courier New"/>
                <a:sym typeface="Courier New"/>
              </a:rPr>
              <a:t>=&gt;</a:t>
            </a:r>
            <a:r>
              <a:rPr b="1" i="0" lang="en" sz="800" u="none" cap="none" strike="noStrike">
                <a:solidFill>
                  <a:srgbClr val="ABB2BF"/>
                </a:solidFill>
                <a:highlight>
                  <a:srgbClr val="151515"/>
                </a:highlight>
                <a:latin typeface="Courier New"/>
                <a:ea typeface="Courier New"/>
                <a:cs typeface="Courier New"/>
                <a:sym typeface="Courier New"/>
              </a:rPr>
              <a:t> {</a:t>
            </a:r>
            <a:endParaRPr b="1" i="0" sz="8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1" i="0" lang="en" sz="800" u="none" cap="none" strike="noStrike">
                <a:solidFill>
                  <a:srgbClr val="ABB2BF"/>
                </a:solidFill>
                <a:highlight>
                  <a:srgbClr val="151515"/>
                </a:highlight>
                <a:latin typeface="Courier New"/>
                <a:ea typeface="Courier New"/>
                <a:cs typeface="Courier New"/>
                <a:sym typeface="Courier New"/>
              </a:rPr>
              <a:t>   </a:t>
            </a:r>
            <a:r>
              <a:rPr b="1" i="0" lang="en" sz="800" u="none" cap="none" strike="noStrike">
                <a:solidFill>
                  <a:srgbClr val="C678DD"/>
                </a:solidFill>
                <a:highlight>
                  <a:srgbClr val="151515"/>
                </a:highlight>
                <a:latin typeface="Courier New"/>
                <a:ea typeface="Courier New"/>
                <a:cs typeface="Courier New"/>
                <a:sym typeface="Courier New"/>
              </a:rPr>
              <a:t>return</a:t>
            </a:r>
            <a:r>
              <a:rPr b="1" i="0" lang="en" sz="800" u="none" cap="none" strike="noStrike">
                <a:solidFill>
                  <a:srgbClr val="ABB2BF"/>
                </a:solidFill>
                <a:highlight>
                  <a:srgbClr val="151515"/>
                </a:highlight>
                <a:latin typeface="Courier New"/>
                <a:ea typeface="Courier New"/>
                <a:cs typeface="Courier New"/>
                <a:sym typeface="Courier New"/>
              </a:rPr>
              <a:t> </a:t>
            </a:r>
            <a:r>
              <a:rPr b="1" i="0" lang="en" sz="800" u="none" cap="none" strike="noStrike">
                <a:solidFill>
                  <a:srgbClr val="98C379"/>
                </a:solidFill>
                <a:highlight>
                  <a:srgbClr val="151515"/>
                </a:highlight>
                <a:latin typeface="Courier New"/>
                <a:ea typeface="Courier New"/>
                <a:cs typeface="Courier New"/>
                <a:sym typeface="Courier New"/>
              </a:rPr>
              <a:t>`encrypted-version-of-</a:t>
            </a:r>
            <a:r>
              <a:rPr b="1" i="0" lang="en" sz="800" u="none" cap="none" strike="noStrike">
                <a:solidFill>
                  <a:srgbClr val="BE5046"/>
                </a:solidFill>
                <a:highlight>
                  <a:srgbClr val="151515"/>
                </a:highlight>
                <a:latin typeface="Courier New"/>
                <a:ea typeface="Courier New"/>
                <a:cs typeface="Courier New"/>
                <a:sym typeface="Courier New"/>
              </a:rPr>
              <a:t>${</a:t>
            </a:r>
            <a:r>
              <a:rPr b="1" i="0" lang="en" sz="800" u="none" cap="none" strike="noStrike">
                <a:solidFill>
                  <a:srgbClr val="ABB2BF"/>
                </a:solidFill>
                <a:highlight>
                  <a:srgbClr val="151515"/>
                </a:highlight>
                <a:latin typeface="Courier New"/>
                <a:ea typeface="Courier New"/>
                <a:cs typeface="Courier New"/>
                <a:sym typeface="Courier New"/>
              </a:rPr>
              <a:t>password</a:t>
            </a:r>
            <a:r>
              <a:rPr b="1" i="0" lang="en" sz="800" u="none" cap="none" strike="noStrike">
                <a:solidFill>
                  <a:srgbClr val="BE5046"/>
                </a:solidFill>
                <a:highlight>
                  <a:srgbClr val="151515"/>
                </a:highlight>
                <a:latin typeface="Courier New"/>
                <a:ea typeface="Courier New"/>
                <a:cs typeface="Courier New"/>
                <a:sym typeface="Courier New"/>
              </a:rPr>
              <a:t>}</a:t>
            </a:r>
            <a:r>
              <a:rPr b="1" i="0" lang="en" sz="800" u="none" cap="none" strike="noStrike">
                <a:solidFill>
                  <a:srgbClr val="98C379"/>
                </a:solidFill>
                <a:highlight>
                  <a:srgbClr val="151515"/>
                </a:highlight>
                <a:latin typeface="Courier New"/>
                <a:ea typeface="Courier New"/>
                <a:cs typeface="Courier New"/>
                <a:sym typeface="Courier New"/>
              </a:rPr>
              <a:t>`</a:t>
            </a:r>
            <a:endParaRPr b="1" i="0" sz="800" u="none" cap="none" strike="noStrike">
              <a:solidFill>
                <a:srgbClr val="98C379"/>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1" i="0" lang="en" sz="800" u="none" cap="none" strike="noStrike">
                <a:solidFill>
                  <a:srgbClr val="ABB2BF"/>
                </a:solidFill>
                <a:highlight>
                  <a:srgbClr val="151515"/>
                </a:highlight>
                <a:latin typeface="Courier New"/>
                <a:ea typeface="Courier New"/>
                <a:cs typeface="Courier New"/>
                <a:sym typeface="Courier New"/>
              </a:rPr>
              <a:t> }</a:t>
            </a:r>
            <a:endParaRPr b="1" i="0" sz="8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1" i="0" lang="en" sz="800" u="none" cap="none" strike="noStrike">
                <a:solidFill>
                  <a:srgbClr val="ABB2BF"/>
                </a:solidFill>
                <a:highlight>
                  <a:srgbClr val="151515"/>
                </a:highlight>
                <a:latin typeface="Courier New"/>
                <a:ea typeface="Courier New"/>
                <a:cs typeface="Courier New"/>
                <a:sym typeface="Courier New"/>
              </a:rPr>
              <a:t> </a:t>
            </a:r>
            <a:r>
              <a:rPr b="1" i="1" lang="en" sz="800" u="none" cap="none" strike="noStrike">
                <a:solidFill>
                  <a:srgbClr val="5C6370"/>
                </a:solidFill>
                <a:highlight>
                  <a:srgbClr val="151515"/>
                </a:highlight>
                <a:latin typeface="Courier New"/>
                <a:ea typeface="Courier New"/>
                <a:cs typeface="Courier New"/>
                <a:sym typeface="Courier New"/>
              </a:rPr>
              <a:t>// Getter</a:t>
            </a:r>
            <a:endParaRPr b="1" i="1" sz="8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1" i="0" lang="en" sz="800" u="none" cap="none" strike="noStrike">
                <a:solidFill>
                  <a:srgbClr val="ABB2BF"/>
                </a:solidFill>
                <a:highlight>
                  <a:srgbClr val="151515"/>
                </a:highlight>
                <a:latin typeface="Courier New"/>
                <a:ea typeface="Courier New"/>
                <a:cs typeface="Courier New"/>
                <a:sym typeface="Courier New"/>
              </a:rPr>
              <a:t> #</a:t>
            </a:r>
            <a:r>
              <a:rPr b="1" i="0" lang="en" sz="800" u="none" cap="none" strike="noStrike">
                <a:solidFill>
                  <a:srgbClr val="61AFEF"/>
                </a:solidFill>
                <a:highlight>
                  <a:srgbClr val="151515"/>
                </a:highlight>
                <a:latin typeface="Courier New"/>
                <a:ea typeface="Courier New"/>
                <a:cs typeface="Courier New"/>
                <a:sym typeface="Courier New"/>
              </a:rPr>
              <a:t>decrypt</a:t>
            </a:r>
            <a:r>
              <a:rPr b="1" i="0" lang="en" sz="800" u="none" cap="none" strike="noStrike">
                <a:solidFill>
                  <a:srgbClr val="ABB2BF"/>
                </a:solidFill>
                <a:highlight>
                  <a:srgbClr val="151515"/>
                </a:highlight>
                <a:latin typeface="Courier New"/>
                <a:ea typeface="Courier New"/>
                <a:cs typeface="Courier New"/>
                <a:sym typeface="Courier New"/>
              </a:rPr>
              <a:t> </a:t>
            </a:r>
            <a:r>
              <a:rPr b="1" i="0" lang="en" sz="800" u="none" cap="none" strike="noStrike">
                <a:solidFill>
                  <a:srgbClr val="56B6C2"/>
                </a:solidFill>
                <a:highlight>
                  <a:srgbClr val="151515"/>
                </a:highlight>
                <a:latin typeface="Courier New"/>
                <a:ea typeface="Courier New"/>
                <a:cs typeface="Courier New"/>
                <a:sym typeface="Courier New"/>
              </a:rPr>
              <a:t>=</a:t>
            </a:r>
            <a:r>
              <a:rPr b="1" i="0" lang="en" sz="800" u="none" cap="none" strike="noStrike">
                <a:solidFill>
                  <a:srgbClr val="ABB2BF"/>
                </a:solidFill>
                <a:highlight>
                  <a:srgbClr val="151515"/>
                </a:highlight>
                <a:latin typeface="Courier New"/>
                <a:ea typeface="Courier New"/>
                <a:cs typeface="Courier New"/>
                <a:sym typeface="Courier New"/>
              </a:rPr>
              <a:t> () </a:t>
            </a:r>
            <a:r>
              <a:rPr b="1" i="0" lang="en" sz="800" u="none" cap="none" strike="noStrike">
                <a:solidFill>
                  <a:srgbClr val="C678DD"/>
                </a:solidFill>
                <a:highlight>
                  <a:srgbClr val="151515"/>
                </a:highlight>
                <a:latin typeface="Courier New"/>
                <a:ea typeface="Courier New"/>
                <a:cs typeface="Courier New"/>
                <a:sym typeface="Courier New"/>
              </a:rPr>
              <a:t>=&gt;</a:t>
            </a:r>
            <a:r>
              <a:rPr b="1" i="0" lang="en" sz="800" u="none" cap="none" strike="noStrike">
                <a:solidFill>
                  <a:srgbClr val="ABB2BF"/>
                </a:solidFill>
                <a:highlight>
                  <a:srgbClr val="151515"/>
                </a:highlight>
                <a:latin typeface="Courier New"/>
                <a:ea typeface="Courier New"/>
                <a:cs typeface="Courier New"/>
                <a:sym typeface="Courier New"/>
              </a:rPr>
              <a:t> {</a:t>
            </a:r>
            <a:endParaRPr b="1" i="0" sz="8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1" i="0" lang="en" sz="800" u="none" cap="none" strike="noStrike">
                <a:solidFill>
                  <a:srgbClr val="ABB2BF"/>
                </a:solidFill>
                <a:highlight>
                  <a:srgbClr val="151515"/>
                </a:highlight>
                <a:latin typeface="Courier New"/>
                <a:ea typeface="Courier New"/>
                <a:cs typeface="Courier New"/>
                <a:sym typeface="Courier New"/>
              </a:rPr>
              <a:t>   </a:t>
            </a:r>
            <a:r>
              <a:rPr b="1" i="0" lang="en" sz="800" u="none" cap="none" strike="noStrike">
                <a:solidFill>
                  <a:srgbClr val="C678DD"/>
                </a:solidFill>
                <a:highlight>
                  <a:srgbClr val="151515"/>
                </a:highlight>
                <a:latin typeface="Courier New"/>
                <a:ea typeface="Courier New"/>
                <a:cs typeface="Courier New"/>
                <a:sym typeface="Courier New"/>
              </a:rPr>
              <a:t>return</a:t>
            </a:r>
            <a:r>
              <a:rPr b="1" i="0" lang="en" sz="800" u="none" cap="none" strike="noStrike">
                <a:solidFill>
                  <a:srgbClr val="ABB2BF"/>
                </a:solidFill>
                <a:highlight>
                  <a:srgbClr val="151515"/>
                </a:highlight>
                <a:latin typeface="Courier New"/>
                <a:ea typeface="Courier New"/>
                <a:cs typeface="Courier New"/>
                <a:sym typeface="Courier New"/>
              </a:rPr>
              <a:t> </a:t>
            </a:r>
            <a:r>
              <a:rPr b="1" i="0" lang="en" sz="800" u="none" cap="none" strike="noStrike">
                <a:solidFill>
                  <a:srgbClr val="E06C75"/>
                </a:solidFill>
                <a:highlight>
                  <a:srgbClr val="151515"/>
                </a:highlight>
                <a:latin typeface="Courier New"/>
                <a:ea typeface="Courier New"/>
                <a:cs typeface="Courier New"/>
                <a:sym typeface="Courier New"/>
              </a:rPr>
              <a:t>this</a:t>
            </a:r>
            <a:r>
              <a:rPr b="1" i="0" lang="en" sz="800" u="none" cap="none" strike="noStrike">
                <a:solidFill>
                  <a:srgbClr val="ABB2BF"/>
                </a:solidFill>
                <a:highlight>
                  <a:srgbClr val="151515"/>
                </a:highlight>
                <a:latin typeface="Courier New"/>
                <a:ea typeface="Courier New"/>
                <a:cs typeface="Courier New"/>
                <a:sym typeface="Courier New"/>
              </a:rPr>
              <a:t>.</a:t>
            </a:r>
            <a:r>
              <a:rPr b="1" i="0" lang="en" sz="800" u="none" cap="none" strike="noStrike">
                <a:solidFill>
                  <a:srgbClr val="E06C75"/>
                </a:solidFill>
                <a:highlight>
                  <a:srgbClr val="151515"/>
                </a:highlight>
                <a:latin typeface="Courier New"/>
                <a:ea typeface="Courier New"/>
                <a:cs typeface="Courier New"/>
                <a:sym typeface="Courier New"/>
              </a:rPr>
              <a:t>encryptedPassword</a:t>
            </a:r>
            <a:r>
              <a:rPr b="1" i="0" lang="en" sz="800" u="none" cap="none" strike="noStrike">
                <a:solidFill>
                  <a:srgbClr val="ABB2BF"/>
                </a:solidFill>
                <a:highlight>
                  <a:srgbClr val="151515"/>
                </a:highlight>
                <a:latin typeface="Courier New"/>
                <a:ea typeface="Courier New"/>
                <a:cs typeface="Courier New"/>
                <a:sym typeface="Courier New"/>
              </a:rPr>
              <a:t>.</a:t>
            </a:r>
            <a:r>
              <a:rPr b="1" i="0" lang="en" sz="800" u="none" cap="none" strike="noStrike">
                <a:solidFill>
                  <a:srgbClr val="61AFEF"/>
                </a:solidFill>
                <a:highlight>
                  <a:srgbClr val="151515"/>
                </a:highlight>
                <a:latin typeface="Courier New"/>
                <a:ea typeface="Courier New"/>
                <a:cs typeface="Courier New"/>
                <a:sym typeface="Courier New"/>
              </a:rPr>
              <a:t>split</a:t>
            </a:r>
            <a:r>
              <a:rPr b="1" i="0" lang="en" sz="800" u="none" cap="none" strike="noStrike">
                <a:solidFill>
                  <a:srgbClr val="ABB2BF"/>
                </a:solidFill>
                <a:highlight>
                  <a:srgbClr val="151515"/>
                </a:highlight>
                <a:latin typeface="Courier New"/>
                <a:ea typeface="Courier New"/>
                <a:cs typeface="Courier New"/>
                <a:sym typeface="Courier New"/>
              </a:rPr>
              <a:t>(</a:t>
            </a:r>
            <a:r>
              <a:rPr b="1" i="0" lang="en" sz="800" u="none" cap="none" strike="noStrike">
                <a:solidFill>
                  <a:srgbClr val="98C379"/>
                </a:solidFill>
                <a:highlight>
                  <a:srgbClr val="151515"/>
                </a:highlight>
                <a:latin typeface="Courier New"/>
                <a:ea typeface="Courier New"/>
                <a:cs typeface="Courier New"/>
                <a:sym typeface="Courier New"/>
              </a:rPr>
              <a:t>`encrypted-version-of-`</a:t>
            </a:r>
            <a:r>
              <a:rPr b="1" i="0" lang="en" sz="800" u="none" cap="none" strike="noStrike">
                <a:solidFill>
                  <a:srgbClr val="ABB2BF"/>
                </a:solidFill>
                <a:highlight>
                  <a:srgbClr val="151515"/>
                </a:highlight>
                <a:latin typeface="Courier New"/>
                <a:ea typeface="Courier New"/>
                <a:cs typeface="Courier New"/>
                <a:sym typeface="Courier New"/>
              </a:rPr>
              <a:t>)[</a:t>
            </a:r>
            <a:r>
              <a:rPr b="1" i="0" lang="en" sz="800" u="none" cap="none" strike="noStrike">
                <a:solidFill>
                  <a:srgbClr val="D19A66"/>
                </a:solidFill>
                <a:highlight>
                  <a:srgbClr val="151515"/>
                </a:highlight>
                <a:latin typeface="Courier New"/>
                <a:ea typeface="Courier New"/>
                <a:cs typeface="Courier New"/>
                <a:sym typeface="Courier New"/>
              </a:rPr>
              <a:t>1</a:t>
            </a:r>
            <a:r>
              <a:rPr b="1" i="0" lang="en" sz="800" u="none" cap="none" strike="noStrike">
                <a:solidFill>
                  <a:srgbClr val="ABB2BF"/>
                </a:solidFill>
                <a:highlight>
                  <a:srgbClr val="151515"/>
                </a:highlight>
                <a:latin typeface="Courier New"/>
                <a:ea typeface="Courier New"/>
                <a:cs typeface="Courier New"/>
                <a:sym typeface="Courier New"/>
              </a:rPr>
              <a:t>];</a:t>
            </a:r>
            <a:endParaRPr b="1" i="0" sz="8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1" i="0" lang="en" sz="800" u="none" cap="none" strike="noStrike">
                <a:solidFill>
                  <a:srgbClr val="ABB2BF"/>
                </a:solidFill>
                <a:highlight>
                  <a:srgbClr val="151515"/>
                </a:highlight>
                <a:latin typeface="Courier New"/>
                <a:ea typeface="Courier New"/>
                <a:cs typeface="Courier New"/>
                <a:sym typeface="Courier New"/>
              </a:rPr>
              <a:t> }</a:t>
            </a:r>
            <a:endParaRPr b="1" i="0" sz="8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1" i="0" lang="en" sz="800" u="none" cap="none" strike="noStrike">
                <a:solidFill>
                  <a:srgbClr val="ABB2BF"/>
                </a:solidFill>
                <a:highlight>
                  <a:srgbClr val="151515"/>
                </a:highlight>
                <a:latin typeface="Courier New"/>
                <a:ea typeface="Courier New"/>
                <a:cs typeface="Courier New"/>
                <a:sym typeface="Courier New"/>
              </a:rPr>
              <a:t> </a:t>
            </a:r>
            <a:r>
              <a:rPr b="1" i="0" lang="en" sz="800" u="none" cap="none" strike="noStrike">
                <a:solidFill>
                  <a:srgbClr val="61AFEF"/>
                </a:solidFill>
                <a:highlight>
                  <a:srgbClr val="151515"/>
                </a:highlight>
                <a:latin typeface="Courier New"/>
                <a:ea typeface="Courier New"/>
                <a:cs typeface="Courier New"/>
                <a:sym typeface="Courier New"/>
              </a:rPr>
              <a:t>authenticate</a:t>
            </a:r>
            <a:r>
              <a:rPr b="1" i="0" lang="en" sz="800" u="none" cap="none" strike="noStrike">
                <a:solidFill>
                  <a:srgbClr val="ABB2BF"/>
                </a:solidFill>
                <a:highlight>
                  <a:srgbClr val="151515"/>
                </a:highlight>
                <a:latin typeface="Courier New"/>
                <a:ea typeface="Courier New"/>
                <a:cs typeface="Courier New"/>
                <a:sym typeface="Courier New"/>
              </a:rPr>
              <a:t>(password) {</a:t>
            </a:r>
            <a:endParaRPr b="1" i="0" sz="8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1" i="0" lang="en" sz="800" u="none" cap="none" strike="noStrike">
                <a:solidFill>
                  <a:srgbClr val="ABB2BF"/>
                </a:solidFill>
                <a:highlight>
                  <a:srgbClr val="151515"/>
                </a:highlight>
                <a:latin typeface="Courier New"/>
                <a:ea typeface="Courier New"/>
                <a:cs typeface="Courier New"/>
                <a:sym typeface="Courier New"/>
              </a:rPr>
              <a:t>   </a:t>
            </a:r>
            <a:r>
              <a:rPr b="1" i="0" lang="en" sz="800" u="none" cap="none" strike="noStrike">
                <a:solidFill>
                  <a:srgbClr val="C678DD"/>
                </a:solidFill>
                <a:highlight>
                  <a:srgbClr val="151515"/>
                </a:highlight>
                <a:latin typeface="Courier New"/>
                <a:ea typeface="Courier New"/>
                <a:cs typeface="Courier New"/>
                <a:sym typeface="Courier New"/>
              </a:rPr>
              <a:t>return</a:t>
            </a:r>
            <a:r>
              <a:rPr b="1" i="0" lang="en" sz="800" u="none" cap="none" strike="noStrike">
                <a:solidFill>
                  <a:srgbClr val="ABB2BF"/>
                </a:solidFill>
                <a:highlight>
                  <a:srgbClr val="151515"/>
                </a:highlight>
                <a:latin typeface="Courier New"/>
                <a:ea typeface="Courier New"/>
                <a:cs typeface="Courier New"/>
                <a:sym typeface="Courier New"/>
              </a:rPr>
              <a:t> </a:t>
            </a:r>
            <a:r>
              <a:rPr b="1" i="0" lang="en" sz="800" u="none" cap="none" strike="noStrike">
                <a:solidFill>
                  <a:srgbClr val="E06C75"/>
                </a:solidFill>
                <a:highlight>
                  <a:srgbClr val="151515"/>
                </a:highlight>
                <a:latin typeface="Courier New"/>
                <a:ea typeface="Courier New"/>
                <a:cs typeface="Courier New"/>
                <a:sym typeface="Courier New"/>
              </a:rPr>
              <a:t>this</a:t>
            </a:r>
            <a:r>
              <a:rPr b="1" i="0" lang="en" sz="800" u="none" cap="none" strike="noStrike">
                <a:solidFill>
                  <a:srgbClr val="ABB2BF"/>
                </a:solidFill>
                <a:highlight>
                  <a:srgbClr val="151515"/>
                </a:highlight>
                <a:latin typeface="Courier New"/>
                <a:ea typeface="Courier New"/>
                <a:cs typeface="Courier New"/>
                <a:sym typeface="Courier New"/>
              </a:rPr>
              <a:t>.#</a:t>
            </a:r>
            <a:r>
              <a:rPr b="1" i="0" lang="en" sz="800" u="none" cap="none" strike="noStrike">
                <a:solidFill>
                  <a:srgbClr val="61AFEF"/>
                </a:solidFill>
                <a:highlight>
                  <a:srgbClr val="151515"/>
                </a:highlight>
                <a:latin typeface="Courier New"/>
                <a:ea typeface="Courier New"/>
                <a:cs typeface="Courier New"/>
                <a:sym typeface="Courier New"/>
              </a:rPr>
              <a:t>decrypt</a:t>
            </a:r>
            <a:r>
              <a:rPr b="1" i="0" lang="en" sz="800" u="none" cap="none" strike="noStrike">
                <a:solidFill>
                  <a:srgbClr val="ABB2BF"/>
                </a:solidFill>
                <a:highlight>
                  <a:srgbClr val="151515"/>
                </a:highlight>
                <a:latin typeface="Courier New"/>
                <a:ea typeface="Courier New"/>
                <a:cs typeface="Courier New"/>
                <a:sym typeface="Courier New"/>
              </a:rPr>
              <a:t>() </a:t>
            </a:r>
            <a:r>
              <a:rPr b="1" i="0" lang="en" sz="800" u="none" cap="none" strike="noStrike">
                <a:solidFill>
                  <a:srgbClr val="56B6C2"/>
                </a:solidFill>
                <a:highlight>
                  <a:srgbClr val="151515"/>
                </a:highlight>
                <a:latin typeface="Courier New"/>
                <a:ea typeface="Courier New"/>
                <a:cs typeface="Courier New"/>
                <a:sym typeface="Courier New"/>
              </a:rPr>
              <a:t>===</a:t>
            </a:r>
            <a:r>
              <a:rPr b="1" i="0" lang="en" sz="800" u="none" cap="none" strike="noStrike">
                <a:solidFill>
                  <a:srgbClr val="ABB2BF"/>
                </a:solidFill>
                <a:highlight>
                  <a:srgbClr val="151515"/>
                </a:highlight>
                <a:latin typeface="Courier New"/>
                <a:ea typeface="Courier New"/>
                <a:cs typeface="Courier New"/>
                <a:sym typeface="Courier New"/>
              </a:rPr>
              <a:t> password; </a:t>
            </a:r>
            <a:r>
              <a:rPr b="1" i="1" lang="en" sz="800" u="none" cap="none" strike="noStrike">
                <a:solidFill>
                  <a:srgbClr val="5C6370"/>
                </a:solidFill>
                <a:highlight>
                  <a:srgbClr val="151515"/>
                </a:highlight>
                <a:latin typeface="Courier New"/>
                <a:ea typeface="Courier New"/>
                <a:cs typeface="Courier New"/>
                <a:sym typeface="Courier New"/>
              </a:rPr>
              <a:t>// Will return true or false</a:t>
            </a:r>
            <a:endParaRPr b="1" i="1" sz="8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1" i="0" lang="en" sz="800" u="none" cap="none" strike="noStrike">
                <a:solidFill>
                  <a:srgbClr val="ABB2BF"/>
                </a:solidFill>
                <a:highlight>
                  <a:srgbClr val="151515"/>
                </a:highlight>
                <a:latin typeface="Courier New"/>
                <a:ea typeface="Courier New"/>
                <a:cs typeface="Courier New"/>
                <a:sym typeface="Courier New"/>
              </a:rPr>
              <a:t> }</a:t>
            </a:r>
            <a:endParaRPr b="1" i="0" sz="8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1" i="0" lang="en" sz="800" u="none" cap="none" strike="noStrike">
                <a:solidFill>
                  <a:srgbClr val="ABB2BF"/>
                </a:solidFill>
                <a:highlight>
                  <a:srgbClr val="151515"/>
                </a:highlight>
                <a:latin typeface="Courier New"/>
                <a:ea typeface="Courier New"/>
                <a:cs typeface="Courier New"/>
                <a:sym typeface="Courier New"/>
              </a:rPr>
              <a:t>}</a:t>
            </a:r>
            <a:endParaRPr b="1" i="0" sz="800" u="none" cap="none" strike="noStrike">
              <a:solidFill>
                <a:srgbClr val="999999"/>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1" i="0" lang="en" sz="800" u="none" cap="none" strike="noStrike">
                <a:solidFill>
                  <a:srgbClr val="C678DD"/>
                </a:solidFill>
                <a:highlight>
                  <a:srgbClr val="151515"/>
                </a:highlight>
                <a:latin typeface="Courier New"/>
                <a:ea typeface="Courier New"/>
                <a:cs typeface="Courier New"/>
                <a:sym typeface="Courier New"/>
              </a:rPr>
              <a:t>let</a:t>
            </a:r>
            <a:r>
              <a:rPr b="1" i="0" lang="en" sz="800" u="none" cap="none" strike="noStrike">
                <a:solidFill>
                  <a:srgbClr val="999999"/>
                </a:solidFill>
                <a:highlight>
                  <a:srgbClr val="151515"/>
                </a:highlight>
                <a:latin typeface="Courier New"/>
                <a:ea typeface="Courier New"/>
                <a:cs typeface="Courier New"/>
                <a:sym typeface="Courier New"/>
              </a:rPr>
              <a:t> </a:t>
            </a:r>
            <a:r>
              <a:rPr b="1" i="0" lang="en" sz="800" u="none" cap="none" strike="noStrike">
                <a:solidFill>
                  <a:srgbClr val="ABB2BF"/>
                </a:solidFill>
                <a:highlight>
                  <a:srgbClr val="151515"/>
                </a:highlight>
                <a:latin typeface="Courier New"/>
                <a:ea typeface="Courier New"/>
                <a:cs typeface="Courier New"/>
                <a:sym typeface="Courier New"/>
              </a:rPr>
              <a:t>Bot</a:t>
            </a:r>
            <a:r>
              <a:rPr b="1" i="0" lang="en" sz="800" u="none" cap="none" strike="noStrike">
                <a:solidFill>
                  <a:srgbClr val="999999"/>
                </a:solidFill>
                <a:highlight>
                  <a:srgbClr val="151515"/>
                </a:highlight>
                <a:latin typeface="Courier New"/>
                <a:ea typeface="Courier New"/>
                <a:cs typeface="Courier New"/>
                <a:sym typeface="Courier New"/>
              </a:rPr>
              <a:t> </a:t>
            </a:r>
            <a:r>
              <a:rPr b="1" i="0" lang="en" sz="800" u="none" cap="none" strike="noStrike">
                <a:solidFill>
                  <a:srgbClr val="56B6C2"/>
                </a:solidFill>
                <a:highlight>
                  <a:srgbClr val="151515"/>
                </a:highlight>
                <a:latin typeface="Courier New"/>
                <a:ea typeface="Courier New"/>
                <a:cs typeface="Courier New"/>
                <a:sym typeface="Courier New"/>
              </a:rPr>
              <a:t>=</a:t>
            </a:r>
            <a:r>
              <a:rPr b="1" i="0" lang="en" sz="800" u="none" cap="none" strike="noStrike">
                <a:solidFill>
                  <a:srgbClr val="999999"/>
                </a:solidFill>
                <a:highlight>
                  <a:srgbClr val="151515"/>
                </a:highlight>
                <a:latin typeface="Courier New"/>
                <a:ea typeface="Courier New"/>
                <a:cs typeface="Courier New"/>
                <a:sym typeface="Courier New"/>
              </a:rPr>
              <a:t> </a:t>
            </a:r>
            <a:r>
              <a:rPr b="1" i="0" lang="en" sz="800" u="none" cap="none" strike="noStrike">
                <a:solidFill>
                  <a:srgbClr val="C678DD"/>
                </a:solidFill>
                <a:highlight>
                  <a:srgbClr val="151515"/>
                </a:highlight>
                <a:latin typeface="Courier New"/>
                <a:ea typeface="Courier New"/>
                <a:cs typeface="Courier New"/>
                <a:sym typeface="Courier New"/>
              </a:rPr>
              <a:t>new</a:t>
            </a:r>
            <a:r>
              <a:rPr b="1" i="0" lang="en" sz="800" u="none" cap="none" strike="noStrike">
                <a:solidFill>
                  <a:srgbClr val="999999"/>
                </a:solidFill>
                <a:highlight>
                  <a:srgbClr val="151515"/>
                </a:highlight>
                <a:latin typeface="Courier New"/>
                <a:ea typeface="Courier New"/>
                <a:cs typeface="Courier New"/>
                <a:sym typeface="Courier New"/>
              </a:rPr>
              <a:t> </a:t>
            </a:r>
            <a:r>
              <a:rPr b="1" i="0" lang="en" sz="800" u="none" cap="none" strike="noStrike">
                <a:solidFill>
                  <a:srgbClr val="E5C07B"/>
                </a:solidFill>
                <a:highlight>
                  <a:srgbClr val="151515"/>
                </a:highlight>
                <a:latin typeface="Courier New"/>
                <a:ea typeface="Courier New"/>
                <a:cs typeface="Courier New"/>
                <a:sym typeface="Courier New"/>
              </a:rPr>
              <a:t>User</a:t>
            </a:r>
            <a:r>
              <a:rPr b="1" i="0" lang="en" sz="800" u="none" cap="none" strike="noStrike">
                <a:solidFill>
                  <a:srgbClr val="ABB2BF"/>
                </a:solidFill>
                <a:highlight>
                  <a:srgbClr val="151515"/>
                </a:highlight>
                <a:latin typeface="Courier New"/>
                <a:ea typeface="Courier New"/>
                <a:cs typeface="Courier New"/>
                <a:sym typeface="Courier New"/>
              </a:rPr>
              <a:t>({</a:t>
            </a:r>
            <a:endParaRPr b="1" i="0" sz="8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1" i="0" lang="en" sz="800" u="none" cap="none" strike="noStrike">
                <a:solidFill>
                  <a:srgbClr val="999999"/>
                </a:solidFill>
                <a:highlight>
                  <a:srgbClr val="151515"/>
                </a:highlight>
                <a:latin typeface="Courier New"/>
                <a:ea typeface="Courier New"/>
                <a:cs typeface="Courier New"/>
                <a:sym typeface="Courier New"/>
              </a:rPr>
              <a:t> email</a:t>
            </a:r>
            <a:r>
              <a:rPr b="1" i="0" lang="en" sz="800" u="none" cap="none" strike="noStrike">
                <a:solidFill>
                  <a:srgbClr val="56B6C2"/>
                </a:solidFill>
                <a:highlight>
                  <a:srgbClr val="151515"/>
                </a:highlight>
                <a:latin typeface="Courier New"/>
                <a:ea typeface="Courier New"/>
                <a:cs typeface="Courier New"/>
                <a:sym typeface="Courier New"/>
              </a:rPr>
              <a:t>:</a:t>
            </a:r>
            <a:r>
              <a:rPr b="1" i="0" lang="en" sz="800" u="none" cap="none" strike="noStrike">
                <a:solidFill>
                  <a:srgbClr val="999999"/>
                </a:solidFill>
                <a:highlight>
                  <a:srgbClr val="151515"/>
                </a:highlight>
                <a:latin typeface="Courier New"/>
                <a:ea typeface="Courier New"/>
                <a:cs typeface="Courier New"/>
                <a:sym typeface="Courier New"/>
              </a:rPr>
              <a:t> </a:t>
            </a:r>
            <a:r>
              <a:rPr b="1" i="0" lang="en" sz="800" u="none" cap="none" strike="noStrike">
                <a:solidFill>
                  <a:srgbClr val="98C379"/>
                </a:solidFill>
                <a:highlight>
                  <a:srgbClr val="151515"/>
                </a:highlight>
                <a:latin typeface="Courier New"/>
                <a:ea typeface="Courier New"/>
                <a:cs typeface="Courier New"/>
                <a:sym typeface="Courier New"/>
              </a:rPr>
              <a:t>"bot@mail.com"</a:t>
            </a:r>
            <a:r>
              <a:rPr b="1" i="0" lang="en" sz="800" u="none" cap="none" strike="noStrike">
                <a:solidFill>
                  <a:srgbClr val="ABB2BF"/>
                </a:solidFill>
                <a:highlight>
                  <a:srgbClr val="151515"/>
                </a:highlight>
                <a:latin typeface="Courier New"/>
                <a:ea typeface="Courier New"/>
                <a:cs typeface="Courier New"/>
                <a:sym typeface="Courier New"/>
              </a:rPr>
              <a:t>,</a:t>
            </a:r>
            <a:endParaRPr b="1" i="0" sz="8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1" i="0" lang="en" sz="800" u="none" cap="none" strike="noStrike">
                <a:solidFill>
                  <a:srgbClr val="999999"/>
                </a:solidFill>
                <a:highlight>
                  <a:srgbClr val="151515"/>
                </a:highlight>
                <a:latin typeface="Courier New"/>
                <a:ea typeface="Courier New"/>
                <a:cs typeface="Courier New"/>
                <a:sym typeface="Courier New"/>
              </a:rPr>
              <a:t> password</a:t>
            </a:r>
            <a:r>
              <a:rPr b="1" i="0" lang="en" sz="800" u="none" cap="none" strike="noStrike">
                <a:solidFill>
                  <a:srgbClr val="56B6C2"/>
                </a:solidFill>
                <a:highlight>
                  <a:srgbClr val="151515"/>
                </a:highlight>
                <a:latin typeface="Courier New"/>
                <a:ea typeface="Courier New"/>
                <a:cs typeface="Courier New"/>
                <a:sym typeface="Courier New"/>
              </a:rPr>
              <a:t>:</a:t>
            </a:r>
            <a:r>
              <a:rPr b="1" i="0" lang="en" sz="800" u="none" cap="none" strike="noStrike">
                <a:solidFill>
                  <a:srgbClr val="999999"/>
                </a:solidFill>
                <a:highlight>
                  <a:srgbClr val="151515"/>
                </a:highlight>
                <a:latin typeface="Courier New"/>
                <a:ea typeface="Courier New"/>
                <a:cs typeface="Courier New"/>
                <a:sym typeface="Courier New"/>
              </a:rPr>
              <a:t> </a:t>
            </a:r>
            <a:r>
              <a:rPr b="1" i="0" lang="en" sz="800" u="none" cap="none" strike="noStrike">
                <a:solidFill>
                  <a:srgbClr val="98C379"/>
                </a:solidFill>
                <a:highlight>
                  <a:srgbClr val="151515"/>
                </a:highlight>
                <a:latin typeface="Courier New"/>
                <a:ea typeface="Courier New"/>
                <a:cs typeface="Courier New"/>
                <a:sym typeface="Courier New"/>
              </a:rPr>
              <a:t>"123456"</a:t>
            </a:r>
            <a:endParaRPr b="1" i="0" sz="800" u="none" cap="none" strike="noStrike">
              <a:solidFill>
                <a:srgbClr val="98C379"/>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1" i="0" lang="en" sz="800" u="none" cap="none" strike="noStrike">
                <a:solidFill>
                  <a:srgbClr val="ABB2BF"/>
                </a:solidFill>
                <a:highlight>
                  <a:srgbClr val="151515"/>
                </a:highlight>
                <a:latin typeface="Courier New"/>
                <a:ea typeface="Courier New"/>
                <a:cs typeface="Courier New"/>
                <a:sym typeface="Courier New"/>
              </a:rPr>
              <a:t>})</a:t>
            </a:r>
            <a:endParaRPr b="1" i="0" sz="800" u="none" cap="none" strike="noStrike">
              <a:solidFill>
                <a:srgbClr val="999999"/>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1" i="0" lang="en" sz="800" u="none" cap="none" strike="noStrike">
                <a:solidFill>
                  <a:srgbClr val="C678DD"/>
                </a:solidFill>
                <a:highlight>
                  <a:srgbClr val="151515"/>
                </a:highlight>
                <a:latin typeface="Courier New"/>
                <a:ea typeface="Courier New"/>
                <a:cs typeface="Courier New"/>
                <a:sym typeface="Courier New"/>
              </a:rPr>
              <a:t>const</a:t>
            </a:r>
            <a:r>
              <a:rPr b="1" i="0" lang="en" sz="800" u="none" cap="none" strike="noStrike">
                <a:solidFill>
                  <a:srgbClr val="999999"/>
                </a:solidFill>
                <a:highlight>
                  <a:srgbClr val="151515"/>
                </a:highlight>
                <a:latin typeface="Courier New"/>
                <a:ea typeface="Courier New"/>
                <a:cs typeface="Courier New"/>
                <a:sym typeface="Courier New"/>
              </a:rPr>
              <a:t> </a:t>
            </a:r>
            <a:r>
              <a:rPr b="1" i="0" lang="en" sz="800" u="none" cap="none" strike="noStrike">
                <a:solidFill>
                  <a:srgbClr val="D19A66"/>
                </a:solidFill>
                <a:highlight>
                  <a:srgbClr val="151515"/>
                </a:highlight>
                <a:latin typeface="Courier New"/>
                <a:ea typeface="Courier New"/>
                <a:cs typeface="Courier New"/>
                <a:sym typeface="Courier New"/>
              </a:rPr>
              <a:t>isAuthenticated</a:t>
            </a:r>
            <a:r>
              <a:rPr b="1" i="0" lang="en" sz="800" u="none" cap="none" strike="noStrike">
                <a:solidFill>
                  <a:srgbClr val="999999"/>
                </a:solidFill>
                <a:highlight>
                  <a:srgbClr val="151515"/>
                </a:highlight>
                <a:latin typeface="Courier New"/>
                <a:ea typeface="Courier New"/>
                <a:cs typeface="Courier New"/>
                <a:sym typeface="Courier New"/>
              </a:rPr>
              <a:t> </a:t>
            </a:r>
            <a:r>
              <a:rPr b="1" i="0" lang="en" sz="800" u="none" cap="none" strike="noStrike">
                <a:solidFill>
                  <a:srgbClr val="56B6C2"/>
                </a:solidFill>
                <a:highlight>
                  <a:srgbClr val="151515"/>
                </a:highlight>
                <a:latin typeface="Courier New"/>
                <a:ea typeface="Courier New"/>
                <a:cs typeface="Courier New"/>
                <a:sym typeface="Courier New"/>
              </a:rPr>
              <a:t>=</a:t>
            </a:r>
            <a:r>
              <a:rPr b="1" i="0" lang="en" sz="800" u="none" cap="none" strike="noStrike">
                <a:solidFill>
                  <a:srgbClr val="999999"/>
                </a:solidFill>
                <a:highlight>
                  <a:srgbClr val="151515"/>
                </a:highlight>
                <a:latin typeface="Courier New"/>
                <a:ea typeface="Courier New"/>
                <a:cs typeface="Courier New"/>
                <a:sym typeface="Courier New"/>
              </a:rPr>
              <a:t> </a:t>
            </a:r>
            <a:r>
              <a:rPr b="1" i="0" lang="en" sz="800" u="none" cap="none" strike="noStrike">
                <a:solidFill>
                  <a:srgbClr val="E06C75"/>
                </a:solidFill>
                <a:highlight>
                  <a:srgbClr val="151515"/>
                </a:highlight>
                <a:latin typeface="Courier New"/>
                <a:ea typeface="Courier New"/>
                <a:cs typeface="Courier New"/>
                <a:sym typeface="Courier New"/>
              </a:rPr>
              <a:t>Bot</a:t>
            </a:r>
            <a:r>
              <a:rPr b="1" i="0" lang="en" sz="800" u="none" cap="none" strike="noStrike">
                <a:solidFill>
                  <a:srgbClr val="ABB2BF"/>
                </a:solidFill>
                <a:highlight>
                  <a:srgbClr val="151515"/>
                </a:highlight>
                <a:latin typeface="Courier New"/>
                <a:ea typeface="Courier New"/>
                <a:cs typeface="Courier New"/>
                <a:sym typeface="Courier New"/>
              </a:rPr>
              <a:t>.</a:t>
            </a:r>
            <a:r>
              <a:rPr b="1" i="0" lang="en" sz="800" u="none" cap="none" strike="noStrike">
                <a:solidFill>
                  <a:srgbClr val="61AFEF"/>
                </a:solidFill>
                <a:highlight>
                  <a:srgbClr val="151515"/>
                </a:highlight>
                <a:latin typeface="Courier New"/>
                <a:ea typeface="Courier New"/>
                <a:cs typeface="Courier New"/>
                <a:sym typeface="Courier New"/>
              </a:rPr>
              <a:t>authenticate</a:t>
            </a:r>
            <a:r>
              <a:rPr b="1" i="0" lang="en" sz="800" u="none" cap="none" strike="noStrike">
                <a:solidFill>
                  <a:srgbClr val="ABB2BF"/>
                </a:solidFill>
                <a:highlight>
                  <a:srgbClr val="151515"/>
                </a:highlight>
                <a:latin typeface="Courier New"/>
                <a:ea typeface="Courier New"/>
                <a:cs typeface="Courier New"/>
                <a:sym typeface="Courier New"/>
              </a:rPr>
              <a:t>(</a:t>
            </a:r>
            <a:r>
              <a:rPr b="1" i="0" lang="en" sz="800" u="none" cap="none" strike="noStrike">
                <a:solidFill>
                  <a:srgbClr val="98C379"/>
                </a:solidFill>
                <a:highlight>
                  <a:srgbClr val="151515"/>
                </a:highlight>
                <a:latin typeface="Courier New"/>
                <a:ea typeface="Courier New"/>
                <a:cs typeface="Courier New"/>
                <a:sym typeface="Courier New"/>
              </a:rPr>
              <a:t>"123456"</a:t>
            </a:r>
            <a:r>
              <a:rPr b="1" i="0" lang="en" sz="800" u="none" cap="none" strike="noStrike">
                <a:solidFill>
                  <a:srgbClr val="ABB2BF"/>
                </a:solidFill>
                <a:highlight>
                  <a:srgbClr val="151515"/>
                </a:highlight>
                <a:latin typeface="Courier New"/>
                <a:ea typeface="Courier New"/>
                <a:cs typeface="Courier New"/>
                <a:sym typeface="Courier New"/>
              </a:rPr>
              <a:t>);</a:t>
            </a:r>
            <a:endParaRPr b="1" i="0" sz="8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1" i="0" lang="en" sz="800" u="none" cap="none" strike="noStrike">
                <a:solidFill>
                  <a:srgbClr val="E5C07B"/>
                </a:solidFill>
                <a:highlight>
                  <a:srgbClr val="151515"/>
                </a:highlight>
                <a:latin typeface="Courier New"/>
                <a:ea typeface="Courier New"/>
                <a:cs typeface="Courier New"/>
                <a:sym typeface="Courier New"/>
              </a:rPr>
              <a:t>console</a:t>
            </a:r>
            <a:r>
              <a:rPr b="1" i="0" lang="en" sz="800" u="none" cap="none" strike="noStrike">
                <a:solidFill>
                  <a:srgbClr val="ABB2BF"/>
                </a:solidFill>
                <a:highlight>
                  <a:srgbClr val="151515"/>
                </a:highlight>
                <a:latin typeface="Courier New"/>
                <a:ea typeface="Courier New"/>
                <a:cs typeface="Courier New"/>
                <a:sym typeface="Courier New"/>
              </a:rPr>
              <a:t>.</a:t>
            </a:r>
            <a:r>
              <a:rPr b="1" i="0" lang="en" sz="800" u="none" cap="none" strike="noStrike">
                <a:solidFill>
                  <a:srgbClr val="56B6C2"/>
                </a:solidFill>
                <a:highlight>
                  <a:srgbClr val="151515"/>
                </a:highlight>
                <a:latin typeface="Courier New"/>
                <a:ea typeface="Courier New"/>
                <a:cs typeface="Courier New"/>
                <a:sym typeface="Courier New"/>
              </a:rPr>
              <a:t>log</a:t>
            </a:r>
            <a:r>
              <a:rPr b="1" i="0" lang="en" sz="800" u="none" cap="none" strike="noStrike">
                <a:solidFill>
                  <a:srgbClr val="ABB2BF"/>
                </a:solidFill>
                <a:highlight>
                  <a:srgbClr val="151515"/>
                </a:highlight>
                <a:latin typeface="Courier New"/>
                <a:ea typeface="Courier New"/>
                <a:cs typeface="Courier New"/>
                <a:sym typeface="Courier New"/>
              </a:rPr>
              <a:t>(isAuthenticated)</a:t>
            </a:r>
            <a:r>
              <a:rPr b="1" i="0" lang="en" sz="800" u="none" cap="none" strike="noStrike">
                <a:solidFill>
                  <a:srgbClr val="999999"/>
                </a:solidFill>
                <a:highlight>
                  <a:srgbClr val="151515"/>
                </a:highlight>
                <a:latin typeface="Courier New"/>
                <a:ea typeface="Courier New"/>
                <a:cs typeface="Courier New"/>
                <a:sym typeface="Courier New"/>
              </a:rPr>
              <a:t> </a:t>
            </a:r>
            <a:r>
              <a:rPr b="1" i="1" lang="en" sz="800" u="none" cap="none" strike="noStrike">
                <a:solidFill>
                  <a:srgbClr val="5C6370"/>
                </a:solidFill>
                <a:highlight>
                  <a:srgbClr val="151515"/>
                </a:highlight>
                <a:latin typeface="Courier New"/>
                <a:ea typeface="Courier New"/>
                <a:cs typeface="Courier New"/>
                <a:sym typeface="Courier New"/>
              </a:rPr>
              <a:t>// true</a:t>
            </a:r>
            <a:endParaRPr b="1" i="1" sz="8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t/>
            </a:r>
            <a:endParaRPr b="1" i="0" sz="800" u="none" cap="none" strike="noStrike">
              <a:solidFill>
                <a:srgbClr val="999999"/>
              </a:solidFill>
              <a:highlight>
                <a:srgbClr val="151515"/>
              </a:highlight>
              <a:latin typeface="Courier New"/>
              <a:ea typeface="Courier New"/>
              <a:cs typeface="Courier New"/>
              <a:sym typeface="Courier New"/>
            </a:endParaRPr>
          </a:p>
        </p:txBody>
      </p:sp>
      <p:pic>
        <p:nvPicPr>
          <p:cNvPr id="1059" name="Google Shape;1059;p38"/>
          <p:cNvPicPr preferRelativeResize="0"/>
          <p:nvPr/>
        </p:nvPicPr>
        <p:blipFill rotWithShape="1">
          <a:blip r:embed="rId4">
            <a:alphaModFix/>
          </a:blip>
          <a:srcRect b="0" l="0" r="0" t="0"/>
          <a:stretch/>
        </p:blipFill>
        <p:spPr>
          <a:xfrm>
            <a:off x="4524982" y="786300"/>
            <a:ext cx="4321195" cy="4241776"/>
          </a:xfrm>
          <a:prstGeom prst="rect">
            <a:avLst/>
          </a:prstGeom>
          <a:noFill/>
          <a:ln>
            <a:noFill/>
          </a:ln>
        </p:spPr>
      </p:pic>
      <p:sp>
        <p:nvSpPr>
          <p:cNvPr id="1060" name="Google Shape;1060;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64" name="Shape 1064"/>
        <p:cNvGrpSpPr/>
        <p:nvPr/>
      </p:nvGrpSpPr>
      <p:grpSpPr>
        <a:xfrm>
          <a:off x="0" y="0"/>
          <a:ext cx="0" cy="0"/>
          <a:chOff x="0" y="0"/>
          <a:chExt cx="0" cy="0"/>
        </a:xfrm>
      </p:grpSpPr>
      <p:sp>
        <p:nvSpPr>
          <p:cNvPr id="1065" name="Google Shape;1065;p40"/>
          <p:cNvSpPr txBox="1"/>
          <p:nvPr/>
        </p:nvSpPr>
        <p:spPr>
          <a:xfrm>
            <a:off x="1581850" y="3945300"/>
            <a:ext cx="6188100" cy="89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400" u="none" cap="none" strike="noStrike">
              <a:solidFill>
                <a:srgbClr val="434343"/>
              </a:solidFill>
              <a:latin typeface="Raleway"/>
              <a:ea typeface="Raleway"/>
              <a:cs typeface="Raleway"/>
              <a:sym typeface="Raleway"/>
            </a:endParaRPr>
          </a:p>
        </p:txBody>
      </p:sp>
      <p:sp>
        <p:nvSpPr>
          <p:cNvPr id="1066" name="Google Shape;1066;p40"/>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67" name="Google Shape;1067;p40"/>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68" name="Google Shape;1068;p40"/>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69" name="Google Shape;1069;p40"/>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70" name="Google Shape;1070;p40"/>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Konsep OOP di JavaScript : Abstraction</a:t>
            </a:r>
            <a:endParaRPr b="1" i="0" sz="1200" u="none" cap="none" strike="noStrike">
              <a:solidFill>
                <a:schemeClr val="lt1"/>
              </a:solidFill>
              <a:latin typeface="Montserrat"/>
              <a:ea typeface="Montserrat"/>
              <a:cs typeface="Montserrat"/>
              <a:sym typeface="Montserrat"/>
            </a:endParaRPr>
          </a:p>
        </p:txBody>
      </p:sp>
      <p:sp>
        <p:nvSpPr>
          <p:cNvPr id="1071" name="Google Shape;1071;p40"/>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072" name="Google Shape;1072;p40"/>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073" name="Google Shape;1073;p40"/>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074" name="Google Shape;1074;p40"/>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075" name="Google Shape;1075;p40"/>
          <p:cNvSpPr txBox="1"/>
          <p:nvPr/>
        </p:nvSpPr>
        <p:spPr>
          <a:xfrm>
            <a:off x="4625350" y="2082000"/>
            <a:ext cx="4026900" cy="15510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1000"/>
              </a:spcBef>
              <a:spcAft>
                <a:spcPts val="0"/>
              </a:spcAft>
              <a:buClr>
                <a:srgbClr val="000000"/>
              </a:buClr>
              <a:buSzPts val="1400"/>
              <a:buFont typeface="Arial"/>
              <a:buNone/>
            </a:pPr>
            <a:r>
              <a:rPr b="1" i="0" lang="en" sz="1400" u="none" cap="none" strike="noStrike">
                <a:solidFill>
                  <a:srgbClr val="733572"/>
                </a:solidFill>
                <a:latin typeface="Montserrat"/>
                <a:ea typeface="Montserrat"/>
                <a:cs typeface="Montserrat"/>
                <a:sym typeface="Montserrat"/>
              </a:rPr>
              <a:t>Abstraction</a:t>
            </a:r>
            <a:endParaRPr b="1" i="0" sz="1400" u="none" cap="none" strike="noStrike">
              <a:solidFill>
                <a:srgbClr val="733572"/>
              </a:solidFill>
              <a:latin typeface="Montserrat"/>
              <a:ea typeface="Montserrat"/>
              <a:cs typeface="Montserrat"/>
              <a:sym typeface="Montserrat"/>
            </a:endParaRPr>
          </a:p>
          <a:p>
            <a:pPr indent="0" lvl="0" marL="0" marR="0" rtl="0" algn="just">
              <a:lnSpc>
                <a:spcPct val="115000"/>
              </a:lnSpc>
              <a:spcBef>
                <a:spcPts val="1000"/>
              </a:spcBef>
              <a:spcAft>
                <a:spcPts val="0"/>
              </a:spcAft>
              <a:buClr>
                <a:srgbClr val="000000"/>
              </a:buClr>
              <a:buSzPts val="1000"/>
              <a:buFont typeface="Arial"/>
              <a:buNone/>
            </a:pPr>
            <a:r>
              <a:rPr b="0" i="0" lang="en" sz="1000" u="none" cap="none" strike="noStrike">
                <a:solidFill>
                  <a:srgbClr val="434343"/>
                </a:solidFill>
                <a:latin typeface="Montserrat"/>
                <a:ea typeface="Montserrat"/>
                <a:cs typeface="Montserrat"/>
                <a:sym typeface="Montserrat"/>
              </a:rPr>
              <a:t>First of all, apa yang kamu bayangin pas dengar kata “orang”?</a:t>
            </a:r>
            <a:endParaRPr b="0" i="0" sz="1000" u="none" cap="none" strike="noStrike">
              <a:solidFill>
                <a:srgbClr val="434343"/>
              </a:solidFill>
              <a:latin typeface="Montserrat"/>
              <a:ea typeface="Montserrat"/>
              <a:cs typeface="Montserrat"/>
              <a:sym typeface="Montserrat"/>
            </a:endParaRPr>
          </a:p>
          <a:p>
            <a:pPr indent="0" lvl="0" marL="0" marR="0" rtl="0" algn="just">
              <a:lnSpc>
                <a:spcPct val="115000"/>
              </a:lnSpc>
              <a:spcBef>
                <a:spcPts val="1000"/>
              </a:spcBef>
              <a:spcAft>
                <a:spcPts val="0"/>
              </a:spcAft>
              <a:buClr>
                <a:schemeClr val="dk1"/>
              </a:buClr>
              <a:buSzPts val="1800"/>
              <a:buFont typeface="Arial"/>
              <a:buNone/>
            </a:pPr>
            <a:r>
              <a:rPr b="0" i="0" lang="en" sz="1000" u="none" cap="none" strike="noStrike">
                <a:solidFill>
                  <a:srgbClr val="434343"/>
                </a:solidFill>
                <a:latin typeface="Montserrat"/>
                <a:ea typeface="Montserrat"/>
                <a:cs typeface="Montserrat"/>
                <a:sym typeface="Montserrat"/>
              </a:rPr>
              <a:t>Mungkin dari sebagian jawaban, orang itu bisa dibayangkan sebagai polisi, hakim, tentara, dosen, atau bahkan yang jawaban lainnya. </a:t>
            </a:r>
            <a:endParaRPr b="1" i="0" sz="1000" u="none" cap="none" strike="noStrike">
              <a:solidFill>
                <a:srgbClr val="733572"/>
              </a:solidFill>
              <a:latin typeface="Montserrat"/>
              <a:ea typeface="Montserrat"/>
              <a:cs typeface="Montserrat"/>
              <a:sym typeface="Montserrat"/>
            </a:endParaRPr>
          </a:p>
        </p:txBody>
      </p:sp>
      <p:pic>
        <p:nvPicPr>
          <p:cNvPr id="1076" name="Google Shape;1076;p40"/>
          <p:cNvPicPr preferRelativeResize="0"/>
          <p:nvPr/>
        </p:nvPicPr>
        <p:blipFill rotWithShape="1">
          <a:blip r:embed="rId4">
            <a:alphaModFix/>
          </a:blip>
          <a:srcRect b="0" l="0" r="0" t="0"/>
          <a:stretch/>
        </p:blipFill>
        <p:spPr>
          <a:xfrm>
            <a:off x="283675" y="1275699"/>
            <a:ext cx="4252652" cy="3243466"/>
          </a:xfrm>
          <a:prstGeom prst="rect">
            <a:avLst/>
          </a:prstGeom>
          <a:noFill/>
          <a:ln>
            <a:noFill/>
          </a:ln>
        </p:spPr>
      </p:pic>
      <p:sp>
        <p:nvSpPr>
          <p:cNvPr id="1077" name="Google Shape;1077;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81" name="Shape 1081"/>
        <p:cNvGrpSpPr/>
        <p:nvPr/>
      </p:nvGrpSpPr>
      <p:grpSpPr>
        <a:xfrm>
          <a:off x="0" y="0"/>
          <a:ext cx="0" cy="0"/>
          <a:chOff x="0" y="0"/>
          <a:chExt cx="0" cy="0"/>
        </a:xfrm>
      </p:grpSpPr>
      <p:sp>
        <p:nvSpPr>
          <p:cNvPr id="1082" name="Google Shape;1082;p41"/>
          <p:cNvSpPr txBox="1"/>
          <p:nvPr/>
        </p:nvSpPr>
        <p:spPr>
          <a:xfrm>
            <a:off x="3042650" y="1435700"/>
            <a:ext cx="5630700" cy="30300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400"/>
              <a:buFont typeface="Arial"/>
              <a:buNone/>
            </a:pPr>
            <a:r>
              <a:rPr b="0" i="0" lang="en" sz="1000" u="none" cap="none" strike="noStrike">
                <a:solidFill>
                  <a:schemeClr val="dk1"/>
                </a:solidFill>
                <a:latin typeface="Montserrat"/>
                <a:ea typeface="Montserrat"/>
                <a:cs typeface="Montserrat"/>
                <a:sym typeface="Montserrat"/>
              </a:rPr>
              <a:t>Itulah yang bisa kita sebut sebagai abstraksi. </a:t>
            </a:r>
            <a:endParaRPr b="0" i="0" sz="10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1000"/>
              </a:spcBef>
              <a:spcAft>
                <a:spcPts val="0"/>
              </a:spcAft>
              <a:buClr>
                <a:srgbClr val="000000"/>
              </a:buClr>
              <a:buSzPts val="1400"/>
              <a:buFont typeface="Arial"/>
              <a:buNone/>
            </a:pPr>
            <a:r>
              <a:rPr b="0" i="0" lang="en" sz="1000" u="none" cap="none" strike="noStrike">
                <a:solidFill>
                  <a:schemeClr val="dk1"/>
                </a:solidFill>
                <a:latin typeface="Montserrat"/>
                <a:ea typeface="Montserrat"/>
                <a:cs typeface="Montserrat"/>
                <a:sym typeface="Montserrat"/>
              </a:rPr>
              <a:t>Kata “orang” sendiri masih bersifat abstrak, tapi kita bisa bayangin konsep “orang” itu gimana. Kata “polisi, hakim, tentara, dan dosen” lebih konkrit atau nyata kalau dibandingin sama “orang” yang masih abstrak banget.</a:t>
            </a:r>
            <a:endParaRPr b="0" i="0" sz="10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1000"/>
              </a:spcBef>
              <a:spcAft>
                <a:spcPts val="0"/>
              </a:spcAft>
              <a:buClr>
                <a:schemeClr val="dk1"/>
              </a:buClr>
              <a:buSzPts val="1100"/>
              <a:buFont typeface="Arial"/>
              <a:buNone/>
            </a:pPr>
            <a:r>
              <a:rPr b="0" i="0" lang="en" sz="1000" u="none" cap="none" strike="noStrike">
                <a:solidFill>
                  <a:schemeClr val="dk1"/>
                </a:solidFill>
                <a:latin typeface="Montserrat"/>
                <a:ea typeface="Montserrat"/>
                <a:cs typeface="Montserrat"/>
                <a:sym typeface="Montserrat"/>
              </a:rPr>
              <a:t>Prinsip abstraksi ini juga ada dalam OOP dan kita sebenarnya sering menggunakannya tanpa kita sadari.</a:t>
            </a:r>
            <a:endParaRPr b="0" i="0" sz="10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1000"/>
              </a:spcBef>
              <a:spcAft>
                <a:spcPts val="0"/>
              </a:spcAft>
              <a:buClr>
                <a:srgbClr val="000000"/>
              </a:buClr>
              <a:buSzPts val="1400"/>
              <a:buFont typeface="Arial"/>
              <a:buNone/>
            </a:pPr>
            <a:r>
              <a:rPr b="0" i="0" lang="en" sz="1000" u="none" cap="none" strike="noStrike">
                <a:solidFill>
                  <a:schemeClr val="dk1"/>
                </a:solidFill>
                <a:latin typeface="Montserrat"/>
                <a:ea typeface="Montserrat"/>
                <a:cs typeface="Montserrat"/>
                <a:sym typeface="Montserrat"/>
              </a:rPr>
              <a:t>Di JavaScript kita bisa bikin konsep OOP abstraksi ini.</a:t>
            </a:r>
            <a:endParaRPr b="0" i="0" sz="10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1000"/>
              </a:spcBef>
              <a:spcAft>
                <a:spcPts val="1000"/>
              </a:spcAft>
              <a:buClr>
                <a:srgbClr val="000000"/>
              </a:buClr>
              <a:buSzPts val="1400"/>
              <a:buFont typeface="Arial"/>
              <a:buNone/>
            </a:pPr>
            <a:r>
              <a:t/>
            </a:r>
            <a:endParaRPr b="0" i="0" sz="1000" u="none" cap="none" strike="noStrike">
              <a:solidFill>
                <a:schemeClr val="dk1"/>
              </a:solidFill>
              <a:latin typeface="Montserrat"/>
              <a:ea typeface="Montserrat"/>
              <a:cs typeface="Montserrat"/>
              <a:sym typeface="Montserrat"/>
            </a:endParaRPr>
          </a:p>
        </p:txBody>
      </p:sp>
      <p:sp>
        <p:nvSpPr>
          <p:cNvPr id="1083" name="Google Shape;1083;p41"/>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84" name="Google Shape;1084;p41"/>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85" name="Google Shape;1085;p41"/>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86" name="Google Shape;1086;p41"/>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87" name="Google Shape;1087;p41"/>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Konsep OOP di JavaScript : Abstraction</a:t>
            </a:r>
            <a:endParaRPr b="1" i="0" sz="1200" u="none" cap="none" strike="noStrike">
              <a:solidFill>
                <a:schemeClr val="lt1"/>
              </a:solidFill>
              <a:latin typeface="Montserrat"/>
              <a:ea typeface="Montserrat"/>
              <a:cs typeface="Montserrat"/>
              <a:sym typeface="Montserrat"/>
            </a:endParaRPr>
          </a:p>
        </p:txBody>
      </p:sp>
      <p:sp>
        <p:nvSpPr>
          <p:cNvPr id="1088" name="Google Shape;1088;p41"/>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089" name="Google Shape;1089;p41"/>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090" name="Google Shape;1090;p41"/>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091" name="Google Shape;1091;p41"/>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092" name="Google Shape;1092;p41"/>
          <p:cNvPicPr preferRelativeResize="0"/>
          <p:nvPr/>
        </p:nvPicPr>
        <p:blipFill rotWithShape="1">
          <a:blip r:embed="rId4">
            <a:alphaModFix/>
          </a:blip>
          <a:srcRect b="0" l="0" r="0" t="0"/>
          <a:stretch/>
        </p:blipFill>
        <p:spPr>
          <a:xfrm flipH="1">
            <a:off x="753500" y="876650"/>
            <a:ext cx="2064666" cy="3886200"/>
          </a:xfrm>
          <a:prstGeom prst="rect">
            <a:avLst/>
          </a:prstGeom>
          <a:noFill/>
          <a:ln>
            <a:noFill/>
          </a:ln>
        </p:spPr>
      </p:pic>
      <p:sp>
        <p:nvSpPr>
          <p:cNvPr id="1093" name="Google Shape;1093;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97" name="Shape 1097"/>
        <p:cNvGrpSpPr/>
        <p:nvPr/>
      </p:nvGrpSpPr>
      <p:grpSpPr>
        <a:xfrm>
          <a:off x="0" y="0"/>
          <a:ext cx="0" cy="0"/>
          <a:chOff x="0" y="0"/>
          <a:chExt cx="0" cy="0"/>
        </a:xfrm>
      </p:grpSpPr>
      <p:sp>
        <p:nvSpPr>
          <p:cNvPr id="1098" name="Google Shape;1098;p42"/>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99" name="Google Shape;1099;p42"/>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00" name="Google Shape;1100;p42"/>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01" name="Google Shape;1101;p42"/>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02" name="Google Shape;1102;p42"/>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Konsep OOP di JavaScript : Abstraction</a:t>
            </a:r>
            <a:endParaRPr b="1" i="0" sz="1200" u="none" cap="none" strike="noStrike">
              <a:solidFill>
                <a:schemeClr val="lt1"/>
              </a:solidFill>
              <a:latin typeface="Montserrat"/>
              <a:ea typeface="Montserrat"/>
              <a:cs typeface="Montserrat"/>
              <a:sym typeface="Montserrat"/>
            </a:endParaRPr>
          </a:p>
        </p:txBody>
      </p:sp>
      <p:sp>
        <p:nvSpPr>
          <p:cNvPr id="1103" name="Google Shape;1103;p42"/>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104" name="Google Shape;1104;p42"/>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105" name="Google Shape;1105;p42"/>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106" name="Google Shape;1106;p42"/>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107" name="Google Shape;1107;p42"/>
          <p:cNvSpPr txBox="1"/>
          <p:nvPr/>
        </p:nvSpPr>
        <p:spPr>
          <a:xfrm>
            <a:off x="541775" y="1524350"/>
            <a:ext cx="3208500" cy="27033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400"/>
              <a:buFont typeface="Arial"/>
              <a:buNone/>
            </a:pPr>
            <a:r>
              <a:rPr b="1" i="0" lang="en" sz="1600" u="none" cap="none" strike="noStrike">
                <a:solidFill>
                  <a:srgbClr val="743673"/>
                </a:solidFill>
                <a:latin typeface="Montserrat"/>
                <a:ea typeface="Montserrat"/>
                <a:cs typeface="Montserrat"/>
                <a:sym typeface="Montserrat"/>
              </a:rPr>
              <a:t>Biar kebayang, kita lihat dulu contoh kode yang pake konsep abstraksi </a:t>
            </a:r>
            <a:endParaRPr b="1" i="0" sz="1600" u="none" cap="none" strike="noStrike">
              <a:solidFill>
                <a:srgbClr val="743673"/>
              </a:solidFill>
              <a:latin typeface="Montserrat"/>
              <a:ea typeface="Montserrat"/>
              <a:cs typeface="Montserrat"/>
              <a:sym typeface="Montserrat"/>
            </a:endParaRPr>
          </a:p>
          <a:p>
            <a:pPr indent="0" lvl="0" marL="0" marR="0" rtl="0" algn="just">
              <a:lnSpc>
                <a:spcPct val="115000"/>
              </a:lnSpc>
              <a:spcBef>
                <a:spcPts val="1000"/>
              </a:spcBef>
              <a:spcAft>
                <a:spcPts val="0"/>
              </a:spcAft>
              <a:buClr>
                <a:srgbClr val="000000"/>
              </a:buClr>
              <a:buSzPts val="1400"/>
              <a:buFont typeface="Arial"/>
              <a:buNone/>
            </a:pPr>
            <a:r>
              <a:rPr b="0" i="0" lang="en" sz="1000" u="none" cap="none" strike="noStrike">
                <a:solidFill>
                  <a:srgbClr val="434343"/>
                </a:solidFill>
                <a:latin typeface="Montserrat"/>
                <a:ea typeface="Montserrat"/>
                <a:cs typeface="Montserrat"/>
                <a:sym typeface="Montserrat"/>
              </a:rPr>
              <a:t>Dicontoh ini ada dua class, yaitu Human dan Police.</a:t>
            </a:r>
            <a:endParaRPr b="0" i="0" sz="1000" u="none" cap="none" strike="noStrike">
              <a:solidFill>
                <a:srgbClr val="434343"/>
              </a:solidFill>
              <a:latin typeface="Montserrat"/>
              <a:ea typeface="Montserrat"/>
              <a:cs typeface="Montserrat"/>
              <a:sym typeface="Montserrat"/>
            </a:endParaRPr>
          </a:p>
          <a:p>
            <a:pPr indent="0" lvl="0" marL="0" marR="0" rtl="0" algn="just">
              <a:lnSpc>
                <a:spcPct val="115000"/>
              </a:lnSpc>
              <a:spcBef>
                <a:spcPts val="1000"/>
              </a:spcBef>
              <a:spcAft>
                <a:spcPts val="1000"/>
              </a:spcAft>
              <a:buClr>
                <a:srgbClr val="000000"/>
              </a:buClr>
              <a:buSzPts val="1400"/>
              <a:buFont typeface="Arial"/>
              <a:buNone/>
            </a:pPr>
            <a:r>
              <a:rPr b="0" i="0" lang="en" sz="1000" u="none" cap="none" strike="noStrike">
                <a:solidFill>
                  <a:srgbClr val="434343"/>
                </a:solidFill>
                <a:latin typeface="Montserrat"/>
                <a:ea typeface="Montserrat"/>
                <a:cs typeface="Montserrat"/>
                <a:sym typeface="Montserrat"/>
              </a:rPr>
              <a:t>Kita sengaja bikin kondisi buat abstract di class Human, biar ngasih pesan error kalo kita nggak sengaja menginstansiasi class Human.</a:t>
            </a:r>
            <a:endParaRPr b="0" i="0" sz="1000" u="none" cap="none" strike="noStrike">
              <a:solidFill>
                <a:srgbClr val="434343"/>
              </a:solidFill>
              <a:latin typeface="Montserrat"/>
              <a:ea typeface="Montserrat"/>
              <a:cs typeface="Montserrat"/>
              <a:sym typeface="Montserrat"/>
            </a:endParaRPr>
          </a:p>
        </p:txBody>
      </p:sp>
      <p:sp>
        <p:nvSpPr>
          <p:cNvPr id="1108" name="Google Shape;1108;p42"/>
          <p:cNvSpPr txBox="1"/>
          <p:nvPr/>
        </p:nvSpPr>
        <p:spPr>
          <a:xfrm>
            <a:off x="9505025" y="883850"/>
            <a:ext cx="5143500" cy="3984300"/>
          </a:xfrm>
          <a:prstGeom prst="rect">
            <a:avLst/>
          </a:prstGeom>
          <a:solidFill>
            <a:srgbClr val="000000"/>
          </a:solidFill>
          <a:ln>
            <a:noFill/>
          </a:ln>
        </p:spPr>
        <p:txBody>
          <a:bodyPr anchorCtr="0" anchor="t" bIns="91425" lIns="91425" spcFirstLastPara="1" rIns="91425" wrap="square" tIns="91425">
            <a:noAutofit/>
          </a:bodyPr>
          <a:lstStyle/>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C678DD"/>
                </a:solidFill>
                <a:highlight>
                  <a:srgbClr val="151515"/>
                </a:highlight>
                <a:latin typeface="Courier New"/>
                <a:ea typeface="Courier New"/>
                <a:cs typeface="Courier New"/>
                <a:sym typeface="Courier New"/>
              </a:rPr>
              <a:t>class</a:t>
            </a: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E5C07B"/>
                </a:solidFill>
                <a:highlight>
                  <a:srgbClr val="151515"/>
                </a:highlight>
                <a:latin typeface="Courier New"/>
                <a:ea typeface="Courier New"/>
                <a:cs typeface="Courier New"/>
                <a:sym typeface="Courier New"/>
              </a:rPr>
              <a:t>Human</a:t>
            </a:r>
            <a:r>
              <a:rPr b="1" i="0" lang="en" sz="900" u="none" cap="none" strike="noStrike">
                <a:solidFill>
                  <a:srgbClr val="ABB2BF"/>
                </a:solidFill>
                <a:highlight>
                  <a:srgbClr val="151515"/>
                </a:highlight>
                <a:latin typeface="Courier New"/>
                <a:ea typeface="Courier New"/>
                <a:cs typeface="Courier New"/>
                <a:sym typeface="Courier New"/>
              </a:rPr>
              <a:t> {</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C678DD"/>
                </a:solidFill>
                <a:highlight>
                  <a:srgbClr val="151515"/>
                </a:highlight>
                <a:latin typeface="Courier New"/>
                <a:ea typeface="Courier New"/>
                <a:cs typeface="Courier New"/>
                <a:sym typeface="Courier New"/>
              </a:rPr>
              <a:t>constructor</a:t>
            </a:r>
            <a:r>
              <a:rPr b="1" i="0" lang="en" sz="900" u="none" cap="none" strike="noStrike">
                <a:solidFill>
                  <a:srgbClr val="ABB2BF"/>
                </a:solidFill>
                <a:highlight>
                  <a:srgbClr val="151515"/>
                </a:highlight>
                <a:latin typeface="Courier New"/>
                <a:ea typeface="Courier New"/>
                <a:cs typeface="Courier New"/>
                <a:sym typeface="Courier New"/>
              </a:rPr>
              <a:t>(props) {</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C678DD"/>
                </a:solidFill>
                <a:highlight>
                  <a:srgbClr val="151515"/>
                </a:highlight>
                <a:latin typeface="Courier New"/>
                <a:ea typeface="Courier New"/>
                <a:cs typeface="Courier New"/>
                <a:sym typeface="Courier New"/>
              </a:rPr>
              <a:t>if</a:t>
            </a: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E06C75"/>
                </a:solidFill>
                <a:highlight>
                  <a:srgbClr val="151515"/>
                </a:highlight>
                <a:latin typeface="Courier New"/>
                <a:ea typeface="Courier New"/>
                <a:cs typeface="Courier New"/>
                <a:sym typeface="Courier New"/>
              </a:rPr>
              <a:t>this</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E06C75"/>
                </a:solidFill>
                <a:highlight>
                  <a:srgbClr val="151515"/>
                </a:highlight>
                <a:latin typeface="Courier New"/>
                <a:ea typeface="Courier New"/>
                <a:cs typeface="Courier New"/>
                <a:sym typeface="Courier New"/>
              </a:rPr>
              <a:t>constructor</a:t>
            </a: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56B6C2"/>
                </a:solidFill>
                <a:highlight>
                  <a:srgbClr val="151515"/>
                </a:highlight>
                <a:latin typeface="Courier New"/>
                <a:ea typeface="Courier New"/>
                <a:cs typeface="Courier New"/>
                <a:sym typeface="Courier New"/>
              </a:rPr>
              <a:t>===</a:t>
            </a:r>
            <a:r>
              <a:rPr b="1" i="0" lang="en" sz="900" u="none" cap="none" strike="noStrike">
                <a:solidFill>
                  <a:srgbClr val="ABB2BF"/>
                </a:solidFill>
                <a:highlight>
                  <a:srgbClr val="151515"/>
                </a:highlight>
                <a:latin typeface="Courier New"/>
                <a:ea typeface="Courier New"/>
                <a:cs typeface="Courier New"/>
                <a:sym typeface="Courier New"/>
              </a:rPr>
              <a:t> Human) {</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C678DD"/>
                </a:solidFill>
                <a:highlight>
                  <a:srgbClr val="151515"/>
                </a:highlight>
                <a:latin typeface="Courier New"/>
                <a:ea typeface="Courier New"/>
                <a:cs typeface="Courier New"/>
                <a:sym typeface="Courier New"/>
              </a:rPr>
              <a:t>throw</a:t>
            </a: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C678DD"/>
                </a:solidFill>
                <a:highlight>
                  <a:srgbClr val="151515"/>
                </a:highlight>
                <a:latin typeface="Courier New"/>
                <a:ea typeface="Courier New"/>
                <a:cs typeface="Courier New"/>
                <a:sym typeface="Courier New"/>
              </a:rPr>
              <a:t>new</a:t>
            </a: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E5C07B"/>
                </a:solidFill>
                <a:highlight>
                  <a:srgbClr val="151515"/>
                </a:highlight>
                <a:latin typeface="Courier New"/>
                <a:ea typeface="Courier New"/>
                <a:cs typeface="Courier New"/>
                <a:sym typeface="Courier New"/>
              </a:rPr>
              <a:t>Error</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98C379"/>
                </a:solidFill>
                <a:highlight>
                  <a:srgbClr val="151515"/>
                </a:highlight>
                <a:latin typeface="Courier New"/>
                <a:ea typeface="Courier New"/>
                <a:cs typeface="Courier New"/>
                <a:sym typeface="Courier New"/>
              </a:rPr>
              <a:t>"Cannot instantiate from Abstract Class"</a:t>
            </a:r>
            <a:r>
              <a:rPr b="1" i="0" lang="en" sz="900" u="none" cap="none" strike="noStrike">
                <a:solidFill>
                  <a:srgbClr val="ABB2BF"/>
                </a:solidFill>
                <a:highlight>
                  <a:srgbClr val="151515"/>
                </a:highlight>
                <a:latin typeface="Courier New"/>
                <a:ea typeface="Courier New"/>
                <a:cs typeface="Courier New"/>
                <a:sym typeface="Courier New"/>
              </a:rPr>
              <a:t>) </a:t>
            </a:r>
            <a:br>
              <a:rPr b="1" i="0" lang="en" sz="900" u="none" cap="none" strike="noStrike">
                <a:solidFill>
                  <a:srgbClr val="ABB2BF"/>
                </a:solidFill>
                <a:highlight>
                  <a:srgbClr val="151515"/>
                </a:highlight>
                <a:latin typeface="Courier New"/>
                <a:ea typeface="Courier New"/>
                <a:cs typeface="Courier New"/>
                <a:sym typeface="Courier New"/>
              </a:rPr>
            </a:br>
            <a:r>
              <a:rPr b="1" i="0" lang="en" sz="900" u="none" cap="none" strike="noStrike">
                <a:solidFill>
                  <a:srgbClr val="ABB2BF"/>
                </a:solidFill>
                <a:highlight>
                  <a:srgbClr val="151515"/>
                </a:highlight>
                <a:latin typeface="Courier New"/>
                <a:ea typeface="Courier New"/>
                <a:cs typeface="Courier New"/>
                <a:sym typeface="Courier New"/>
              </a:rPr>
              <a:t>     </a:t>
            </a:r>
            <a:r>
              <a:rPr b="1" i="1" lang="en" sz="900" u="none" cap="none" strike="noStrike">
                <a:solidFill>
                  <a:srgbClr val="5C6370"/>
                </a:solidFill>
                <a:highlight>
                  <a:srgbClr val="151515"/>
                </a:highlight>
                <a:latin typeface="Courier New"/>
                <a:ea typeface="Courier New"/>
                <a:cs typeface="Courier New"/>
                <a:sym typeface="Courier New"/>
              </a:rPr>
              <a:t>// Because it's abstract</a:t>
            </a:r>
            <a:endParaRPr b="1" i="1" sz="9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endParaRPr b="1" i="0" sz="900" u="none" cap="none" strike="noStrike">
              <a:solidFill>
                <a:srgbClr val="999999"/>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C678DD"/>
                </a:solidFill>
                <a:highlight>
                  <a:srgbClr val="151515"/>
                </a:highlight>
                <a:latin typeface="Courier New"/>
                <a:ea typeface="Courier New"/>
                <a:cs typeface="Courier New"/>
                <a:sym typeface="Courier New"/>
              </a:rPr>
              <a:t>let</a:t>
            </a:r>
            <a:r>
              <a:rPr b="1" i="0" lang="en" sz="900" u="none" cap="none" strike="noStrike">
                <a:solidFill>
                  <a:srgbClr val="ABB2BF"/>
                </a:solidFill>
                <a:highlight>
                  <a:srgbClr val="151515"/>
                </a:highlight>
                <a:latin typeface="Courier New"/>
                <a:ea typeface="Courier New"/>
                <a:cs typeface="Courier New"/>
                <a:sym typeface="Courier New"/>
              </a:rPr>
              <a:t> { name, address } </a:t>
            </a:r>
            <a:r>
              <a:rPr b="1" i="0" lang="en" sz="900" u="none" cap="none" strike="noStrike">
                <a:solidFill>
                  <a:srgbClr val="56B6C2"/>
                </a:solidFill>
                <a:highlight>
                  <a:srgbClr val="151515"/>
                </a:highlight>
                <a:latin typeface="Courier New"/>
                <a:ea typeface="Courier New"/>
                <a:cs typeface="Courier New"/>
                <a:sym typeface="Courier New"/>
              </a:rPr>
              <a:t>=</a:t>
            </a:r>
            <a:r>
              <a:rPr b="1" i="0" lang="en" sz="900" u="none" cap="none" strike="noStrike">
                <a:solidFill>
                  <a:srgbClr val="ABB2BF"/>
                </a:solidFill>
                <a:highlight>
                  <a:srgbClr val="151515"/>
                </a:highlight>
                <a:latin typeface="Courier New"/>
                <a:ea typeface="Courier New"/>
                <a:cs typeface="Courier New"/>
                <a:sym typeface="Courier New"/>
              </a:rPr>
              <a:t> props;</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E06C75"/>
                </a:solidFill>
                <a:highlight>
                  <a:srgbClr val="151515"/>
                </a:highlight>
                <a:latin typeface="Courier New"/>
                <a:ea typeface="Courier New"/>
                <a:cs typeface="Courier New"/>
                <a:sym typeface="Courier New"/>
              </a:rPr>
              <a:t>this</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E06C75"/>
                </a:solidFill>
                <a:highlight>
                  <a:srgbClr val="151515"/>
                </a:highlight>
                <a:latin typeface="Courier New"/>
                <a:ea typeface="Courier New"/>
                <a:cs typeface="Courier New"/>
                <a:sym typeface="Courier New"/>
              </a:rPr>
              <a:t>name</a:t>
            </a: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56B6C2"/>
                </a:solidFill>
                <a:highlight>
                  <a:srgbClr val="151515"/>
                </a:highlight>
                <a:latin typeface="Courier New"/>
                <a:ea typeface="Courier New"/>
                <a:cs typeface="Courier New"/>
                <a:sym typeface="Courier New"/>
              </a:rPr>
              <a:t>=</a:t>
            </a:r>
            <a:r>
              <a:rPr b="1" i="0" lang="en" sz="900" u="none" cap="none" strike="noStrike">
                <a:solidFill>
                  <a:srgbClr val="ABB2BF"/>
                </a:solidFill>
                <a:highlight>
                  <a:srgbClr val="151515"/>
                </a:highlight>
                <a:latin typeface="Courier New"/>
                <a:ea typeface="Courier New"/>
                <a:cs typeface="Courier New"/>
                <a:sym typeface="Courier New"/>
              </a:rPr>
              <a:t> name; </a:t>
            </a:r>
            <a:r>
              <a:rPr b="1" i="1" lang="en" sz="900" u="none" cap="none" strike="noStrike">
                <a:solidFill>
                  <a:srgbClr val="5C6370"/>
                </a:solidFill>
                <a:highlight>
                  <a:srgbClr val="151515"/>
                </a:highlight>
                <a:latin typeface="Courier New"/>
                <a:ea typeface="Courier New"/>
                <a:cs typeface="Courier New"/>
                <a:sym typeface="Courier New"/>
              </a:rPr>
              <a:t>// Every human has name</a:t>
            </a:r>
            <a:endParaRPr b="1" i="1" sz="9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E06C75"/>
                </a:solidFill>
                <a:highlight>
                  <a:srgbClr val="151515"/>
                </a:highlight>
                <a:latin typeface="Courier New"/>
                <a:ea typeface="Courier New"/>
                <a:cs typeface="Courier New"/>
                <a:sym typeface="Courier New"/>
              </a:rPr>
              <a:t>this</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E06C75"/>
                </a:solidFill>
                <a:highlight>
                  <a:srgbClr val="151515"/>
                </a:highlight>
                <a:latin typeface="Courier New"/>
                <a:ea typeface="Courier New"/>
                <a:cs typeface="Courier New"/>
                <a:sym typeface="Courier New"/>
              </a:rPr>
              <a:t>address</a:t>
            </a: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56B6C2"/>
                </a:solidFill>
                <a:highlight>
                  <a:srgbClr val="151515"/>
                </a:highlight>
                <a:latin typeface="Courier New"/>
                <a:ea typeface="Courier New"/>
                <a:cs typeface="Courier New"/>
                <a:sym typeface="Courier New"/>
              </a:rPr>
              <a:t>=</a:t>
            </a:r>
            <a:r>
              <a:rPr b="1" i="0" lang="en" sz="900" u="none" cap="none" strike="noStrike">
                <a:solidFill>
                  <a:srgbClr val="ABB2BF"/>
                </a:solidFill>
                <a:highlight>
                  <a:srgbClr val="151515"/>
                </a:highlight>
                <a:latin typeface="Courier New"/>
                <a:ea typeface="Courier New"/>
                <a:cs typeface="Courier New"/>
                <a:sym typeface="Courier New"/>
              </a:rPr>
              <a:t> address; </a:t>
            </a:r>
            <a:r>
              <a:rPr b="1" i="1" lang="en" sz="900" u="none" cap="none" strike="noStrike">
                <a:solidFill>
                  <a:srgbClr val="5C6370"/>
                </a:solidFill>
                <a:highlight>
                  <a:srgbClr val="151515"/>
                </a:highlight>
                <a:latin typeface="Courier New"/>
                <a:ea typeface="Courier New"/>
                <a:cs typeface="Courier New"/>
                <a:sym typeface="Courier New"/>
              </a:rPr>
              <a:t>// Every human has address</a:t>
            </a:r>
            <a:endParaRPr b="1" i="1" sz="9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E06C75"/>
                </a:solidFill>
                <a:highlight>
                  <a:srgbClr val="151515"/>
                </a:highlight>
                <a:latin typeface="Courier New"/>
                <a:ea typeface="Courier New"/>
                <a:cs typeface="Courier New"/>
                <a:sym typeface="Courier New"/>
              </a:rPr>
              <a:t>this</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E06C75"/>
                </a:solidFill>
                <a:highlight>
                  <a:srgbClr val="151515"/>
                </a:highlight>
                <a:latin typeface="Courier New"/>
                <a:ea typeface="Courier New"/>
                <a:cs typeface="Courier New"/>
                <a:sym typeface="Courier New"/>
              </a:rPr>
              <a:t>profession</a:t>
            </a: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56B6C2"/>
                </a:solidFill>
                <a:highlight>
                  <a:srgbClr val="151515"/>
                </a:highlight>
                <a:latin typeface="Courier New"/>
                <a:ea typeface="Courier New"/>
                <a:cs typeface="Courier New"/>
                <a:sym typeface="Courier New"/>
              </a:rPr>
              <a:t>=</a:t>
            </a: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E06C75"/>
                </a:solidFill>
                <a:highlight>
                  <a:srgbClr val="151515"/>
                </a:highlight>
                <a:latin typeface="Courier New"/>
                <a:ea typeface="Courier New"/>
                <a:cs typeface="Courier New"/>
                <a:sym typeface="Courier New"/>
              </a:rPr>
              <a:t>this</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E06C75"/>
                </a:solidFill>
                <a:highlight>
                  <a:srgbClr val="151515"/>
                </a:highlight>
                <a:latin typeface="Courier New"/>
                <a:ea typeface="Courier New"/>
                <a:cs typeface="Courier New"/>
                <a:sym typeface="Courier New"/>
              </a:rPr>
              <a:t>constructor</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E06C75"/>
                </a:solidFill>
                <a:highlight>
                  <a:srgbClr val="151515"/>
                </a:highlight>
                <a:latin typeface="Courier New"/>
                <a:ea typeface="Courier New"/>
                <a:cs typeface="Courier New"/>
                <a:sym typeface="Courier New"/>
              </a:rPr>
              <a:t>name</a:t>
            </a:r>
            <a:r>
              <a:rPr b="1" i="0" lang="en" sz="900" u="none" cap="none" strike="noStrike">
                <a:solidFill>
                  <a:srgbClr val="ABB2BF"/>
                </a:solidFill>
                <a:highlight>
                  <a:srgbClr val="151515"/>
                </a:highlight>
                <a:latin typeface="Courier New"/>
                <a:ea typeface="Courier New"/>
                <a:cs typeface="Courier New"/>
                <a:sym typeface="Courier New"/>
              </a:rPr>
              <a:t>; </a:t>
            </a:r>
            <a:br>
              <a:rPr b="1" i="0" lang="en" sz="900" u="none" cap="none" strike="noStrike">
                <a:solidFill>
                  <a:srgbClr val="ABB2BF"/>
                </a:solidFill>
                <a:highlight>
                  <a:srgbClr val="151515"/>
                </a:highlight>
                <a:latin typeface="Courier New"/>
                <a:ea typeface="Courier New"/>
                <a:cs typeface="Courier New"/>
                <a:sym typeface="Courier New"/>
              </a:rPr>
            </a:br>
            <a:r>
              <a:rPr b="1" i="0" lang="en" sz="900" u="none" cap="none" strike="noStrike">
                <a:solidFill>
                  <a:srgbClr val="ABB2BF"/>
                </a:solidFill>
                <a:highlight>
                  <a:srgbClr val="151515"/>
                </a:highlight>
                <a:latin typeface="Courier New"/>
                <a:ea typeface="Courier New"/>
                <a:cs typeface="Courier New"/>
                <a:sym typeface="Courier New"/>
              </a:rPr>
              <a:t>   </a:t>
            </a:r>
            <a:r>
              <a:rPr b="1" i="1" lang="en" sz="900" u="none" cap="none" strike="noStrike">
                <a:solidFill>
                  <a:srgbClr val="5C6370"/>
                </a:solidFill>
                <a:highlight>
                  <a:srgbClr val="151515"/>
                </a:highlight>
                <a:latin typeface="Courier New"/>
                <a:ea typeface="Courier New"/>
                <a:cs typeface="Courier New"/>
                <a:sym typeface="Courier New"/>
              </a:rPr>
              <a:t>// Every human has profession, and let the child class to define it.</a:t>
            </a:r>
            <a:endParaRPr b="1" i="1" sz="9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endParaRPr b="1" i="0" sz="900" u="none" cap="none" strike="noStrike">
              <a:solidFill>
                <a:srgbClr val="999999"/>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r>
              <a:rPr b="1" i="1" lang="en" sz="900" u="none" cap="none" strike="noStrike">
                <a:solidFill>
                  <a:srgbClr val="5C6370"/>
                </a:solidFill>
                <a:highlight>
                  <a:srgbClr val="151515"/>
                </a:highlight>
                <a:latin typeface="Courier New"/>
                <a:ea typeface="Courier New"/>
                <a:cs typeface="Courier New"/>
                <a:sym typeface="Courier New"/>
              </a:rPr>
              <a:t>// Yes, every human can work</a:t>
            </a:r>
            <a:endParaRPr b="1" i="1" sz="9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61AFEF"/>
                </a:solidFill>
                <a:highlight>
                  <a:srgbClr val="151515"/>
                </a:highlight>
                <a:latin typeface="Courier New"/>
                <a:ea typeface="Courier New"/>
                <a:cs typeface="Courier New"/>
                <a:sym typeface="Courier New"/>
              </a:rPr>
              <a:t>work</a:t>
            </a:r>
            <a:r>
              <a:rPr b="1" i="0" lang="en" sz="900" u="none" cap="none" strike="noStrike">
                <a:solidFill>
                  <a:srgbClr val="ABB2BF"/>
                </a:solidFill>
                <a:highlight>
                  <a:srgbClr val="151515"/>
                </a:highlight>
                <a:latin typeface="Courier New"/>
                <a:ea typeface="Courier New"/>
                <a:cs typeface="Courier New"/>
                <a:sym typeface="Courier New"/>
              </a:rPr>
              <a:t>() {</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E5C07B"/>
                </a:solidFill>
                <a:highlight>
                  <a:srgbClr val="151515"/>
                </a:highlight>
                <a:latin typeface="Courier New"/>
                <a:ea typeface="Courier New"/>
                <a:cs typeface="Courier New"/>
                <a:sym typeface="Courier New"/>
              </a:rPr>
              <a:t>console</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56B6C2"/>
                </a:solidFill>
                <a:highlight>
                  <a:srgbClr val="151515"/>
                </a:highlight>
                <a:latin typeface="Courier New"/>
                <a:ea typeface="Courier New"/>
                <a:cs typeface="Courier New"/>
                <a:sym typeface="Courier New"/>
              </a:rPr>
              <a:t>log</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98C379"/>
                </a:solidFill>
                <a:highlight>
                  <a:srgbClr val="151515"/>
                </a:highlight>
                <a:latin typeface="Courier New"/>
                <a:ea typeface="Courier New"/>
                <a:cs typeface="Courier New"/>
                <a:sym typeface="Courier New"/>
              </a:rPr>
              <a:t>"Working..."</a:t>
            </a:r>
            <a:r>
              <a:rPr b="1" i="0" lang="en" sz="900" u="none" cap="none" strike="noStrike">
                <a:solidFill>
                  <a:srgbClr val="ABB2BF"/>
                </a:solidFill>
                <a:highlight>
                  <a:srgbClr val="151515"/>
                </a:highlight>
                <a:latin typeface="Courier New"/>
                <a:ea typeface="Courier New"/>
                <a:cs typeface="Courier New"/>
                <a:sym typeface="Courier New"/>
              </a:rPr>
              <a:t>)</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endParaRPr b="1" i="0" sz="900" u="none" cap="none" strike="noStrike">
              <a:solidFill>
                <a:srgbClr val="999999"/>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r>
              <a:rPr b="1" i="1" lang="en" sz="900" u="none" cap="none" strike="noStrike">
                <a:solidFill>
                  <a:srgbClr val="5C6370"/>
                </a:solidFill>
                <a:highlight>
                  <a:srgbClr val="151515"/>
                </a:highlight>
                <a:latin typeface="Courier New"/>
                <a:ea typeface="Courier New"/>
                <a:cs typeface="Courier New"/>
                <a:sym typeface="Courier New"/>
              </a:rPr>
              <a:t>// Every human can introduce</a:t>
            </a:r>
            <a:endParaRPr b="1" i="1" sz="9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61AFEF"/>
                </a:solidFill>
                <a:highlight>
                  <a:srgbClr val="151515"/>
                </a:highlight>
                <a:latin typeface="Courier New"/>
                <a:ea typeface="Courier New"/>
                <a:cs typeface="Courier New"/>
                <a:sym typeface="Courier New"/>
              </a:rPr>
              <a:t>introduce</a:t>
            </a:r>
            <a:r>
              <a:rPr b="1" i="0" lang="en" sz="900" u="none" cap="none" strike="noStrike">
                <a:solidFill>
                  <a:srgbClr val="ABB2BF"/>
                </a:solidFill>
                <a:highlight>
                  <a:srgbClr val="151515"/>
                </a:highlight>
                <a:latin typeface="Courier New"/>
                <a:ea typeface="Courier New"/>
                <a:cs typeface="Courier New"/>
                <a:sym typeface="Courier New"/>
              </a:rPr>
              <a:t>() {</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E5C07B"/>
                </a:solidFill>
                <a:highlight>
                  <a:srgbClr val="151515"/>
                </a:highlight>
                <a:latin typeface="Courier New"/>
                <a:ea typeface="Courier New"/>
                <a:cs typeface="Courier New"/>
                <a:sym typeface="Courier New"/>
              </a:rPr>
              <a:t>console</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56B6C2"/>
                </a:solidFill>
                <a:highlight>
                  <a:srgbClr val="151515"/>
                </a:highlight>
                <a:latin typeface="Courier New"/>
                <a:ea typeface="Courier New"/>
                <a:cs typeface="Courier New"/>
                <a:sym typeface="Courier New"/>
              </a:rPr>
              <a:t>log</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98C379"/>
                </a:solidFill>
                <a:highlight>
                  <a:srgbClr val="151515"/>
                </a:highlight>
                <a:latin typeface="Courier New"/>
                <a:ea typeface="Courier New"/>
                <a:cs typeface="Courier New"/>
                <a:sym typeface="Courier New"/>
              </a:rPr>
              <a:t>`Hello, my name is </a:t>
            </a:r>
            <a:r>
              <a:rPr b="1" i="0" lang="en" sz="900" u="none" cap="none" strike="noStrike">
                <a:solidFill>
                  <a:srgbClr val="BE5046"/>
                </a:solidFill>
                <a:highlight>
                  <a:srgbClr val="151515"/>
                </a:highlight>
                <a:latin typeface="Courier New"/>
                <a:ea typeface="Courier New"/>
                <a:cs typeface="Courier New"/>
                <a:sym typeface="Courier New"/>
              </a:rPr>
              <a:t>${</a:t>
            </a:r>
            <a:r>
              <a:rPr b="1" i="0" lang="en" sz="900" u="none" cap="none" strike="noStrike">
                <a:solidFill>
                  <a:srgbClr val="ABB2BF"/>
                </a:solidFill>
                <a:highlight>
                  <a:srgbClr val="151515"/>
                </a:highlight>
                <a:latin typeface="Courier New"/>
                <a:ea typeface="Courier New"/>
                <a:cs typeface="Courier New"/>
                <a:sym typeface="Courier New"/>
              </a:rPr>
              <a:t>name</a:t>
            </a:r>
            <a:r>
              <a:rPr b="1" i="0" lang="en" sz="900" u="none" cap="none" strike="noStrike">
                <a:solidFill>
                  <a:srgbClr val="BE5046"/>
                </a:solidFill>
                <a:highlight>
                  <a:srgbClr val="151515"/>
                </a:highlight>
                <a:latin typeface="Courier New"/>
                <a:ea typeface="Courier New"/>
                <a:cs typeface="Courier New"/>
                <a:sym typeface="Courier New"/>
              </a:rPr>
              <a:t>}</a:t>
            </a:r>
            <a:r>
              <a:rPr b="1" i="0" lang="en" sz="900" u="none" cap="none" strike="noStrike">
                <a:solidFill>
                  <a:srgbClr val="98C379"/>
                </a:solidFill>
                <a:highlight>
                  <a:srgbClr val="151515"/>
                </a:highlight>
                <a:latin typeface="Courier New"/>
                <a:ea typeface="Courier New"/>
                <a:cs typeface="Courier New"/>
                <a:sym typeface="Courier New"/>
              </a:rPr>
              <a:t>`</a:t>
            </a:r>
            <a:r>
              <a:rPr b="1" i="0" lang="en" sz="900" u="none" cap="none" strike="noStrike">
                <a:solidFill>
                  <a:srgbClr val="ABB2BF"/>
                </a:solidFill>
                <a:highlight>
                  <a:srgbClr val="151515"/>
                </a:highlight>
                <a:latin typeface="Courier New"/>
                <a:ea typeface="Courier New"/>
                <a:cs typeface="Courier New"/>
                <a:sym typeface="Courier New"/>
              </a:rPr>
              <a:t>)</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endParaRPr b="1" i="0" sz="900" u="none" cap="none" strike="noStrike">
              <a:solidFill>
                <a:srgbClr val="999999"/>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a:t>
            </a:r>
            <a:endParaRPr b="1" i="0" sz="900" u="none" cap="none" strike="noStrike">
              <a:solidFill>
                <a:srgbClr val="ABB2BF"/>
              </a:solidFill>
              <a:highlight>
                <a:srgbClr val="151515"/>
              </a:highlight>
              <a:latin typeface="Courier New"/>
              <a:ea typeface="Courier New"/>
              <a:cs typeface="Courier New"/>
              <a:sym typeface="Courier New"/>
            </a:endParaRPr>
          </a:p>
        </p:txBody>
      </p:sp>
      <p:pic>
        <p:nvPicPr>
          <p:cNvPr id="1109" name="Google Shape;1109;p42"/>
          <p:cNvPicPr preferRelativeResize="0"/>
          <p:nvPr/>
        </p:nvPicPr>
        <p:blipFill rotWithShape="1">
          <a:blip r:embed="rId4">
            <a:alphaModFix/>
          </a:blip>
          <a:srcRect b="0" l="0" r="0" t="0"/>
          <a:stretch/>
        </p:blipFill>
        <p:spPr>
          <a:xfrm>
            <a:off x="4581014" y="873768"/>
            <a:ext cx="4245626" cy="4004469"/>
          </a:xfrm>
          <a:prstGeom prst="rect">
            <a:avLst/>
          </a:prstGeom>
          <a:noFill/>
          <a:ln>
            <a:noFill/>
          </a:ln>
        </p:spPr>
      </p:pic>
      <p:sp>
        <p:nvSpPr>
          <p:cNvPr id="1110" name="Google Shape;1110;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14" name="Shape 1114"/>
        <p:cNvGrpSpPr/>
        <p:nvPr/>
      </p:nvGrpSpPr>
      <p:grpSpPr>
        <a:xfrm>
          <a:off x="0" y="0"/>
          <a:ext cx="0" cy="0"/>
          <a:chOff x="0" y="0"/>
          <a:chExt cx="0" cy="0"/>
        </a:xfrm>
      </p:grpSpPr>
      <p:sp>
        <p:nvSpPr>
          <p:cNvPr id="1115" name="Google Shape;1115;p43"/>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16" name="Google Shape;1116;p43"/>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17" name="Google Shape;1117;p43"/>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18" name="Google Shape;1118;p43"/>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19" name="Google Shape;1119;p43"/>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Konsep OOP di JavaScript : Abstraction</a:t>
            </a:r>
            <a:endParaRPr b="1" i="0" sz="1200" u="none" cap="none" strike="noStrike">
              <a:solidFill>
                <a:schemeClr val="lt1"/>
              </a:solidFill>
              <a:latin typeface="Montserrat"/>
              <a:ea typeface="Montserrat"/>
              <a:cs typeface="Montserrat"/>
              <a:sym typeface="Montserrat"/>
            </a:endParaRPr>
          </a:p>
        </p:txBody>
      </p:sp>
      <p:sp>
        <p:nvSpPr>
          <p:cNvPr id="1120" name="Google Shape;1120;p43"/>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121" name="Google Shape;1121;p43"/>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122" name="Google Shape;1122;p43"/>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123" name="Google Shape;1123;p43"/>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124" name="Google Shape;1124;p43"/>
          <p:cNvSpPr txBox="1"/>
          <p:nvPr/>
        </p:nvSpPr>
        <p:spPr>
          <a:xfrm>
            <a:off x="-5158025" y="0"/>
            <a:ext cx="4853100" cy="3521700"/>
          </a:xfrm>
          <a:prstGeom prst="rect">
            <a:avLst/>
          </a:prstGeom>
          <a:solidFill>
            <a:srgbClr val="000000"/>
          </a:solidFill>
          <a:ln>
            <a:noFill/>
          </a:ln>
        </p:spPr>
        <p:txBody>
          <a:bodyPr anchorCtr="0" anchor="t" bIns="91425" lIns="91425" spcFirstLastPara="1" rIns="91425" wrap="square" tIns="91425">
            <a:noAutofit/>
          </a:bodyPr>
          <a:lstStyle/>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C678DD"/>
                </a:solidFill>
                <a:highlight>
                  <a:srgbClr val="151515"/>
                </a:highlight>
                <a:latin typeface="Courier New"/>
                <a:ea typeface="Courier New"/>
                <a:cs typeface="Courier New"/>
                <a:sym typeface="Courier New"/>
              </a:rPr>
              <a:t>class</a:t>
            </a: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E5C07B"/>
                </a:solidFill>
                <a:highlight>
                  <a:srgbClr val="151515"/>
                </a:highlight>
                <a:latin typeface="Courier New"/>
                <a:ea typeface="Courier New"/>
                <a:cs typeface="Courier New"/>
                <a:sym typeface="Courier New"/>
              </a:rPr>
              <a:t>Police</a:t>
            </a: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C678DD"/>
                </a:solidFill>
                <a:highlight>
                  <a:srgbClr val="151515"/>
                </a:highlight>
                <a:latin typeface="Courier New"/>
                <a:ea typeface="Courier New"/>
                <a:cs typeface="Courier New"/>
                <a:sym typeface="Courier New"/>
              </a:rPr>
              <a:t>extends</a:t>
            </a: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98C379"/>
                </a:solidFill>
                <a:highlight>
                  <a:srgbClr val="151515"/>
                </a:highlight>
                <a:latin typeface="Courier New"/>
                <a:ea typeface="Courier New"/>
                <a:cs typeface="Courier New"/>
                <a:sym typeface="Courier New"/>
              </a:rPr>
              <a:t>Human</a:t>
            </a:r>
            <a:r>
              <a:rPr b="1" i="0" lang="en" sz="900" u="none" cap="none" strike="noStrike">
                <a:solidFill>
                  <a:srgbClr val="ABB2BF"/>
                </a:solidFill>
                <a:highlight>
                  <a:srgbClr val="151515"/>
                </a:highlight>
                <a:latin typeface="Courier New"/>
                <a:ea typeface="Courier New"/>
                <a:cs typeface="Courier New"/>
                <a:sym typeface="Courier New"/>
              </a:rPr>
              <a:t> {</a:t>
            </a:r>
            <a:endParaRPr b="1" i="0" sz="900" u="none" cap="none" strike="noStrike">
              <a:solidFill>
                <a:srgbClr val="999999"/>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C678DD"/>
                </a:solidFill>
                <a:highlight>
                  <a:srgbClr val="151515"/>
                </a:highlight>
                <a:latin typeface="Courier New"/>
                <a:ea typeface="Courier New"/>
                <a:cs typeface="Courier New"/>
                <a:sym typeface="Courier New"/>
              </a:rPr>
              <a:t>constructor</a:t>
            </a:r>
            <a:r>
              <a:rPr b="1" i="0" lang="en" sz="900" u="none" cap="none" strike="noStrike">
                <a:solidFill>
                  <a:srgbClr val="ABB2BF"/>
                </a:solidFill>
                <a:highlight>
                  <a:srgbClr val="151515"/>
                </a:highlight>
                <a:latin typeface="Courier New"/>
                <a:ea typeface="Courier New"/>
                <a:cs typeface="Courier New"/>
                <a:sym typeface="Courier New"/>
              </a:rPr>
              <a:t>(props) {</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E06C75"/>
                </a:solidFill>
                <a:highlight>
                  <a:srgbClr val="151515"/>
                </a:highlight>
                <a:latin typeface="Courier New"/>
                <a:ea typeface="Courier New"/>
                <a:cs typeface="Courier New"/>
                <a:sym typeface="Courier New"/>
              </a:rPr>
              <a:t>super</a:t>
            </a:r>
            <a:r>
              <a:rPr b="1" i="0" lang="en" sz="900" u="none" cap="none" strike="noStrike">
                <a:solidFill>
                  <a:srgbClr val="ABB2BF"/>
                </a:solidFill>
                <a:highlight>
                  <a:srgbClr val="151515"/>
                </a:highlight>
                <a:latin typeface="Courier New"/>
                <a:ea typeface="Courier New"/>
                <a:cs typeface="Courier New"/>
                <a:sym typeface="Courier New"/>
              </a:rPr>
              <a:t>(props);</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E06C75"/>
                </a:solidFill>
                <a:highlight>
                  <a:srgbClr val="151515"/>
                </a:highlight>
                <a:latin typeface="Courier New"/>
                <a:ea typeface="Courier New"/>
                <a:cs typeface="Courier New"/>
                <a:sym typeface="Courier New"/>
              </a:rPr>
              <a:t>this</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E06C75"/>
                </a:solidFill>
                <a:highlight>
                  <a:srgbClr val="151515"/>
                </a:highlight>
                <a:latin typeface="Courier New"/>
                <a:ea typeface="Courier New"/>
                <a:cs typeface="Courier New"/>
                <a:sym typeface="Courier New"/>
              </a:rPr>
              <a:t>rank</a:t>
            </a: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56B6C2"/>
                </a:solidFill>
                <a:highlight>
                  <a:srgbClr val="151515"/>
                </a:highlight>
                <a:latin typeface="Courier New"/>
                <a:ea typeface="Courier New"/>
                <a:cs typeface="Courier New"/>
                <a:sym typeface="Courier New"/>
              </a:rPr>
              <a:t>=</a:t>
            </a: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E06C75"/>
                </a:solidFill>
                <a:highlight>
                  <a:srgbClr val="151515"/>
                </a:highlight>
                <a:latin typeface="Courier New"/>
                <a:ea typeface="Courier New"/>
                <a:cs typeface="Courier New"/>
                <a:sym typeface="Courier New"/>
              </a:rPr>
              <a:t>props</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E06C75"/>
                </a:solidFill>
                <a:highlight>
                  <a:srgbClr val="151515"/>
                </a:highlight>
                <a:latin typeface="Courier New"/>
                <a:ea typeface="Courier New"/>
                <a:cs typeface="Courier New"/>
                <a:sym typeface="Courier New"/>
              </a:rPr>
              <a:t>rank</a:t>
            </a:r>
            <a:r>
              <a:rPr b="1" i="0" lang="en" sz="900" u="none" cap="none" strike="noStrike">
                <a:solidFill>
                  <a:srgbClr val="ABB2BF"/>
                </a:solidFill>
                <a:highlight>
                  <a:srgbClr val="151515"/>
                </a:highlight>
                <a:latin typeface="Courier New"/>
                <a:ea typeface="Courier New"/>
                <a:cs typeface="Courier New"/>
                <a:sym typeface="Courier New"/>
              </a:rPr>
              <a:t>; </a:t>
            </a:r>
            <a:r>
              <a:rPr b="1" i="1" lang="en" sz="900" u="none" cap="none" strike="noStrike">
                <a:solidFill>
                  <a:srgbClr val="5C6370"/>
                </a:solidFill>
                <a:highlight>
                  <a:srgbClr val="151515"/>
                </a:highlight>
                <a:latin typeface="Courier New"/>
                <a:ea typeface="Courier New"/>
                <a:cs typeface="Courier New"/>
                <a:sym typeface="Courier New"/>
              </a:rPr>
              <a:t>// Add new property, rank.</a:t>
            </a:r>
            <a:endParaRPr b="1" i="1" sz="9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61AFEF"/>
                </a:solidFill>
                <a:highlight>
                  <a:srgbClr val="151515"/>
                </a:highlight>
                <a:latin typeface="Courier New"/>
                <a:ea typeface="Courier New"/>
                <a:cs typeface="Courier New"/>
                <a:sym typeface="Courier New"/>
              </a:rPr>
              <a:t>work</a:t>
            </a:r>
            <a:r>
              <a:rPr b="1" i="0" lang="en" sz="900" u="none" cap="none" strike="noStrike">
                <a:solidFill>
                  <a:srgbClr val="ABB2BF"/>
                </a:solidFill>
                <a:highlight>
                  <a:srgbClr val="151515"/>
                </a:highlight>
                <a:latin typeface="Courier New"/>
                <a:ea typeface="Courier New"/>
                <a:cs typeface="Courier New"/>
                <a:sym typeface="Courier New"/>
              </a:rPr>
              <a:t>() {</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E5C07B"/>
                </a:solidFill>
                <a:highlight>
                  <a:srgbClr val="151515"/>
                </a:highlight>
                <a:latin typeface="Courier New"/>
                <a:ea typeface="Courier New"/>
                <a:cs typeface="Courier New"/>
                <a:sym typeface="Courier New"/>
              </a:rPr>
              <a:t>console</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56B6C2"/>
                </a:solidFill>
                <a:highlight>
                  <a:srgbClr val="151515"/>
                </a:highlight>
                <a:latin typeface="Courier New"/>
                <a:ea typeface="Courier New"/>
                <a:cs typeface="Courier New"/>
                <a:sym typeface="Courier New"/>
              </a:rPr>
              <a:t>log</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98C379"/>
                </a:solidFill>
                <a:highlight>
                  <a:srgbClr val="151515"/>
                </a:highlight>
                <a:latin typeface="Courier New"/>
                <a:ea typeface="Courier New"/>
                <a:cs typeface="Courier New"/>
                <a:sym typeface="Courier New"/>
              </a:rPr>
              <a:t>"Go to the police station"</a:t>
            </a:r>
            <a:r>
              <a:rPr b="1" i="0" lang="en" sz="900" u="none" cap="none" strike="noStrike">
                <a:solidFill>
                  <a:srgbClr val="ABB2BF"/>
                </a:solidFill>
                <a:highlight>
                  <a:srgbClr val="151515"/>
                </a:highlight>
                <a:latin typeface="Courier New"/>
                <a:ea typeface="Courier New"/>
                <a:cs typeface="Courier New"/>
                <a:sym typeface="Courier New"/>
              </a:rPr>
              <a:t>);</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r>
              <a:rPr b="1" i="0" lang="en" sz="900" u="none" cap="none" strike="noStrike">
                <a:solidFill>
                  <a:srgbClr val="E06C75"/>
                </a:solidFill>
                <a:highlight>
                  <a:srgbClr val="151515"/>
                </a:highlight>
                <a:latin typeface="Courier New"/>
                <a:ea typeface="Courier New"/>
                <a:cs typeface="Courier New"/>
                <a:sym typeface="Courier New"/>
              </a:rPr>
              <a:t>super</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61AFEF"/>
                </a:solidFill>
                <a:highlight>
                  <a:srgbClr val="151515"/>
                </a:highlight>
                <a:latin typeface="Courier New"/>
                <a:ea typeface="Courier New"/>
                <a:cs typeface="Courier New"/>
                <a:sym typeface="Courier New"/>
              </a:rPr>
              <a:t>work</a:t>
            </a:r>
            <a:r>
              <a:rPr b="1" i="0" lang="en" sz="900" u="none" cap="none" strike="noStrike">
                <a:solidFill>
                  <a:srgbClr val="ABB2BF"/>
                </a:solidFill>
                <a:highlight>
                  <a:srgbClr val="151515"/>
                </a:highlight>
                <a:latin typeface="Courier New"/>
                <a:ea typeface="Courier New"/>
                <a:cs typeface="Courier New"/>
                <a:sym typeface="Courier New"/>
              </a:rPr>
              <a:t>();</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 }</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C678DD"/>
                </a:solidFill>
                <a:highlight>
                  <a:srgbClr val="151515"/>
                </a:highlight>
                <a:latin typeface="Courier New"/>
                <a:ea typeface="Courier New"/>
                <a:cs typeface="Courier New"/>
                <a:sym typeface="Courier New"/>
              </a:rPr>
              <a:t>const</a:t>
            </a:r>
            <a:r>
              <a:rPr b="1" i="0" lang="en" sz="900" u="none" cap="none" strike="noStrike">
                <a:solidFill>
                  <a:srgbClr val="999999"/>
                </a:solidFill>
                <a:highlight>
                  <a:srgbClr val="151515"/>
                </a:highlight>
                <a:latin typeface="Courier New"/>
                <a:ea typeface="Courier New"/>
                <a:cs typeface="Courier New"/>
                <a:sym typeface="Courier New"/>
              </a:rPr>
              <a:t> </a:t>
            </a:r>
            <a:r>
              <a:rPr b="1" i="0" lang="en" sz="900" u="none" cap="none" strike="noStrike">
                <a:solidFill>
                  <a:srgbClr val="D19A66"/>
                </a:solidFill>
                <a:highlight>
                  <a:srgbClr val="151515"/>
                </a:highlight>
                <a:latin typeface="Courier New"/>
                <a:ea typeface="Courier New"/>
                <a:cs typeface="Courier New"/>
                <a:sym typeface="Courier New"/>
              </a:rPr>
              <a:t>Wiranto</a:t>
            </a:r>
            <a:r>
              <a:rPr b="1" i="0" lang="en" sz="900" u="none" cap="none" strike="noStrike">
                <a:solidFill>
                  <a:srgbClr val="999999"/>
                </a:solidFill>
                <a:highlight>
                  <a:srgbClr val="151515"/>
                </a:highlight>
                <a:latin typeface="Courier New"/>
                <a:ea typeface="Courier New"/>
                <a:cs typeface="Courier New"/>
                <a:sym typeface="Courier New"/>
              </a:rPr>
              <a:t> </a:t>
            </a:r>
            <a:r>
              <a:rPr b="1" i="0" lang="en" sz="900" u="none" cap="none" strike="noStrike">
                <a:solidFill>
                  <a:srgbClr val="56B6C2"/>
                </a:solidFill>
                <a:highlight>
                  <a:srgbClr val="151515"/>
                </a:highlight>
                <a:latin typeface="Courier New"/>
                <a:ea typeface="Courier New"/>
                <a:cs typeface="Courier New"/>
                <a:sym typeface="Courier New"/>
              </a:rPr>
              <a:t>=</a:t>
            </a:r>
            <a:r>
              <a:rPr b="1" i="0" lang="en" sz="900" u="none" cap="none" strike="noStrike">
                <a:solidFill>
                  <a:srgbClr val="999999"/>
                </a:solidFill>
                <a:highlight>
                  <a:srgbClr val="151515"/>
                </a:highlight>
                <a:latin typeface="Courier New"/>
                <a:ea typeface="Courier New"/>
                <a:cs typeface="Courier New"/>
                <a:sym typeface="Courier New"/>
              </a:rPr>
              <a:t> </a:t>
            </a:r>
            <a:r>
              <a:rPr b="1" i="0" lang="en" sz="900" u="none" cap="none" strike="noStrike">
                <a:solidFill>
                  <a:srgbClr val="C678DD"/>
                </a:solidFill>
                <a:highlight>
                  <a:srgbClr val="151515"/>
                </a:highlight>
                <a:latin typeface="Courier New"/>
                <a:ea typeface="Courier New"/>
                <a:cs typeface="Courier New"/>
                <a:sym typeface="Courier New"/>
              </a:rPr>
              <a:t>new</a:t>
            </a:r>
            <a:r>
              <a:rPr b="1" i="0" lang="en" sz="900" u="none" cap="none" strike="noStrike">
                <a:solidFill>
                  <a:srgbClr val="999999"/>
                </a:solidFill>
                <a:highlight>
                  <a:srgbClr val="151515"/>
                </a:highlight>
                <a:latin typeface="Courier New"/>
                <a:ea typeface="Courier New"/>
                <a:cs typeface="Courier New"/>
                <a:sym typeface="Courier New"/>
              </a:rPr>
              <a:t> </a:t>
            </a:r>
            <a:r>
              <a:rPr b="1" i="0" lang="en" sz="900" u="none" cap="none" strike="noStrike">
                <a:solidFill>
                  <a:srgbClr val="E5C07B"/>
                </a:solidFill>
                <a:highlight>
                  <a:srgbClr val="151515"/>
                </a:highlight>
                <a:latin typeface="Courier New"/>
                <a:ea typeface="Courier New"/>
                <a:cs typeface="Courier New"/>
                <a:sym typeface="Courier New"/>
              </a:rPr>
              <a:t>Police</a:t>
            </a:r>
            <a:r>
              <a:rPr b="1" i="0" lang="en" sz="900" u="none" cap="none" strike="noStrike">
                <a:solidFill>
                  <a:srgbClr val="ABB2BF"/>
                </a:solidFill>
                <a:highlight>
                  <a:srgbClr val="151515"/>
                </a:highlight>
                <a:latin typeface="Courier New"/>
                <a:ea typeface="Courier New"/>
                <a:cs typeface="Courier New"/>
                <a:sym typeface="Courier New"/>
              </a:rPr>
              <a:t>({</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999999"/>
                </a:solidFill>
                <a:highlight>
                  <a:srgbClr val="151515"/>
                </a:highlight>
                <a:latin typeface="Courier New"/>
                <a:ea typeface="Courier New"/>
                <a:cs typeface="Courier New"/>
                <a:sym typeface="Courier New"/>
              </a:rPr>
              <a:t> name</a:t>
            </a:r>
            <a:r>
              <a:rPr b="1" i="0" lang="en" sz="900" u="none" cap="none" strike="noStrike">
                <a:solidFill>
                  <a:srgbClr val="56B6C2"/>
                </a:solidFill>
                <a:highlight>
                  <a:srgbClr val="151515"/>
                </a:highlight>
                <a:latin typeface="Courier New"/>
                <a:ea typeface="Courier New"/>
                <a:cs typeface="Courier New"/>
                <a:sym typeface="Courier New"/>
              </a:rPr>
              <a:t>:</a:t>
            </a:r>
            <a:r>
              <a:rPr b="1" i="0" lang="en" sz="900" u="none" cap="none" strike="noStrike">
                <a:solidFill>
                  <a:srgbClr val="999999"/>
                </a:solidFill>
                <a:highlight>
                  <a:srgbClr val="151515"/>
                </a:highlight>
                <a:latin typeface="Courier New"/>
                <a:ea typeface="Courier New"/>
                <a:cs typeface="Courier New"/>
                <a:sym typeface="Courier New"/>
              </a:rPr>
              <a:t> </a:t>
            </a:r>
            <a:r>
              <a:rPr b="1" i="0" lang="en" sz="900" u="none" cap="none" strike="noStrike">
                <a:solidFill>
                  <a:srgbClr val="98C379"/>
                </a:solidFill>
                <a:highlight>
                  <a:srgbClr val="151515"/>
                </a:highlight>
                <a:latin typeface="Courier New"/>
                <a:ea typeface="Courier New"/>
                <a:cs typeface="Courier New"/>
                <a:sym typeface="Courier New"/>
              </a:rPr>
              <a:t>"Wiranto"</a:t>
            </a:r>
            <a:r>
              <a:rPr b="1" i="0" lang="en" sz="900" u="none" cap="none" strike="noStrike">
                <a:solidFill>
                  <a:srgbClr val="ABB2BF"/>
                </a:solidFill>
                <a:highlight>
                  <a:srgbClr val="151515"/>
                </a:highlight>
                <a:latin typeface="Courier New"/>
                <a:ea typeface="Courier New"/>
                <a:cs typeface="Courier New"/>
                <a:sym typeface="Courier New"/>
              </a:rPr>
              <a:t>,</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999999"/>
                </a:solidFill>
                <a:highlight>
                  <a:srgbClr val="151515"/>
                </a:highlight>
                <a:latin typeface="Courier New"/>
                <a:ea typeface="Courier New"/>
                <a:cs typeface="Courier New"/>
                <a:sym typeface="Courier New"/>
              </a:rPr>
              <a:t> address</a:t>
            </a:r>
            <a:r>
              <a:rPr b="1" i="0" lang="en" sz="900" u="none" cap="none" strike="noStrike">
                <a:solidFill>
                  <a:srgbClr val="56B6C2"/>
                </a:solidFill>
                <a:highlight>
                  <a:srgbClr val="151515"/>
                </a:highlight>
                <a:latin typeface="Courier New"/>
                <a:ea typeface="Courier New"/>
                <a:cs typeface="Courier New"/>
                <a:sym typeface="Courier New"/>
              </a:rPr>
              <a:t>:</a:t>
            </a:r>
            <a:r>
              <a:rPr b="1" i="0" lang="en" sz="900" u="none" cap="none" strike="noStrike">
                <a:solidFill>
                  <a:srgbClr val="999999"/>
                </a:solidFill>
                <a:highlight>
                  <a:srgbClr val="151515"/>
                </a:highlight>
                <a:latin typeface="Courier New"/>
                <a:ea typeface="Courier New"/>
                <a:cs typeface="Courier New"/>
                <a:sym typeface="Courier New"/>
              </a:rPr>
              <a:t> </a:t>
            </a:r>
            <a:r>
              <a:rPr b="1" i="0" lang="en" sz="900" u="none" cap="none" strike="noStrike">
                <a:solidFill>
                  <a:srgbClr val="98C379"/>
                </a:solidFill>
                <a:highlight>
                  <a:srgbClr val="151515"/>
                </a:highlight>
                <a:latin typeface="Courier New"/>
                <a:ea typeface="Courier New"/>
                <a:cs typeface="Courier New"/>
                <a:sym typeface="Courier New"/>
              </a:rPr>
              <a:t>"Unknown"</a:t>
            </a:r>
            <a:r>
              <a:rPr b="1" i="0" lang="en" sz="900" u="none" cap="none" strike="noStrike">
                <a:solidFill>
                  <a:srgbClr val="ABB2BF"/>
                </a:solidFill>
                <a:highlight>
                  <a:srgbClr val="151515"/>
                </a:highlight>
                <a:latin typeface="Courier New"/>
                <a:ea typeface="Courier New"/>
                <a:cs typeface="Courier New"/>
                <a:sym typeface="Courier New"/>
              </a:rPr>
              <a:t>,</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999999"/>
                </a:solidFill>
                <a:highlight>
                  <a:srgbClr val="151515"/>
                </a:highlight>
                <a:latin typeface="Courier New"/>
                <a:ea typeface="Courier New"/>
                <a:cs typeface="Courier New"/>
                <a:sym typeface="Courier New"/>
              </a:rPr>
              <a:t> rank</a:t>
            </a:r>
            <a:r>
              <a:rPr b="1" i="0" lang="en" sz="900" u="none" cap="none" strike="noStrike">
                <a:solidFill>
                  <a:srgbClr val="56B6C2"/>
                </a:solidFill>
                <a:highlight>
                  <a:srgbClr val="151515"/>
                </a:highlight>
                <a:latin typeface="Courier New"/>
                <a:ea typeface="Courier New"/>
                <a:cs typeface="Courier New"/>
                <a:sym typeface="Courier New"/>
              </a:rPr>
              <a:t>:</a:t>
            </a:r>
            <a:r>
              <a:rPr b="1" i="0" lang="en" sz="900" u="none" cap="none" strike="noStrike">
                <a:solidFill>
                  <a:srgbClr val="999999"/>
                </a:solidFill>
                <a:highlight>
                  <a:srgbClr val="151515"/>
                </a:highlight>
                <a:latin typeface="Courier New"/>
                <a:ea typeface="Courier New"/>
                <a:cs typeface="Courier New"/>
                <a:sym typeface="Courier New"/>
              </a:rPr>
              <a:t> </a:t>
            </a:r>
            <a:r>
              <a:rPr b="1" i="0" lang="en" sz="900" u="none" cap="none" strike="noStrike">
                <a:solidFill>
                  <a:srgbClr val="98C379"/>
                </a:solidFill>
                <a:highlight>
                  <a:srgbClr val="151515"/>
                </a:highlight>
                <a:latin typeface="Courier New"/>
                <a:ea typeface="Courier New"/>
                <a:cs typeface="Courier New"/>
                <a:sym typeface="Courier New"/>
              </a:rPr>
              <a:t>"General"</a:t>
            </a:r>
            <a:endParaRPr b="1" i="0" sz="900" u="none" cap="none" strike="noStrike">
              <a:solidFill>
                <a:srgbClr val="98C379"/>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a:t>
            </a:r>
            <a:endParaRPr b="1" i="0" sz="900" u="none" cap="none" strike="noStrike">
              <a:solidFill>
                <a:srgbClr val="999999"/>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E5C07B"/>
                </a:solidFill>
                <a:highlight>
                  <a:srgbClr val="151515"/>
                </a:highlight>
                <a:latin typeface="Courier New"/>
                <a:ea typeface="Courier New"/>
                <a:cs typeface="Courier New"/>
                <a:sym typeface="Courier New"/>
              </a:rPr>
              <a:t>console</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56B6C2"/>
                </a:solidFill>
                <a:highlight>
                  <a:srgbClr val="151515"/>
                </a:highlight>
                <a:latin typeface="Courier New"/>
                <a:ea typeface="Courier New"/>
                <a:cs typeface="Courier New"/>
                <a:sym typeface="Courier New"/>
              </a:rPr>
              <a:t>log</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E06C75"/>
                </a:solidFill>
                <a:highlight>
                  <a:srgbClr val="151515"/>
                </a:highlight>
                <a:latin typeface="Courier New"/>
                <a:ea typeface="Courier New"/>
                <a:cs typeface="Courier New"/>
                <a:sym typeface="Courier New"/>
              </a:rPr>
              <a:t>Wiranto</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E06C75"/>
                </a:solidFill>
                <a:highlight>
                  <a:srgbClr val="151515"/>
                </a:highlight>
                <a:latin typeface="Courier New"/>
                <a:ea typeface="Courier New"/>
                <a:cs typeface="Courier New"/>
                <a:sym typeface="Courier New"/>
              </a:rPr>
              <a:t>profession</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999999"/>
                </a:solidFill>
                <a:highlight>
                  <a:srgbClr val="151515"/>
                </a:highlight>
                <a:latin typeface="Courier New"/>
                <a:ea typeface="Courier New"/>
                <a:cs typeface="Courier New"/>
                <a:sym typeface="Courier New"/>
              </a:rPr>
              <a:t> </a:t>
            </a:r>
            <a:r>
              <a:rPr b="1" i="1" lang="en" sz="900" u="none" cap="none" strike="noStrike">
                <a:solidFill>
                  <a:srgbClr val="5C6370"/>
                </a:solidFill>
                <a:highlight>
                  <a:srgbClr val="151515"/>
                </a:highlight>
                <a:latin typeface="Courier New"/>
                <a:ea typeface="Courier New"/>
                <a:cs typeface="Courier New"/>
                <a:sym typeface="Courier New"/>
              </a:rPr>
              <a:t>// Police</a:t>
            </a:r>
            <a:endParaRPr b="1" i="1" sz="9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t/>
            </a:r>
            <a:endParaRPr b="1" i="0" sz="900" u="none" cap="none" strike="noStrike">
              <a:solidFill>
                <a:srgbClr val="999999"/>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t/>
            </a:r>
            <a:endParaRPr b="1" i="0" sz="900" u="none" cap="none" strike="noStrike">
              <a:solidFill>
                <a:srgbClr val="999999"/>
              </a:solidFill>
              <a:highlight>
                <a:srgbClr val="151515"/>
              </a:highlight>
              <a:latin typeface="Courier New"/>
              <a:ea typeface="Courier New"/>
              <a:cs typeface="Courier New"/>
              <a:sym typeface="Courier New"/>
            </a:endParaRPr>
          </a:p>
        </p:txBody>
      </p:sp>
      <p:sp>
        <p:nvSpPr>
          <p:cNvPr id="1125" name="Google Shape;1125;p43"/>
          <p:cNvSpPr txBox="1"/>
          <p:nvPr/>
        </p:nvSpPr>
        <p:spPr>
          <a:xfrm>
            <a:off x="-5034050" y="3628550"/>
            <a:ext cx="3472200" cy="1936800"/>
          </a:xfrm>
          <a:prstGeom prst="rect">
            <a:avLst/>
          </a:prstGeom>
          <a:solidFill>
            <a:srgbClr val="000000"/>
          </a:solidFill>
          <a:ln>
            <a:noFill/>
          </a:ln>
        </p:spPr>
        <p:txBody>
          <a:bodyPr anchorCtr="0" anchor="t" bIns="91425" lIns="91425" spcFirstLastPara="1" rIns="91425" wrap="square" tIns="91425">
            <a:noAutofit/>
          </a:bodyPr>
          <a:lstStyle/>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C678DD"/>
                </a:solidFill>
                <a:highlight>
                  <a:srgbClr val="151515"/>
                </a:highlight>
                <a:latin typeface="Courier New"/>
                <a:ea typeface="Courier New"/>
                <a:cs typeface="Courier New"/>
                <a:sym typeface="Courier New"/>
              </a:rPr>
              <a:t>try</a:t>
            </a:r>
            <a:r>
              <a:rPr b="1" i="0" lang="en" sz="900" u="none" cap="none" strike="noStrike">
                <a:solidFill>
                  <a:srgbClr val="999999"/>
                </a:solidFill>
                <a:highlight>
                  <a:srgbClr val="151515"/>
                </a:highlight>
                <a:latin typeface="Courier New"/>
                <a:ea typeface="Courier New"/>
                <a:cs typeface="Courier New"/>
                <a:sym typeface="Courier New"/>
              </a:rPr>
              <a:t> </a:t>
            </a:r>
            <a:r>
              <a:rPr b="1" i="0" lang="en" sz="900" u="none" cap="none" strike="noStrike">
                <a:solidFill>
                  <a:srgbClr val="ABB2BF"/>
                </a:solidFill>
                <a:highlight>
                  <a:srgbClr val="151515"/>
                </a:highlight>
                <a:latin typeface="Courier New"/>
                <a:ea typeface="Courier New"/>
                <a:cs typeface="Courier New"/>
                <a:sym typeface="Courier New"/>
              </a:rPr>
              <a:t>{</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999999"/>
                </a:solidFill>
                <a:highlight>
                  <a:srgbClr val="151515"/>
                </a:highlight>
                <a:latin typeface="Courier New"/>
                <a:ea typeface="Courier New"/>
                <a:cs typeface="Courier New"/>
                <a:sym typeface="Courier New"/>
              </a:rPr>
              <a:t> </a:t>
            </a:r>
            <a:r>
              <a:rPr b="1" i="0" lang="en" sz="900" u="none" cap="none" strike="noStrike">
                <a:solidFill>
                  <a:srgbClr val="C678DD"/>
                </a:solidFill>
                <a:highlight>
                  <a:srgbClr val="151515"/>
                </a:highlight>
                <a:latin typeface="Courier New"/>
                <a:ea typeface="Courier New"/>
                <a:cs typeface="Courier New"/>
                <a:sym typeface="Courier New"/>
              </a:rPr>
              <a:t>let</a:t>
            </a:r>
            <a:r>
              <a:rPr b="1" i="0" lang="en" sz="900" u="none" cap="none" strike="noStrike">
                <a:solidFill>
                  <a:srgbClr val="999999"/>
                </a:solidFill>
                <a:highlight>
                  <a:srgbClr val="151515"/>
                </a:highlight>
                <a:latin typeface="Courier New"/>
                <a:ea typeface="Courier New"/>
                <a:cs typeface="Courier New"/>
                <a:sym typeface="Courier New"/>
              </a:rPr>
              <a:t> </a:t>
            </a:r>
            <a:r>
              <a:rPr b="1" i="0" lang="en" sz="900" u="none" cap="none" strike="noStrike">
                <a:solidFill>
                  <a:srgbClr val="ABB2BF"/>
                </a:solidFill>
                <a:highlight>
                  <a:srgbClr val="151515"/>
                </a:highlight>
                <a:latin typeface="Courier New"/>
                <a:ea typeface="Courier New"/>
                <a:cs typeface="Courier New"/>
                <a:sym typeface="Courier New"/>
              </a:rPr>
              <a:t>Abstract</a:t>
            </a:r>
            <a:r>
              <a:rPr b="1" i="0" lang="en" sz="900" u="none" cap="none" strike="noStrike">
                <a:solidFill>
                  <a:srgbClr val="999999"/>
                </a:solidFill>
                <a:highlight>
                  <a:srgbClr val="151515"/>
                </a:highlight>
                <a:latin typeface="Courier New"/>
                <a:ea typeface="Courier New"/>
                <a:cs typeface="Courier New"/>
                <a:sym typeface="Courier New"/>
              </a:rPr>
              <a:t> </a:t>
            </a:r>
            <a:r>
              <a:rPr b="1" i="0" lang="en" sz="900" u="none" cap="none" strike="noStrike">
                <a:solidFill>
                  <a:srgbClr val="56B6C2"/>
                </a:solidFill>
                <a:highlight>
                  <a:srgbClr val="151515"/>
                </a:highlight>
                <a:latin typeface="Courier New"/>
                <a:ea typeface="Courier New"/>
                <a:cs typeface="Courier New"/>
                <a:sym typeface="Courier New"/>
              </a:rPr>
              <a:t>=</a:t>
            </a:r>
            <a:r>
              <a:rPr b="1" i="0" lang="en" sz="900" u="none" cap="none" strike="noStrike">
                <a:solidFill>
                  <a:srgbClr val="999999"/>
                </a:solidFill>
                <a:highlight>
                  <a:srgbClr val="151515"/>
                </a:highlight>
                <a:latin typeface="Courier New"/>
                <a:ea typeface="Courier New"/>
                <a:cs typeface="Courier New"/>
                <a:sym typeface="Courier New"/>
              </a:rPr>
              <a:t> </a:t>
            </a:r>
            <a:r>
              <a:rPr b="1" i="0" lang="en" sz="900" u="none" cap="none" strike="noStrike">
                <a:solidFill>
                  <a:srgbClr val="C678DD"/>
                </a:solidFill>
                <a:highlight>
                  <a:srgbClr val="151515"/>
                </a:highlight>
                <a:latin typeface="Courier New"/>
                <a:ea typeface="Courier New"/>
                <a:cs typeface="Courier New"/>
                <a:sym typeface="Courier New"/>
              </a:rPr>
              <a:t>new</a:t>
            </a:r>
            <a:r>
              <a:rPr b="1" i="0" lang="en" sz="900" u="none" cap="none" strike="noStrike">
                <a:solidFill>
                  <a:srgbClr val="999999"/>
                </a:solidFill>
                <a:highlight>
                  <a:srgbClr val="151515"/>
                </a:highlight>
                <a:latin typeface="Courier New"/>
                <a:ea typeface="Courier New"/>
                <a:cs typeface="Courier New"/>
                <a:sym typeface="Courier New"/>
              </a:rPr>
              <a:t> </a:t>
            </a:r>
            <a:r>
              <a:rPr b="1" i="0" lang="en" sz="900" u="none" cap="none" strike="noStrike">
                <a:solidFill>
                  <a:srgbClr val="E5C07B"/>
                </a:solidFill>
                <a:highlight>
                  <a:srgbClr val="151515"/>
                </a:highlight>
                <a:latin typeface="Courier New"/>
                <a:ea typeface="Courier New"/>
                <a:cs typeface="Courier New"/>
                <a:sym typeface="Courier New"/>
              </a:rPr>
              <a:t>Human</a:t>
            </a:r>
            <a:r>
              <a:rPr b="1" i="0" lang="en" sz="900" u="none" cap="none" strike="noStrike">
                <a:solidFill>
                  <a:srgbClr val="ABB2BF"/>
                </a:solidFill>
                <a:highlight>
                  <a:srgbClr val="151515"/>
                </a:highlight>
                <a:latin typeface="Courier New"/>
                <a:ea typeface="Courier New"/>
                <a:cs typeface="Courier New"/>
                <a:sym typeface="Courier New"/>
              </a:rPr>
              <a:t>({</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999999"/>
                </a:solidFill>
                <a:highlight>
                  <a:srgbClr val="151515"/>
                </a:highlight>
                <a:latin typeface="Courier New"/>
                <a:ea typeface="Courier New"/>
                <a:cs typeface="Courier New"/>
                <a:sym typeface="Courier New"/>
              </a:rPr>
              <a:t>   name</a:t>
            </a:r>
            <a:r>
              <a:rPr b="1" i="0" lang="en" sz="900" u="none" cap="none" strike="noStrike">
                <a:solidFill>
                  <a:srgbClr val="56B6C2"/>
                </a:solidFill>
                <a:highlight>
                  <a:srgbClr val="151515"/>
                </a:highlight>
                <a:latin typeface="Courier New"/>
                <a:ea typeface="Courier New"/>
                <a:cs typeface="Courier New"/>
                <a:sym typeface="Courier New"/>
              </a:rPr>
              <a:t>:</a:t>
            </a:r>
            <a:r>
              <a:rPr b="1" i="0" lang="en" sz="900" u="none" cap="none" strike="noStrike">
                <a:solidFill>
                  <a:srgbClr val="999999"/>
                </a:solidFill>
                <a:highlight>
                  <a:srgbClr val="151515"/>
                </a:highlight>
                <a:latin typeface="Courier New"/>
                <a:ea typeface="Courier New"/>
                <a:cs typeface="Courier New"/>
                <a:sym typeface="Courier New"/>
              </a:rPr>
              <a:t> </a:t>
            </a:r>
            <a:r>
              <a:rPr b="1" i="0" lang="en" sz="900" u="none" cap="none" strike="noStrike">
                <a:solidFill>
                  <a:srgbClr val="98C379"/>
                </a:solidFill>
                <a:highlight>
                  <a:srgbClr val="151515"/>
                </a:highlight>
                <a:latin typeface="Courier New"/>
                <a:ea typeface="Courier New"/>
                <a:cs typeface="Courier New"/>
                <a:sym typeface="Courier New"/>
              </a:rPr>
              <a:t>"Abstract"</a:t>
            </a:r>
            <a:r>
              <a:rPr b="1" i="0" lang="en" sz="900" u="none" cap="none" strike="noStrike">
                <a:solidFill>
                  <a:srgbClr val="ABB2BF"/>
                </a:solidFill>
                <a:highlight>
                  <a:srgbClr val="151515"/>
                </a:highlight>
                <a:latin typeface="Courier New"/>
                <a:ea typeface="Courier New"/>
                <a:cs typeface="Courier New"/>
                <a:sym typeface="Courier New"/>
              </a:rPr>
              <a:t>,</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999999"/>
                </a:solidFill>
                <a:highlight>
                  <a:srgbClr val="151515"/>
                </a:highlight>
                <a:latin typeface="Courier New"/>
                <a:ea typeface="Courier New"/>
                <a:cs typeface="Courier New"/>
                <a:sym typeface="Courier New"/>
              </a:rPr>
              <a:t>   address</a:t>
            </a:r>
            <a:r>
              <a:rPr b="1" i="0" lang="en" sz="900" u="none" cap="none" strike="noStrike">
                <a:solidFill>
                  <a:srgbClr val="56B6C2"/>
                </a:solidFill>
                <a:highlight>
                  <a:srgbClr val="151515"/>
                </a:highlight>
                <a:latin typeface="Courier New"/>
                <a:ea typeface="Courier New"/>
                <a:cs typeface="Courier New"/>
                <a:sym typeface="Courier New"/>
              </a:rPr>
              <a:t>:</a:t>
            </a:r>
            <a:r>
              <a:rPr b="1" i="0" lang="en" sz="900" u="none" cap="none" strike="noStrike">
                <a:solidFill>
                  <a:srgbClr val="999999"/>
                </a:solidFill>
                <a:highlight>
                  <a:srgbClr val="151515"/>
                </a:highlight>
                <a:latin typeface="Courier New"/>
                <a:ea typeface="Courier New"/>
                <a:cs typeface="Courier New"/>
                <a:sym typeface="Courier New"/>
              </a:rPr>
              <a:t> </a:t>
            </a:r>
            <a:r>
              <a:rPr b="1" i="0" lang="en" sz="900" u="none" cap="none" strike="noStrike">
                <a:solidFill>
                  <a:srgbClr val="98C379"/>
                </a:solidFill>
                <a:highlight>
                  <a:srgbClr val="151515"/>
                </a:highlight>
                <a:latin typeface="Courier New"/>
                <a:ea typeface="Courier New"/>
                <a:cs typeface="Courier New"/>
                <a:sym typeface="Courier New"/>
              </a:rPr>
              <a:t>"Unknown"</a:t>
            </a:r>
            <a:endParaRPr b="1" i="0" sz="900" u="none" cap="none" strike="noStrike">
              <a:solidFill>
                <a:srgbClr val="98C379"/>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999999"/>
                </a:solidFill>
                <a:highlight>
                  <a:srgbClr val="151515"/>
                </a:highlight>
                <a:latin typeface="Courier New"/>
                <a:ea typeface="Courier New"/>
                <a:cs typeface="Courier New"/>
                <a:sym typeface="Courier New"/>
              </a:rPr>
              <a:t> </a:t>
            </a:r>
            <a:r>
              <a:rPr b="1" i="0" lang="en" sz="900" u="none" cap="none" strike="noStrike">
                <a:solidFill>
                  <a:srgbClr val="ABB2BF"/>
                </a:solidFill>
                <a:highlight>
                  <a:srgbClr val="151515"/>
                </a:highlight>
                <a:latin typeface="Courier New"/>
                <a:ea typeface="Courier New"/>
                <a:cs typeface="Courier New"/>
                <a:sym typeface="Courier New"/>
              </a:rPr>
              <a:t>})</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a:t>
            </a:r>
            <a:endParaRPr b="1" i="0" sz="900" u="none" cap="none" strike="noStrike">
              <a:solidFill>
                <a:srgbClr val="999999"/>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C678DD"/>
                </a:solidFill>
                <a:highlight>
                  <a:srgbClr val="151515"/>
                </a:highlight>
                <a:latin typeface="Courier New"/>
                <a:ea typeface="Courier New"/>
                <a:cs typeface="Courier New"/>
                <a:sym typeface="Courier New"/>
              </a:rPr>
              <a:t>catch</a:t>
            </a:r>
            <a:r>
              <a:rPr b="1" i="0" lang="en" sz="900" u="none" cap="none" strike="noStrike">
                <a:solidFill>
                  <a:srgbClr val="ABB2BF"/>
                </a:solidFill>
                <a:highlight>
                  <a:srgbClr val="151515"/>
                </a:highlight>
                <a:latin typeface="Courier New"/>
                <a:ea typeface="Courier New"/>
                <a:cs typeface="Courier New"/>
                <a:sym typeface="Courier New"/>
              </a:rPr>
              <a:t>(err)</a:t>
            </a:r>
            <a:r>
              <a:rPr b="1" i="0" lang="en" sz="900" u="none" cap="none" strike="noStrike">
                <a:solidFill>
                  <a:srgbClr val="999999"/>
                </a:solidFill>
                <a:highlight>
                  <a:srgbClr val="151515"/>
                </a:highlight>
                <a:latin typeface="Courier New"/>
                <a:ea typeface="Courier New"/>
                <a:cs typeface="Courier New"/>
                <a:sym typeface="Courier New"/>
              </a:rPr>
              <a:t> </a:t>
            </a:r>
            <a:r>
              <a:rPr b="1" i="0" lang="en" sz="900" u="none" cap="none" strike="noStrike">
                <a:solidFill>
                  <a:srgbClr val="ABB2BF"/>
                </a:solidFill>
                <a:highlight>
                  <a:srgbClr val="151515"/>
                </a:highlight>
                <a:latin typeface="Courier New"/>
                <a:ea typeface="Courier New"/>
                <a:cs typeface="Courier New"/>
                <a:sym typeface="Courier New"/>
              </a:rPr>
              <a:t>{</a:t>
            </a:r>
            <a:endParaRPr b="1"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999999"/>
                </a:solidFill>
                <a:highlight>
                  <a:srgbClr val="151515"/>
                </a:highlight>
                <a:latin typeface="Courier New"/>
                <a:ea typeface="Courier New"/>
                <a:cs typeface="Courier New"/>
                <a:sym typeface="Courier New"/>
              </a:rPr>
              <a:t> </a:t>
            </a:r>
            <a:r>
              <a:rPr b="1" i="0" lang="en" sz="900" u="none" cap="none" strike="noStrike">
                <a:solidFill>
                  <a:srgbClr val="E5C07B"/>
                </a:solidFill>
                <a:highlight>
                  <a:srgbClr val="151515"/>
                </a:highlight>
                <a:latin typeface="Courier New"/>
                <a:ea typeface="Courier New"/>
                <a:cs typeface="Courier New"/>
                <a:sym typeface="Courier New"/>
              </a:rPr>
              <a:t>console</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56B6C2"/>
                </a:solidFill>
                <a:highlight>
                  <a:srgbClr val="151515"/>
                </a:highlight>
                <a:latin typeface="Courier New"/>
                <a:ea typeface="Courier New"/>
                <a:cs typeface="Courier New"/>
                <a:sym typeface="Courier New"/>
              </a:rPr>
              <a:t>log</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E06C75"/>
                </a:solidFill>
                <a:highlight>
                  <a:srgbClr val="151515"/>
                </a:highlight>
                <a:latin typeface="Courier New"/>
                <a:ea typeface="Courier New"/>
                <a:cs typeface="Courier New"/>
                <a:sym typeface="Courier New"/>
              </a:rPr>
              <a:t>err</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E06C75"/>
                </a:solidFill>
                <a:highlight>
                  <a:srgbClr val="151515"/>
                </a:highlight>
                <a:latin typeface="Courier New"/>
                <a:ea typeface="Courier New"/>
                <a:cs typeface="Courier New"/>
                <a:sym typeface="Courier New"/>
              </a:rPr>
              <a:t>message</a:t>
            </a:r>
            <a:r>
              <a:rPr b="1" i="0" lang="en" sz="900" u="none" cap="none" strike="noStrike">
                <a:solidFill>
                  <a:srgbClr val="ABB2BF"/>
                </a:solidFill>
                <a:highlight>
                  <a:srgbClr val="151515"/>
                </a:highlight>
                <a:latin typeface="Courier New"/>
                <a:ea typeface="Courier New"/>
                <a:cs typeface="Courier New"/>
                <a:sym typeface="Courier New"/>
              </a:rPr>
              <a:t>)</a:t>
            </a:r>
            <a:r>
              <a:rPr b="1" i="0" lang="en" sz="900" u="none" cap="none" strike="noStrike">
                <a:solidFill>
                  <a:srgbClr val="999999"/>
                </a:solidFill>
                <a:highlight>
                  <a:srgbClr val="151515"/>
                </a:highlight>
                <a:latin typeface="Courier New"/>
                <a:ea typeface="Courier New"/>
                <a:cs typeface="Courier New"/>
                <a:sym typeface="Courier New"/>
              </a:rPr>
              <a:t> </a:t>
            </a:r>
            <a:br>
              <a:rPr b="1" i="0" lang="en" sz="900" u="none" cap="none" strike="noStrike">
                <a:solidFill>
                  <a:srgbClr val="999999"/>
                </a:solidFill>
                <a:highlight>
                  <a:srgbClr val="151515"/>
                </a:highlight>
                <a:latin typeface="Courier New"/>
                <a:ea typeface="Courier New"/>
                <a:cs typeface="Courier New"/>
                <a:sym typeface="Courier New"/>
              </a:rPr>
            </a:br>
            <a:r>
              <a:rPr b="1" i="1" lang="en" sz="900" u="none" cap="none" strike="noStrike">
                <a:solidFill>
                  <a:srgbClr val="5C6370"/>
                </a:solidFill>
                <a:highlight>
                  <a:srgbClr val="151515"/>
                </a:highlight>
                <a:latin typeface="Courier New"/>
                <a:ea typeface="Courier New"/>
                <a:cs typeface="Courier New"/>
                <a:sym typeface="Courier New"/>
              </a:rPr>
              <a:t>// Cannot instantiate from Abstract Class</a:t>
            </a:r>
            <a:endParaRPr b="1" i="1" sz="9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1" i="0" lang="en" sz="900" u="none" cap="none" strike="noStrike">
                <a:solidFill>
                  <a:srgbClr val="ABB2BF"/>
                </a:solidFill>
                <a:highlight>
                  <a:srgbClr val="151515"/>
                </a:highlight>
                <a:latin typeface="Courier New"/>
                <a:ea typeface="Courier New"/>
                <a:cs typeface="Courier New"/>
                <a:sym typeface="Courier New"/>
              </a:rPr>
              <a:t>}</a:t>
            </a:r>
            <a:endParaRPr b="1" i="0" sz="900" u="none" cap="none" strike="noStrike">
              <a:solidFill>
                <a:srgbClr val="ABB2BF"/>
              </a:solidFill>
              <a:highlight>
                <a:srgbClr val="151515"/>
              </a:highlight>
              <a:latin typeface="Courier New"/>
              <a:ea typeface="Courier New"/>
              <a:cs typeface="Courier New"/>
              <a:sym typeface="Courier New"/>
            </a:endParaRPr>
          </a:p>
        </p:txBody>
      </p:sp>
      <p:sp>
        <p:nvSpPr>
          <p:cNvPr id="1126" name="Google Shape;1126;p43"/>
          <p:cNvSpPr txBox="1"/>
          <p:nvPr/>
        </p:nvSpPr>
        <p:spPr>
          <a:xfrm>
            <a:off x="5237538" y="1319200"/>
            <a:ext cx="3221700" cy="12417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0" i="0" lang="en" sz="1000" u="none" cap="none" strike="noStrike">
                <a:solidFill>
                  <a:srgbClr val="434343"/>
                </a:solidFill>
                <a:latin typeface="Montserrat"/>
                <a:ea typeface="Montserrat"/>
                <a:cs typeface="Montserrat"/>
                <a:sym typeface="Montserrat"/>
              </a:rPr>
              <a:t>Nah, ini terbukti ya! </a:t>
            </a:r>
            <a:endParaRPr b="0" i="0" sz="1000" u="none" cap="none" strike="noStrike">
              <a:solidFill>
                <a:srgbClr val="434343"/>
              </a:solidFill>
              <a:latin typeface="Montserrat"/>
              <a:ea typeface="Montserrat"/>
              <a:cs typeface="Montserrat"/>
              <a:sym typeface="Montserrat"/>
            </a:endParaRPr>
          </a:p>
          <a:p>
            <a:pPr indent="0" lvl="0" marL="0" marR="0" rtl="0" algn="just">
              <a:lnSpc>
                <a:spcPct val="100000"/>
              </a:lnSpc>
              <a:spcBef>
                <a:spcPts val="1000"/>
              </a:spcBef>
              <a:spcAft>
                <a:spcPts val="1000"/>
              </a:spcAft>
              <a:buClr>
                <a:srgbClr val="000000"/>
              </a:buClr>
              <a:buSzPts val="1400"/>
              <a:buFont typeface="Arial"/>
              <a:buNone/>
            </a:pPr>
            <a:r>
              <a:rPr b="0" i="0" lang="en" sz="1000" u="none" cap="none" strike="noStrike">
                <a:solidFill>
                  <a:srgbClr val="434343"/>
                </a:solidFill>
                <a:latin typeface="Montserrat"/>
                <a:ea typeface="Montserrat"/>
                <a:cs typeface="Montserrat"/>
                <a:sym typeface="Montserrat"/>
              </a:rPr>
              <a:t>Kalau kita coba melakukan instansiasi class Human, yang emang udah ada kondisi buat abstraction, berarti kita bakal dapet pesan </a:t>
            </a:r>
            <a:r>
              <a:rPr b="1" i="0" lang="en" sz="1000" u="none" cap="none" strike="noStrike">
                <a:solidFill>
                  <a:srgbClr val="434343"/>
                </a:solidFill>
                <a:latin typeface="Montserrat"/>
                <a:ea typeface="Montserrat"/>
                <a:cs typeface="Montserrat"/>
                <a:sym typeface="Montserrat"/>
              </a:rPr>
              <a:t>error</a:t>
            </a:r>
            <a:r>
              <a:rPr b="0" i="0" lang="en" sz="1000" u="none" cap="none" strike="noStrike">
                <a:solidFill>
                  <a:srgbClr val="434343"/>
                </a:solidFill>
                <a:latin typeface="Montserrat"/>
                <a:ea typeface="Montserrat"/>
                <a:cs typeface="Montserrat"/>
                <a:sym typeface="Montserrat"/>
              </a:rPr>
              <a:t>.</a:t>
            </a:r>
            <a:endParaRPr b="0" i="0" sz="1000" u="none" cap="none" strike="noStrike">
              <a:solidFill>
                <a:srgbClr val="434343"/>
              </a:solidFill>
              <a:latin typeface="Montserrat"/>
              <a:ea typeface="Montserrat"/>
              <a:cs typeface="Montserrat"/>
              <a:sym typeface="Montserrat"/>
            </a:endParaRPr>
          </a:p>
        </p:txBody>
      </p:sp>
      <p:pic>
        <p:nvPicPr>
          <p:cNvPr id="1127" name="Google Shape;1127;p43"/>
          <p:cNvPicPr preferRelativeResize="0"/>
          <p:nvPr/>
        </p:nvPicPr>
        <p:blipFill rotWithShape="1">
          <a:blip r:embed="rId4">
            <a:alphaModFix/>
          </a:blip>
          <a:srcRect b="0" l="0" r="0" t="0"/>
          <a:stretch/>
        </p:blipFill>
        <p:spPr>
          <a:xfrm>
            <a:off x="685800" y="1166806"/>
            <a:ext cx="4330974" cy="3391743"/>
          </a:xfrm>
          <a:prstGeom prst="rect">
            <a:avLst/>
          </a:prstGeom>
          <a:noFill/>
          <a:ln>
            <a:noFill/>
          </a:ln>
        </p:spPr>
      </p:pic>
      <p:pic>
        <p:nvPicPr>
          <p:cNvPr id="1128" name="Google Shape;1128;p43"/>
          <p:cNvPicPr preferRelativeResize="0"/>
          <p:nvPr/>
        </p:nvPicPr>
        <p:blipFill rotWithShape="1">
          <a:blip r:embed="rId5">
            <a:alphaModFix/>
          </a:blip>
          <a:srcRect b="0" l="0" r="0" t="0"/>
          <a:stretch/>
        </p:blipFill>
        <p:spPr>
          <a:xfrm>
            <a:off x="4937174" y="2578225"/>
            <a:ext cx="3822425" cy="2013188"/>
          </a:xfrm>
          <a:prstGeom prst="rect">
            <a:avLst/>
          </a:prstGeom>
          <a:noFill/>
          <a:ln>
            <a:noFill/>
          </a:ln>
        </p:spPr>
      </p:pic>
      <p:sp>
        <p:nvSpPr>
          <p:cNvPr id="1129" name="Google Shape;1129;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33" name="Shape 1133"/>
        <p:cNvGrpSpPr/>
        <p:nvPr/>
      </p:nvGrpSpPr>
      <p:grpSpPr>
        <a:xfrm>
          <a:off x="0" y="0"/>
          <a:ext cx="0" cy="0"/>
          <a:chOff x="0" y="0"/>
          <a:chExt cx="0" cy="0"/>
        </a:xfrm>
      </p:grpSpPr>
      <p:sp>
        <p:nvSpPr>
          <p:cNvPr id="1134" name="Google Shape;1134;g113d69fc308_1_28"/>
          <p:cNvSpPr txBox="1"/>
          <p:nvPr/>
        </p:nvSpPr>
        <p:spPr>
          <a:xfrm>
            <a:off x="1581850" y="3945300"/>
            <a:ext cx="6188100" cy="89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400" u="none" cap="none" strike="noStrike">
              <a:solidFill>
                <a:srgbClr val="434343"/>
              </a:solidFill>
              <a:latin typeface="Raleway"/>
              <a:ea typeface="Raleway"/>
              <a:cs typeface="Raleway"/>
              <a:sym typeface="Raleway"/>
            </a:endParaRPr>
          </a:p>
        </p:txBody>
      </p:sp>
      <p:sp>
        <p:nvSpPr>
          <p:cNvPr id="1135" name="Google Shape;1135;g113d69fc308_1_28"/>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36" name="Google Shape;1136;g113d69fc308_1_28"/>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37" name="Google Shape;1137;g113d69fc308_1_28"/>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38" name="Google Shape;1138;g113d69fc308_1_28"/>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39" name="Google Shape;1139;g113d69fc308_1_28"/>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Konsep OOP di JavaScript : Polymorphism</a:t>
            </a:r>
            <a:endParaRPr b="1" i="0" sz="12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1" i="0" sz="1200" u="none" cap="none" strike="noStrike">
              <a:solidFill>
                <a:schemeClr val="lt1"/>
              </a:solidFill>
              <a:latin typeface="Montserrat"/>
              <a:ea typeface="Montserrat"/>
              <a:cs typeface="Montserrat"/>
              <a:sym typeface="Montserrat"/>
            </a:endParaRPr>
          </a:p>
        </p:txBody>
      </p:sp>
      <p:sp>
        <p:nvSpPr>
          <p:cNvPr id="1140" name="Google Shape;1140;g113d69fc308_1_28"/>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141" name="Google Shape;1141;g113d69fc308_1_28"/>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142" name="Google Shape;1142;g113d69fc308_1_28"/>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143" name="Google Shape;1143;g113d69fc308_1_28"/>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144" name="Google Shape;1144;g113d69fc308_1_28"/>
          <p:cNvSpPr txBox="1"/>
          <p:nvPr/>
        </p:nvSpPr>
        <p:spPr>
          <a:xfrm>
            <a:off x="4871500" y="1701000"/>
            <a:ext cx="3856800" cy="23385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1000"/>
              </a:spcBef>
              <a:spcAft>
                <a:spcPts val="0"/>
              </a:spcAft>
              <a:buClr>
                <a:srgbClr val="000000"/>
              </a:buClr>
              <a:buSzPts val="1400"/>
              <a:buFont typeface="Arial"/>
              <a:buNone/>
            </a:pPr>
            <a:r>
              <a:rPr b="1" i="0" lang="en" sz="1400" u="none" cap="none" strike="noStrike">
                <a:solidFill>
                  <a:srgbClr val="733572"/>
                </a:solidFill>
                <a:latin typeface="Montserrat"/>
                <a:ea typeface="Montserrat"/>
                <a:cs typeface="Montserrat"/>
                <a:sym typeface="Montserrat"/>
              </a:rPr>
              <a:t>Polymorphism</a:t>
            </a:r>
            <a:endParaRPr b="1" i="0" sz="1400" u="none" cap="none" strike="noStrike">
              <a:solidFill>
                <a:srgbClr val="733572"/>
              </a:solidFill>
              <a:latin typeface="Montserrat"/>
              <a:ea typeface="Montserrat"/>
              <a:cs typeface="Montserrat"/>
              <a:sym typeface="Montserrat"/>
            </a:endParaRPr>
          </a:p>
          <a:p>
            <a:pPr indent="0" lvl="0" marL="0" marR="0" rtl="0" algn="just">
              <a:lnSpc>
                <a:spcPct val="115000"/>
              </a:lnSpc>
              <a:spcBef>
                <a:spcPts val="1000"/>
              </a:spcBef>
              <a:spcAft>
                <a:spcPts val="0"/>
              </a:spcAft>
              <a:buClr>
                <a:schemeClr val="dk1"/>
              </a:buClr>
              <a:buSzPts val="1100"/>
              <a:buFont typeface="Arial"/>
              <a:buNone/>
            </a:pPr>
            <a:r>
              <a:rPr b="0" i="0" lang="en" sz="1000" u="none" cap="none" strike="noStrike">
                <a:solidFill>
                  <a:srgbClr val="434343"/>
                </a:solidFill>
                <a:latin typeface="Montserrat"/>
                <a:ea typeface="Montserrat"/>
                <a:cs typeface="Montserrat"/>
                <a:sym typeface="Montserrat"/>
              </a:rPr>
              <a:t>Polymorphism berarti bahwa </a:t>
            </a:r>
            <a:r>
              <a:rPr b="1" i="0" lang="en" sz="1000" u="none" cap="none" strike="noStrike">
                <a:solidFill>
                  <a:srgbClr val="434343"/>
                </a:solidFill>
                <a:latin typeface="Montserrat"/>
                <a:ea typeface="Montserrat"/>
                <a:cs typeface="Montserrat"/>
                <a:sym typeface="Montserrat"/>
              </a:rPr>
              <a:t>satu class bisa punya banyak wujud dari sub class-nya</a:t>
            </a:r>
            <a:r>
              <a:rPr b="0" i="0" lang="en" sz="1000" u="none" cap="none" strike="noStrike">
                <a:solidFill>
                  <a:srgbClr val="434343"/>
                </a:solidFill>
                <a:latin typeface="Montserrat"/>
                <a:ea typeface="Montserrat"/>
                <a:cs typeface="Montserrat"/>
                <a:sym typeface="Montserrat"/>
              </a:rPr>
              <a:t>. Biasanya sub class-nya punya perilaku yang beda banget dari super class-nya. </a:t>
            </a:r>
            <a:endParaRPr b="0" i="0" sz="1000" u="none" cap="none" strike="noStrike">
              <a:solidFill>
                <a:srgbClr val="434343"/>
              </a:solidFill>
              <a:latin typeface="Montserrat"/>
              <a:ea typeface="Montserrat"/>
              <a:cs typeface="Montserrat"/>
              <a:sym typeface="Montserrat"/>
            </a:endParaRPr>
          </a:p>
          <a:p>
            <a:pPr indent="0" lvl="0" marL="0" marR="0" rtl="0" algn="just">
              <a:lnSpc>
                <a:spcPct val="115000"/>
              </a:lnSpc>
              <a:spcBef>
                <a:spcPts val="1000"/>
              </a:spcBef>
              <a:spcAft>
                <a:spcPts val="0"/>
              </a:spcAft>
              <a:buClr>
                <a:schemeClr val="dk1"/>
              </a:buClr>
              <a:buSzPts val="1100"/>
              <a:buFont typeface="Arial"/>
              <a:buNone/>
            </a:pPr>
            <a:r>
              <a:rPr b="0" i="0" lang="en" sz="1000" u="none" cap="none" strike="noStrike">
                <a:solidFill>
                  <a:srgbClr val="434343"/>
                </a:solidFill>
                <a:latin typeface="Montserrat"/>
                <a:ea typeface="Montserrat"/>
                <a:cs typeface="Montserrat"/>
                <a:sym typeface="Montserrat"/>
              </a:rPr>
              <a:t>Prinsip ini berlaku pas kita punya banyak class yang terkait satu sama lain lewat inheritance.</a:t>
            </a:r>
            <a:endParaRPr b="0" i="0" sz="1000" u="none" cap="none" strike="noStrike">
              <a:solidFill>
                <a:srgbClr val="434343"/>
              </a:solidFill>
              <a:latin typeface="Montserrat"/>
              <a:ea typeface="Montserrat"/>
              <a:cs typeface="Montserrat"/>
              <a:sym typeface="Montserrat"/>
            </a:endParaRPr>
          </a:p>
        </p:txBody>
      </p:sp>
      <p:pic>
        <p:nvPicPr>
          <p:cNvPr id="1145" name="Google Shape;1145;g113d69fc308_1_28"/>
          <p:cNvPicPr preferRelativeResize="0"/>
          <p:nvPr/>
        </p:nvPicPr>
        <p:blipFill rotWithShape="1">
          <a:blip r:embed="rId4">
            <a:alphaModFix/>
          </a:blip>
          <a:srcRect b="0" l="0" r="0" t="0"/>
          <a:stretch/>
        </p:blipFill>
        <p:spPr>
          <a:xfrm>
            <a:off x="685800" y="1480800"/>
            <a:ext cx="3934976" cy="2999274"/>
          </a:xfrm>
          <a:prstGeom prst="rect">
            <a:avLst/>
          </a:prstGeom>
          <a:noFill/>
          <a:ln>
            <a:noFill/>
          </a:ln>
        </p:spPr>
      </p:pic>
      <p:sp>
        <p:nvSpPr>
          <p:cNvPr id="1146" name="Google Shape;1146;g113d69fc308_1_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52F67"/>
        </a:solidFill>
      </p:bgPr>
    </p:bg>
    <p:spTree>
      <p:nvGrpSpPr>
        <p:cNvPr id="391" name="Shape 391"/>
        <p:cNvGrpSpPr/>
        <p:nvPr/>
      </p:nvGrpSpPr>
      <p:grpSpPr>
        <a:xfrm>
          <a:off x="0" y="0"/>
          <a:ext cx="0" cy="0"/>
          <a:chOff x="0" y="0"/>
          <a:chExt cx="0" cy="0"/>
        </a:xfrm>
      </p:grpSpPr>
      <p:sp>
        <p:nvSpPr>
          <p:cNvPr id="392" name="Google Shape;392;p5"/>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93" name="Google Shape;393;p5"/>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94" name="Google Shape;394;p5"/>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95" name="Google Shape;395;p5"/>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96" name="Google Shape;396;p5"/>
          <p:cNvSpPr txBox="1"/>
          <p:nvPr/>
        </p:nvSpPr>
        <p:spPr>
          <a:xfrm>
            <a:off x="573575" y="98975"/>
            <a:ext cx="6381600" cy="5361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Konsep OOP di JavaScript</a:t>
            </a:r>
            <a:endParaRPr b="1" i="0" sz="1200" u="none" cap="none" strike="noStrike">
              <a:solidFill>
                <a:schemeClr val="lt1"/>
              </a:solidFill>
              <a:latin typeface="Montserrat"/>
              <a:ea typeface="Montserrat"/>
              <a:cs typeface="Montserrat"/>
              <a:sym typeface="Montserrat"/>
            </a:endParaRPr>
          </a:p>
        </p:txBody>
      </p:sp>
      <p:sp>
        <p:nvSpPr>
          <p:cNvPr id="397" name="Google Shape;397;p5"/>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398" name="Google Shape;398;p5"/>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399" name="Google Shape;399;p5"/>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400" name="Google Shape;400;p5"/>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01" name="Google Shape;401;p5"/>
          <p:cNvSpPr txBox="1"/>
          <p:nvPr/>
        </p:nvSpPr>
        <p:spPr>
          <a:xfrm>
            <a:off x="3874125" y="1789300"/>
            <a:ext cx="4678800" cy="22176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2400"/>
              <a:buFont typeface="Arial"/>
              <a:buNone/>
            </a:pPr>
            <a:r>
              <a:rPr b="1" i="0" lang="en" sz="1400" u="none" cap="none" strike="noStrike">
                <a:solidFill>
                  <a:srgbClr val="FFFFFF"/>
                </a:solidFill>
                <a:latin typeface="Montserrat"/>
                <a:ea typeface="Montserrat"/>
                <a:cs typeface="Montserrat"/>
                <a:sym typeface="Montserrat"/>
              </a:rPr>
              <a:t>Sebenarnya </a:t>
            </a:r>
            <a:r>
              <a:rPr b="1" i="0" lang="en" sz="1400" u="none" cap="none" strike="noStrike">
                <a:solidFill>
                  <a:schemeClr val="accent1"/>
                </a:solidFill>
                <a:latin typeface="Montserrat"/>
                <a:ea typeface="Montserrat"/>
                <a:cs typeface="Montserrat"/>
                <a:sym typeface="Montserrat"/>
              </a:rPr>
              <a:t>OOP </a:t>
            </a:r>
            <a:r>
              <a:rPr b="1" i="0" lang="en" sz="1400" u="none" cap="none" strike="noStrike">
                <a:solidFill>
                  <a:srgbClr val="FFFFFF"/>
                </a:solidFill>
                <a:latin typeface="Montserrat"/>
                <a:ea typeface="Montserrat"/>
                <a:cs typeface="Montserrat"/>
                <a:sym typeface="Montserrat"/>
              </a:rPr>
              <a:t>itu apa ya?</a:t>
            </a:r>
            <a:endParaRPr b="1" i="0" sz="1400" u="none" cap="none" strike="noStrike">
              <a:solidFill>
                <a:srgbClr val="FFFFFF"/>
              </a:solidFill>
              <a:latin typeface="Montserrat"/>
              <a:ea typeface="Montserrat"/>
              <a:cs typeface="Montserrat"/>
              <a:sym typeface="Montserrat"/>
            </a:endParaRPr>
          </a:p>
          <a:p>
            <a:pPr indent="0" lvl="0" marL="0" marR="0" rtl="0" algn="just">
              <a:lnSpc>
                <a:spcPct val="100000"/>
              </a:lnSpc>
              <a:spcBef>
                <a:spcPts val="1000"/>
              </a:spcBef>
              <a:spcAft>
                <a:spcPts val="0"/>
              </a:spcAft>
              <a:buClr>
                <a:srgbClr val="000000"/>
              </a:buClr>
              <a:buSzPts val="2400"/>
              <a:buFont typeface="Arial"/>
              <a:buNone/>
            </a:pPr>
            <a:r>
              <a:rPr b="1" i="0" lang="en" sz="1400" u="none" cap="none" strike="noStrike">
                <a:solidFill>
                  <a:srgbClr val="FFFFFF"/>
                </a:solidFill>
                <a:latin typeface="Montserrat"/>
                <a:ea typeface="Montserrat"/>
                <a:cs typeface="Montserrat"/>
                <a:sym typeface="Montserrat"/>
              </a:rPr>
              <a:t>Kenapa kita harus menguasai konsep ini?</a:t>
            </a:r>
            <a:endParaRPr b="1" i="0" sz="1400" u="none" cap="none" strike="noStrike">
              <a:solidFill>
                <a:srgbClr val="FFFFFF"/>
              </a:solidFill>
              <a:latin typeface="Montserrat"/>
              <a:ea typeface="Montserrat"/>
              <a:cs typeface="Montserrat"/>
              <a:sym typeface="Montserrat"/>
            </a:endParaRPr>
          </a:p>
          <a:p>
            <a:pPr indent="0" lvl="0" marL="0" marR="0" rtl="0" algn="just">
              <a:lnSpc>
                <a:spcPct val="100000"/>
              </a:lnSpc>
              <a:spcBef>
                <a:spcPts val="1000"/>
              </a:spcBef>
              <a:spcAft>
                <a:spcPts val="1000"/>
              </a:spcAft>
              <a:buClr>
                <a:srgbClr val="000000"/>
              </a:buClr>
              <a:buSzPts val="2400"/>
              <a:buFont typeface="Arial"/>
              <a:buNone/>
            </a:pPr>
            <a:r>
              <a:rPr b="1" i="0" lang="en" sz="1400" u="none" cap="none" strike="noStrike">
                <a:solidFill>
                  <a:srgbClr val="FFFFFF"/>
                </a:solidFill>
                <a:latin typeface="Montserrat"/>
                <a:ea typeface="Montserrat"/>
                <a:cs typeface="Montserrat"/>
                <a:sym typeface="Montserrat"/>
              </a:rPr>
              <a:t>Apa cuma ada konsep OOP aja di dunia pemrograman?</a:t>
            </a:r>
            <a:endParaRPr b="1" i="0" sz="1400" u="none" cap="none" strike="noStrike">
              <a:solidFill>
                <a:srgbClr val="FFFFFF"/>
              </a:solidFill>
              <a:latin typeface="Montserrat"/>
              <a:ea typeface="Montserrat"/>
              <a:cs typeface="Montserrat"/>
              <a:sym typeface="Montserrat"/>
            </a:endParaRPr>
          </a:p>
        </p:txBody>
      </p:sp>
      <p:pic>
        <p:nvPicPr>
          <p:cNvPr id="402" name="Google Shape;402;p5"/>
          <p:cNvPicPr preferRelativeResize="0"/>
          <p:nvPr/>
        </p:nvPicPr>
        <p:blipFill rotWithShape="1">
          <a:blip r:embed="rId4">
            <a:alphaModFix/>
          </a:blip>
          <a:srcRect b="25898" l="0" r="0" t="0"/>
          <a:stretch/>
        </p:blipFill>
        <p:spPr>
          <a:xfrm>
            <a:off x="1003675" y="1271150"/>
            <a:ext cx="2574051" cy="3872348"/>
          </a:xfrm>
          <a:prstGeom prst="rect">
            <a:avLst/>
          </a:prstGeom>
          <a:noFill/>
          <a:ln>
            <a:noFill/>
          </a:ln>
        </p:spPr>
      </p:pic>
      <p:sp>
        <p:nvSpPr>
          <p:cNvPr id="403" name="Google Shape;403;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50" name="Shape 1150"/>
        <p:cNvGrpSpPr/>
        <p:nvPr/>
      </p:nvGrpSpPr>
      <p:grpSpPr>
        <a:xfrm>
          <a:off x="0" y="0"/>
          <a:ext cx="0" cy="0"/>
          <a:chOff x="0" y="0"/>
          <a:chExt cx="0" cy="0"/>
        </a:xfrm>
      </p:grpSpPr>
      <p:sp>
        <p:nvSpPr>
          <p:cNvPr id="1151" name="Google Shape;1151;p45"/>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52" name="Google Shape;1152;p45"/>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53" name="Google Shape;1153;p45"/>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54" name="Google Shape;1154;p45"/>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55" name="Google Shape;1155;p45"/>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Konsep OOP di JavaScript : Polymorphism</a:t>
            </a:r>
            <a:endParaRPr b="1" i="0" sz="1200" u="none" cap="none" strike="noStrike">
              <a:solidFill>
                <a:schemeClr val="lt1"/>
              </a:solidFill>
              <a:latin typeface="Montserrat"/>
              <a:ea typeface="Montserrat"/>
              <a:cs typeface="Montserrat"/>
              <a:sym typeface="Montserrat"/>
            </a:endParaRPr>
          </a:p>
        </p:txBody>
      </p:sp>
      <p:sp>
        <p:nvSpPr>
          <p:cNvPr id="1156" name="Google Shape;1156;p45"/>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157" name="Google Shape;1157;p45"/>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158" name="Google Shape;1158;p45"/>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159" name="Google Shape;1159;p45"/>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160" name="Google Shape;1160;p45"/>
          <p:cNvSpPr txBox="1"/>
          <p:nvPr/>
        </p:nvSpPr>
        <p:spPr>
          <a:xfrm>
            <a:off x="509675" y="1367225"/>
            <a:ext cx="4600800" cy="2791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1400"/>
              <a:buFont typeface="Arial"/>
              <a:buNone/>
            </a:pPr>
            <a:r>
              <a:rPr b="0" i="0" lang="en" sz="1000" u="none" cap="none" strike="noStrike">
                <a:solidFill>
                  <a:srgbClr val="000000"/>
                </a:solidFill>
                <a:latin typeface="Montserrat"/>
                <a:ea typeface="Montserrat"/>
                <a:cs typeface="Montserrat"/>
                <a:sym typeface="Montserrat"/>
              </a:rPr>
              <a:t>Misalnya, kita punya 4 class, yaitu Human (abstract), Doctor, Police, Writer, and Army. Class tersebut punya aturan sebagai berikut:</a:t>
            </a:r>
            <a:endParaRPr b="0" i="0" sz="1000" u="none" cap="none" strike="noStrike">
              <a:solidFill>
                <a:srgbClr val="000000"/>
              </a:solidFill>
              <a:latin typeface="Montserrat"/>
              <a:ea typeface="Montserrat"/>
              <a:cs typeface="Montserrat"/>
              <a:sym typeface="Montserrat"/>
            </a:endParaRPr>
          </a:p>
          <a:p>
            <a:pPr indent="-292100" lvl="0" marL="457200" marR="0" rtl="0" algn="l">
              <a:lnSpc>
                <a:spcPct val="115000"/>
              </a:lnSpc>
              <a:spcBef>
                <a:spcPts val="1000"/>
              </a:spcBef>
              <a:spcAft>
                <a:spcPts val="0"/>
              </a:spcAft>
              <a:buClr>
                <a:schemeClr val="dk1"/>
              </a:buClr>
              <a:buSzPts val="1000"/>
              <a:buFont typeface="Montserrat"/>
              <a:buChar char="●"/>
            </a:pPr>
            <a:r>
              <a:rPr b="0" i="0" lang="en" sz="1000" u="none" cap="none" strike="noStrike">
                <a:solidFill>
                  <a:srgbClr val="000000"/>
                </a:solidFill>
                <a:latin typeface="Montserrat"/>
                <a:ea typeface="Montserrat"/>
                <a:cs typeface="Montserrat"/>
                <a:sym typeface="Montserrat"/>
              </a:rPr>
              <a:t>Doctor, Police, dan Army adalah sub class dari Human.</a:t>
            </a:r>
            <a:endParaRPr b="0" i="0" sz="1000" u="none" cap="none" strike="noStrike">
              <a:solidFill>
                <a:srgbClr val="000000"/>
              </a:solidFill>
              <a:latin typeface="Montserrat"/>
              <a:ea typeface="Montserrat"/>
              <a:cs typeface="Montserrat"/>
              <a:sym typeface="Montserrat"/>
            </a:endParaRPr>
          </a:p>
          <a:p>
            <a:pPr indent="-292100" lvl="0" marL="457200" marR="0" rtl="0" algn="l">
              <a:lnSpc>
                <a:spcPct val="115000"/>
              </a:lnSpc>
              <a:spcBef>
                <a:spcPts val="1000"/>
              </a:spcBef>
              <a:spcAft>
                <a:spcPts val="0"/>
              </a:spcAft>
              <a:buClr>
                <a:schemeClr val="dk1"/>
              </a:buClr>
              <a:buSzPts val="1000"/>
              <a:buFont typeface="Raleway"/>
              <a:buChar char="●"/>
            </a:pPr>
            <a:r>
              <a:rPr b="0" i="0" lang="en" sz="1000" u="none" cap="none" strike="noStrike">
                <a:solidFill>
                  <a:srgbClr val="000000"/>
                </a:solidFill>
                <a:latin typeface="Montserrat"/>
                <a:ea typeface="Montserrat"/>
                <a:cs typeface="Montserrat"/>
                <a:sym typeface="Montserrat"/>
              </a:rPr>
              <a:t>Army dan Police punya method yang namanya </a:t>
            </a:r>
            <a:r>
              <a:rPr b="1" i="0" lang="en" sz="1000" u="none" cap="none" strike="noStrike">
                <a:solidFill>
                  <a:srgbClr val="000000"/>
                </a:solidFill>
                <a:latin typeface="Montserrat"/>
                <a:ea typeface="Montserrat"/>
                <a:cs typeface="Montserrat"/>
                <a:sym typeface="Montserrat"/>
              </a:rPr>
              <a:t>shoot</a:t>
            </a:r>
            <a:r>
              <a:rPr b="0" i="0" lang="en" sz="1000" u="none" cap="none" strike="noStrike">
                <a:solidFill>
                  <a:srgbClr val="000000"/>
                </a:solidFill>
                <a:latin typeface="Montserrat"/>
                <a:ea typeface="Montserrat"/>
                <a:cs typeface="Montserrat"/>
                <a:sym typeface="Montserrat"/>
              </a:rPr>
              <a:t>, tapi Dokter nggak.</a:t>
            </a:r>
            <a:endParaRPr b="0" i="0" sz="1000" u="none" cap="none" strike="noStrike">
              <a:solidFill>
                <a:srgbClr val="000000"/>
              </a:solidFill>
              <a:latin typeface="Montserrat"/>
              <a:ea typeface="Montserrat"/>
              <a:cs typeface="Montserrat"/>
              <a:sym typeface="Montserrat"/>
            </a:endParaRPr>
          </a:p>
          <a:p>
            <a:pPr indent="-292100" lvl="0" marL="457200" marR="0" rtl="0" algn="l">
              <a:lnSpc>
                <a:spcPct val="115000"/>
              </a:lnSpc>
              <a:spcBef>
                <a:spcPts val="1000"/>
              </a:spcBef>
              <a:spcAft>
                <a:spcPts val="0"/>
              </a:spcAft>
              <a:buClr>
                <a:schemeClr val="dk1"/>
              </a:buClr>
              <a:buSzPts val="1000"/>
              <a:buFont typeface="Montserrat"/>
              <a:buChar char="●"/>
            </a:pPr>
            <a:r>
              <a:rPr b="0" i="0" lang="en" sz="1000" u="none" cap="none" strike="noStrike">
                <a:solidFill>
                  <a:srgbClr val="000000"/>
                </a:solidFill>
                <a:latin typeface="Montserrat"/>
                <a:ea typeface="Montserrat"/>
                <a:cs typeface="Montserrat"/>
                <a:sym typeface="Montserrat"/>
              </a:rPr>
              <a:t>Doctor, Army, dan Police sama-sama punya method save buat menyelamatkan orang lain.</a:t>
            </a:r>
            <a:endParaRPr b="0" i="0" sz="1000" u="none" cap="none" strike="noStrike">
              <a:solidFill>
                <a:srgbClr val="000000"/>
              </a:solidFill>
              <a:latin typeface="Montserrat"/>
              <a:ea typeface="Montserrat"/>
              <a:cs typeface="Montserrat"/>
              <a:sym typeface="Montserrat"/>
            </a:endParaRPr>
          </a:p>
        </p:txBody>
      </p:sp>
      <p:pic>
        <p:nvPicPr>
          <p:cNvPr id="1161" name="Google Shape;1161;p45"/>
          <p:cNvPicPr preferRelativeResize="0"/>
          <p:nvPr/>
        </p:nvPicPr>
        <p:blipFill rotWithShape="1">
          <a:blip r:embed="rId4">
            <a:alphaModFix/>
          </a:blip>
          <a:srcRect b="0" l="0" r="0" t="0"/>
          <a:stretch/>
        </p:blipFill>
        <p:spPr>
          <a:xfrm>
            <a:off x="4939750" y="939250"/>
            <a:ext cx="3891174" cy="3891174"/>
          </a:xfrm>
          <a:prstGeom prst="rect">
            <a:avLst/>
          </a:prstGeom>
          <a:noFill/>
          <a:ln>
            <a:noFill/>
          </a:ln>
        </p:spPr>
      </p:pic>
      <p:sp>
        <p:nvSpPr>
          <p:cNvPr id="1162" name="Google Shape;1162;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66" name="Shape 1166"/>
        <p:cNvGrpSpPr/>
        <p:nvPr/>
      </p:nvGrpSpPr>
      <p:grpSpPr>
        <a:xfrm>
          <a:off x="0" y="0"/>
          <a:ext cx="0" cy="0"/>
          <a:chOff x="0" y="0"/>
          <a:chExt cx="0" cy="0"/>
        </a:xfrm>
      </p:grpSpPr>
      <p:sp>
        <p:nvSpPr>
          <p:cNvPr id="1167" name="Google Shape;1167;p46"/>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68" name="Google Shape;1168;p46"/>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69" name="Google Shape;1169;p46"/>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70" name="Google Shape;1170;p46"/>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71" name="Google Shape;1171;p46"/>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Konsep OOP di JavaScript : Polymorphism</a:t>
            </a:r>
            <a:endParaRPr b="1" i="0" sz="1200" u="none" cap="none" strike="noStrike">
              <a:solidFill>
                <a:schemeClr val="lt1"/>
              </a:solidFill>
              <a:latin typeface="Montserrat"/>
              <a:ea typeface="Montserrat"/>
              <a:cs typeface="Montserrat"/>
              <a:sym typeface="Montserrat"/>
            </a:endParaRPr>
          </a:p>
        </p:txBody>
      </p:sp>
      <p:sp>
        <p:nvSpPr>
          <p:cNvPr id="1172" name="Google Shape;1172;p46"/>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173" name="Google Shape;1173;p46"/>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174" name="Google Shape;1174;p46"/>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175" name="Google Shape;1175;p46"/>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176" name="Google Shape;1176;p46"/>
          <p:cNvSpPr txBox="1"/>
          <p:nvPr/>
        </p:nvSpPr>
        <p:spPr>
          <a:xfrm>
            <a:off x="539075" y="1447800"/>
            <a:ext cx="4009200" cy="26382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400"/>
              <a:buFont typeface="Arial"/>
              <a:buNone/>
            </a:pPr>
            <a:r>
              <a:rPr b="0" i="0" lang="en" sz="1000" u="none" cap="none" strike="noStrike">
                <a:solidFill>
                  <a:srgbClr val="434343"/>
                </a:solidFill>
                <a:latin typeface="Montserrat"/>
                <a:ea typeface="Montserrat"/>
                <a:cs typeface="Montserrat"/>
                <a:sym typeface="Montserrat"/>
              </a:rPr>
              <a:t>Biar kebayang, kita lihat dulu contoh kode yang pakai konsep polymorphism dari ketentuan sebelumnya, ya~</a:t>
            </a:r>
            <a:endParaRPr b="0" i="0" sz="1000" u="none" cap="none" strike="noStrike">
              <a:solidFill>
                <a:srgbClr val="434343"/>
              </a:solidFill>
              <a:latin typeface="Montserrat"/>
              <a:ea typeface="Montserrat"/>
              <a:cs typeface="Montserrat"/>
              <a:sym typeface="Montserrat"/>
            </a:endParaRPr>
          </a:p>
          <a:p>
            <a:pPr indent="0" lvl="0" marL="0" marR="0" rtl="0" algn="just">
              <a:lnSpc>
                <a:spcPct val="115000"/>
              </a:lnSpc>
              <a:spcBef>
                <a:spcPts val="1000"/>
              </a:spcBef>
              <a:spcAft>
                <a:spcPts val="0"/>
              </a:spcAft>
              <a:buClr>
                <a:srgbClr val="000000"/>
              </a:buClr>
              <a:buSzPts val="1400"/>
              <a:buFont typeface="Arial"/>
              <a:buNone/>
            </a:pPr>
            <a:r>
              <a:rPr b="0" i="0" lang="en" sz="1000" u="none" cap="none" strike="noStrike">
                <a:solidFill>
                  <a:srgbClr val="434343"/>
                </a:solidFill>
                <a:latin typeface="Montserrat"/>
                <a:ea typeface="Montserrat"/>
                <a:cs typeface="Montserrat"/>
                <a:sym typeface="Montserrat"/>
              </a:rPr>
              <a:t>Pertama, kita buat class Human sebagai parent class. Terus, kita bikin module/helper buat public server dan military. </a:t>
            </a:r>
            <a:endParaRPr b="0" i="0" sz="1000" u="none" cap="none" strike="noStrike">
              <a:solidFill>
                <a:srgbClr val="434343"/>
              </a:solidFill>
              <a:latin typeface="Montserrat"/>
              <a:ea typeface="Montserrat"/>
              <a:cs typeface="Montserrat"/>
              <a:sym typeface="Montserrat"/>
            </a:endParaRPr>
          </a:p>
          <a:p>
            <a:pPr indent="0" lvl="0" marL="0" marR="0" rtl="0" algn="just">
              <a:lnSpc>
                <a:spcPct val="115000"/>
              </a:lnSpc>
              <a:spcBef>
                <a:spcPts val="1000"/>
              </a:spcBef>
              <a:spcAft>
                <a:spcPts val="0"/>
              </a:spcAft>
              <a:buClr>
                <a:srgbClr val="000000"/>
              </a:buClr>
              <a:buSzPts val="1400"/>
              <a:buFont typeface="Arial"/>
              <a:buNone/>
            </a:pPr>
            <a:r>
              <a:rPr b="0" i="0" lang="en" sz="1000" u="none" cap="none" strike="noStrike">
                <a:solidFill>
                  <a:srgbClr val="434343"/>
                </a:solidFill>
                <a:latin typeface="Montserrat"/>
                <a:ea typeface="Montserrat"/>
                <a:cs typeface="Montserrat"/>
                <a:sym typeface="Montserrat"/>
              </a:rPr>
              <a:t>Nah, buat implementasi module/helper ini kita pake konsep </a:t>
            </a:r>
            <a:r>
              <a:rPr b="1" i="0" lang="en" sz="1000" u="none" cap="none" strike="noStrike">
                <a:solidFill>
                  <a:srgbClr val="434343"/>
                </a:solidFill>
                <a:latin typeface="Montserrat"/>
                <a:ea typeface="Montserrat"/>
                <a:cs typeface="Montserrat"/>
                <a:sym typeface="Montserrat"/>
              </a:rPr>
              <a:t>mix-ins</a:t>
            </a:r>
            <a:r>
              <a:rPr b="0" i="0" lang="en" sz="1000" u="none" cap="none" strike="noStrike">
                <a:solidFill>
                  <a:srgbClr val="434343"/>
                </a:solidFill>
                <a:latin typeface="Montserrat"/>
                <a:ea typeface="Montserrat"/>
                <a:cs typeface="Montserrat"/>
                <a:sym typeface="Montserrat"/>
              </a:rPr>
              <a:t>.</a:t>
            </a:r>
            <a:endParaRPr b="0" i="0" sz="1000" u="none" cap="none" strike="noStrike">
              <a:solidFill>
                <a:srgbClr val="434343"/>
              </a:solidFill>
              <a:latin typeface="Montserrat"/>
              <a:ea typeface="Montserrat"/>
              <a:cs typeface="Montserrat"/>
              <a:sym typeface="Montserrat"/>
            </a:endParaRPr>
          </a:p>
          <a:p>
            <a:pPr indent="0" lvl="0" marL="0" marR="0" rtl="0" algn="just">
              <a:lnSpc>
                <a:spcPct val="115000"/>
              </a:lnSpc>
              <a:spcBef>
                <a:spcPts val="1000"/>
              </a:spcBef>
              <a:spcAft>
                <a:spcPts val="1000"/>
              </a:spcAft>
              <a:buClr>
                <a:srgbClr val="000000"/>
              </a:buClr>
              <a:buSzPts val="1400"/>
              <a:buFont typeface="Arial"/>
              <a:buNone/>
            </a:pPr>
            <a:r>
              <a:rPr b="0" i="0" lang="en" sz="1000" u="none" cap="none" strike="noStrike">
                <a:solidFill>
                  <a:srgbClr val="434343"/>
                </a:solidFill>
                <a:latin typeface="Montserrat"/>
                <a:ea typeface="Montserrat"/>
                <a:cs typeface="Montserrat"/>
                <a:sym typeface="Montserrat"/>
              </a:rPr>
              <a:t>Mix-ins</a:t>
            </a:r>
            <a:r>
              <a:rPr b="1" i="0" lang="en" sz="1000" u="none" cap="none" strike="noStrike">
                <a:solidFill>
                  <a:srgbClr val="434343"/>
                </a:solidFill>
                <a:latin typeface="Montserrat"/>
                <a:ea typeface="Montserrat"/>
                <a:cs typeface="Montserrat"/>
                <a:sym typeface="Montserrat"/>
              </a:rPr>
              <a:t> </a:t>
            </a:r>
            <a:r>
              <a:rPr b="0" i="0" lang="en" sz="1000" u="none" cap="none" strike="noStrike">
                <a:solidFill>
                  <a:srgbClr val="434343"/>
                </a:solidFill>
                <a:latin typeface="Montserrat"/>
                <a:ea typeface="Montserrat"/>
                <a:cs typeface="Montserrat"/>
                <a:sym typeface="Montserrat"/>
              </a:rPr>
              <a:t>atau abstract subclasses ini ibarat suatu template buat class. Kita pake konsep mix-ins ini karena class di ECMAScript cuma bisa punya satu superclass. Sedangkan kita butuh fungsi dengan superclass sebagai input dan subclass yang memperluas superclass sebagai output.</a:t>
            </a:r>
            <a:br>
              <a:rPr b="0" baseline="30000" i="0" lang="en" sz="1000" u="none" cap="none" strike="noStrike">
                <a:solidFill>
                  <a:srgbClr val="434343"/>
                </a:solidFill>
                <a:latin typeface="Montserrat"/>
                <a:ea typeface="Montserrat"/>
                <a:cs typeface="Montserrat"/>
                <a:sym typeface="Montserrat"/>
              </a:rPr>
            </a:br>
            <a:endParaRPr b="0" baseline="30000" i="0" sz="1000" u="none" cap="none" strike="noStrike">
              <a:solidFill>
                <a:srgbClr val="434343"/>
              </a:solidFill>
              <a:latin typeface="Montserrat"/>
              <a:ea typeface="Montserrat"/>
              <a:cs typeface="Montserrat"/>
              <a:sym typeface="Montserrat"/>
            </a:endParaRPr>
          </a:p>
        </p:txBody>
      </p:sp>
      <p:sp>
        <p:nvSpPr>
          <p:cNvPr id="1177" name="Google Shape;1177;p46"/>
          <p:cNvSpPr txBox="1"/>
          <p:nvPr/>
        </p:nvSpPr>
        <p:spPr>
          <a:xfrm>
            <a:off x="9909225" y="762000"/>
            <a:ext cx="4452900" cy="4176900"/>
          </a:xfrm>
          <a:prstGeom prst="rect">
            <a:avLst/>
          </a:prstGeom>
          <a:solidFill>
            <a:srgbClr val="000000"/>
          </a:solidFill>
          <a:ln>
            <a:noFill/>
          </a:ln>
        </p:spPr>
        <p:txBody>
          <a:bodyPr anchorCtr="0" anchor="t" bIns="91425" lIns="91425" spcFirstLastPara="1" rIns="91425" wrap="square" tIns="91425">
            <a:noAutofit/>
          </a:bodyPr>
          <a:lstStyle/>
          <a:p>
            <a:pPr indent="0" lvl="0" marL="0" marR="0" rtl="0" algn="l">
              <a:lnSpc>
                <a:spcPct val="130434"/>
              </a:lnSpc>
              <a:spcBef>
                <a:spcPts val="0"/>
              </a:spcBef>
              <a:spcAft>
                <a:spcPts val="0"/>
              </a:spcAft>
              <a:buClr>
                <a:schemeClr val="dk1"/>
              </a:buClr>
              <a:buSzPts val="1100"/>
              <a:buFont typeface="Arial"/>
              <a:buNone/>
            </a:pPr>
            <a:r>
              <a:rPr b="0" i="0" lang="en" sz="800" u="none" cap="none" strike="noStrike">
                <a:solidFill>
                  <a:srgbClr val="C678DD"/>
                </a:solidFill>
                <a:highlight>
                  <a:srgbClr val="151515"/>
                </a:highlight>
                <a:latin typeface="Courier New"/>
                <a:ea typeface="Courier New"/>
                <a:cs typeface="Courier New"/>
                <a:sym typeface="Courier New"/>
              </a:rPr>
              <a:t>class</a:t>
            </a:r>
            <a:r>
              <a:rPr b="0" i="0" lang="en" sz="800" u="none" cap="none" strike="noStrike">
                <a:solidFill>
                  <a:srgbClr val="ABB2BF"/>
                </a:solidFill>
                <a:highlight>
                  <a:srgbClr val="151515"/>
                </a:highlight>
                <a:latin typeface="Courier New"/>
                <a:ea typeface="Courier New"/>
                <a:cs typeface="Courier New"/>
                <a:sym typeface="Courier New"/>
              </a:rPr>
              <a:t> </a:t>
            </a:r>
            <a:r>
              <a:rPr b="0" i="0" lang="en" sz="800" u="none" cap="none" strike="noStrike">
                <a:solidFill>
                  <a:srgbClr val="E5C07B"/>
                </a:solidFill>
                <a:highlight>
                  <a:srgbClr val="151515"/>
                </a:highlight>
                <a:latin typeface="Courier New"/>
                <a:ea typeface="Courier New"/>
                <a:cs typeface="Courier New"/>
                <a:sym typeface="Courier New"/>
              </a:rPr>
              <a:t>Human</a:t>
            </a:r>
            <a:r>
              <a:rPr b="0" i="0" lang="en" sz="800" u="none" cap="none" strike="noStrike">
                <a:solidFill>
                  <a:srgbClr val="ABB2BF"/>
                </a:solidFill>
                <a:highlight>
                  <a:srgbClr val="151515"/>
                </a:highlight>
                <a:latin typeface="Courier New"/>
                <a:ea typeface="Courier New"/>
                <a:cs typeface="Courier New"/>
                <a:sym typeface="Courier New"/>
              </a:rPr>
              <a:t> {</a:t>
            </a:r>
            <a:endParaRPr b="0" i="0" sz="8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chemeClr val="dk1"/>
              </a:buClr>
              <a:buSzPts val="1100"/>
              <a:buFont typeface="Arial"/>
              <a:buNone/>
            </a:pPr>
            <a:r>
              <a:rPr b="0" i="0" lang="en" sz="800" u="none" cap="none" strike="noStrike">
                <a:solidFill>
                  <a:srgbClr val="ABB2BF"/>
                </a:solidFill>
                <a:highlight>
                  <a:srgbClr val="151515"/>
                </a:highlight>
                <a:latin typeface="Courier New"/>
                <a:ea typeface="Courier New"/>
                <a:cs typeface="Courier New"/>
                <a:sym typeface="Courier New"/>
              </a:rPr>
              <a:t> </a:t>
            </a:r>
            <a:r>
              <a:rPr b="0" i="0" lang="en" sz="800" u="none" cap="none" strike="noStrike">
                <a:solidFill>
                  <a:srgbClr val="C678DD"/>
                </a:solidFill>
                <a:highlight>
                  <a:srgbClr val="151515"/>
                </a:highlight>
                <a:latin typeface="Courier New"/>
                <a:ea typeface="Courier New"/>
                <a:cs typeface="Courier New"/>
                <a:sym typeface="Courier New"/>
              </a:rPr>
              <a:t>constructor</a:t>
            </a:r>
            <a:r>
              <a:rPr b="0" i="0" lang="en" sz="800" u="none" cap="none" strike="noStrike">
                <a:solidFill>
                  <a:srgbClr val="ABB2BF"/>
                </a:solidFill>
                <a:highlight>
                  <a:srgbClr val="151515"/>
                </a:highlight>
                <a:latin typeface="Courier New"/>
                <a:ea typeface="Courier New"/>
                <a:cs typeface="Courier New"/>
                <a:sym typeface="Courier New"/>
              </a:rPr>
              <a:t>(name, address) {</a:t>
            </a:r>
            <a:endParaRPr b="0" i="0" sz="8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chemeClr val="dk1"/>
              </a:buClr>
              <a:buSzPts val="1100"/>
              <a:buFont typeface="Arial"/>
              <a:buNone/>
            </a:pPr>
            <a:r>
              <a:rPr b="0" i="0" lang="en" sz="800" u="none" cap="none" strike="noStrike">
                <a:solidFill>
                  <a:srgbClr val="ABB2BF"/>
                </a:solidFill>
                <a:highlight>
                  <a:srgbClr val="151515"/>
                </a:highlight>
                <a:latin typeface="Courier New"/>
                <a:ea typeface="Courier New"/>
                <a:cs typeface="Courier New"/>
                <a:sym typeface="Courier New"/>
              </a:rPr>
              <a:t>   </a:t>
            </a:r>
            <a:r>
              <a:rPr b="0" i="0" lang="en" sz="800" u="none" cap="none" strike="noStrike">
                <a:solidFill>
                  <a:srgbClr val="E06C75"/>
                </a:solidFill>
                <a:highlight>
                  <a:srgbClr val="151515"/>
                </a:highlight>
                <a:latin typeface="Courier New"/>
                <a:ea typeface="Courier New"/>
                <a:cs typeface="Courier New"/>
                <a:sym typeface="Courier New"/>
              </a:rPr>
              <a:t>this</a:t>
            </a:r>
            <a:r>
              <a:rPr b="0" i="0" lang="en" sz="800" u="none" cap="none" strike="noStrike">
                <a:solidFill>
                  <a:srgbClr val="ABB2BF"/>
                </a:solidFill>
                <a:highlight>
                  <a:srgbClr val="151515"/>
                </a:highlight>
                <a:latin typeface="Courier New"/>
                <a:ea typeface="Courier New"/>
                <a:cs typeface="Courier New"/>
                <a:sym typeface="Courier New"/>
              </a:rPr>
              <a:t>.</a:t>
            </a:r>
            <a:r>
              <a:rPr b="0" i="0" lang="en" sz="800" u="none" cap="none" strike="noStrike">
                <a:solidFill>
                  <a:srgbClr val="E06C75"/>
                </a:solidFill>
                <a:highlight>
                  <a:srgbClr val="151515"/>
                </a:highlight>
                <a:latin typeface="Courier New"/>
                <a:ea typeface="Courier New"/>
                <a:cs typeface="Courier New"/>
                <a:sym typeface="Courier New"/>
              </a:rPr>
              <a:t>name</a:t>
            </a:r>
            <a:r>
              <a:rPr b="0" i="0" lang="en" sz="800" u="none" cap="none" strike="noStrike">
                <a:solidFill>
                  <a:srgbClr val="ABB2BF"/>
                </a:solidFill>
                <a:highlight>
                  <a:srgbClr val="151515"/>
                </a:highlight>
                <a:latin typeface="Courier New"/>
                <a:ea typeface="Courier New"/>
                <a:cs typeface="Courier New"/>
                <a:sym typeface="Courier New"/>
              </a:rPr>
              <a:t> </a:t>
            </a:r>
            <a:r>
              <a:rPr b="0" i="0" lang="en" sz="800" u="none" cap="none" strike="noStrike">
                <a:solidFill>
                  <a:srgbClr val="56B6C2"/>
                </a:solidFill>
                <a:highlight>
                  <a:srgbClr val="151515"/>
                </a:highlight>
                <a:latin typeface="Courier New"/>
                <a:ea typeface="Courier New"/>
                <a:cs typeface="Courier New"/>
                <a:sym typeface="Courier New"/>
              </a:rPr>
              <a:t>=</a:t>
            </a:r>
            <a:r>
              <a:rPr b="0" i="0" lang="en" sz="800" u="none" cap="none" strike="noStrike">
                <a:solidFill>
                  <a:srgbClr val="ABB2BF"/>
                </a:solidFill>
                <a:highlight>
                  <a:srgbClr val="151515"/>
                </a:highlight>
                <a:latin typeface="Courier New"/>
                <a:ea typeface="Courier New"/>
                <a:cs typeface="Courier New"/>
                <a:sym typeface="Courier New"/>
              </a:rPr>
              <a:t> name;</a:t>
            </a:r>
            <a:endParaRPr b="0" i="0" sz="8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chemeClr val="dk1"/>
              </a:buClr>
              <a:buSzPts val="1100"/>
              <a:buFont typeface="Arial"/>
              <a:buNone/>
            </a:pPr>
            <a:r>
              <a:rPr b="0" i="0" lang="en" sz="800" u="none" cap="none" strike="noStrike">
                <a:solidFill>
                  <a:srgbClr val="ABB2BF"/>
                </a:solidFill>
                <a:highlight>
                  <a:srgbClr val="151515"/>
                </a:highlight>
                <a:latin typeface="Courier New"/>
                <a:ea typeface="Courier New"/>
                <a:cs typeface="Courier New"/>
                <a:sym typeface="Courier New"/>
              </a:rPr>
              <a:t>   </a:t>
            </a:r>
            <a:r>
              <a:rPr b="0" i="0" lang="en" sz="800" u="none" cap="none" strike="noStrike">
                <a:solidFill>
                  <a:srgbClr val="E06C75"/>
                </a:solidFill>
                <a:highlight>
                  <a:srgbClr val="151515"/>
                </a:highlight>
                <a:latin typeface="Courier New"/>
                <a:ea typeface="Courier New"/>
                <a:cs typeface="Courier New"/>
                <a:sym typeface="Courier New"/>
              </a:rPr>
              <a:t>this</a:t>
            </a:r>
            <a:r>
              <a:rPr b="0" i="0" lang="en" sz="800" u="none" cap="none" strike="noStrike">
                <a:solidFill>
                  <a:srgbClr val="ABB2BF"/>
                </a:solidFill>
                <a:highlight>
                  <a:srgbClr val="151515"/>
                </a:highlight>
                <a:latin typeface="Courier New"/>
                <a:ea typeface="Courier New"/>
                <a:cs typeface="Courier New"/>
                <a:sym typeface="Courier New"/>
              </a:rPr>
              <a:t>.</a:t>
            </a:r>
            <a:r>
              <a:rPr b="0" i="0" lang="en" sz="800" u="none" cap="none" strike="noStrike">
                <a:solidFill>
                  <a:srgbClr val="E06C75"/>
                </a:solidFill>
                <a:highlight>
                  <a:srgbClr val="151515"/>
                </a:highlight>
                <a:latin typeface="Courier New"/>
                <a:ea typeface="Courier New"/>
                <a:cs typeface="Courier New"/>
                <a:sym typeface="Courier New"/>
              </a:rPr>
              <a:t>address</a:t>
            </a:r>
            <a:r>
              <a:rPr b="0" i="0" lang="en" sz="800" u="none" cap="none" strike="noStrike">
                <a:solidFill>
                  <a:srgbClr val="ABB2BF"/>
                </a:solidFill>
                <a:highlight>
                  <a:srgbClr val="151515"/>
                </a:highlight>
                <a:latin typeface="Courier New"/>
                <a:ea typeface="Courier New"/>
                <a:cs typeface="Courier New"/>
                <a:sym typeface="Courier New"/>
              </a:rPr>
              <a:t> </a:t>
            </a:r>
            <a:r>
              <a:rPr b="0" i="0" lang="en" sz="800" u="none" cap="none" strike="noStrike">
                <a:solidFill>
                  <a:srgbClr val="56B6C2"/>
                </a:solidFill>
                <a:highlight>
                  <a:srgbClr val="151515"/>
                </a:highlight>
                <a:latin typeface="Courier New"/>
                <a:ea typeface="Courier New"/>
                <a:cs typeface="Courier New"/>
                <a:sym typeface="Courier New"/>
              </a:rPr>
              <a:t>=</a:t>
            </a:r>
            <a:r>
              <a:rPr b="0" i="0" lang="en" sz="800" u="none" cap="none" strike="noStrike">
                <a:solidFill>
                  <a:srgbClr val="ABB2BF"/>
                </a:solidFill>
                <a:highlight>
                  <a:srgbClr val="151515"/>
                </a:highlight>
                <a:latin typeface="Courier New"/>
                <a:ea typeface="Courier New"/>
                <a:cs typeface="Courier New"/>
                <a:sym typeface="Courier New"/>
              </a:rPr>
              <a:t> address;</a:t>
            </a:r>
            <a:endParaRPr b="0" i="0" sz="8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chemeClr val="dk1"/>
              </a:buClr>
              <a:buSzPts val="1100"/>
              <a:buFont typeface="Arial"/>
              <a:buNone/>
            </a:pPr>
            <a:r>
              <a:rPr b="0" i="0" lang="en" sz="800" u="none" cap="none" strike="noStrike">
                <a:solidFill>
                  <a:srgbClr val="ABB2BF"/>
                </a:solidFill>
                <a:highlight>
                  <a:srgbClr val="151515"/>
                </a:highlight>
                <a:latin typeface="Courier New"/>
                <a:ea typeface="Courier New"/>
                <a:cs typeface="Courier New"/>
                <a:sym typeface="Courier New"/>
              </a:rPr>
              <a:t> }</a:t>
            </a:r>
            <a:endParaRPr b="0" i="0" sz="8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chemeClr val="dk1"/>
              </a:buClr>
              <a:buSzPts val="1100"/>
              <a:buFont typeface="Arial"/>
              <a:buNone/>
            </a:pPr>
            <a:r>
              <a:rPr b="0" i="0" lang="en" sz="800" u="none" cap="none" strike="noStrike">
                <a:solidFill>
                  <a:srgbClr val="ABB2BF"/>
                </a:solidFill>
                <a:highlight>
                  <a:srgbClr val="151515"/>
                </a:highlight>
                <a:latin typeface="Courier New"/>
                <a:ea typeface="Courier New"/>
                <a:cs typeface="Courier New"/>
                <a:sym typeface="Courier New"/>
              </a:rPr>
              <a:t> </a:t>
            </a:r>
            <a:r>
              <a:rPr b="0" i="0" lang="en" sz="800" u="none" cap="none" strike="noStrike">
                <a:solidFill>
                  <a:srgbClr val="61AFEF"/>
                </a:solidFill>
                <a:highlight>
                  <a:srgbClr val="151515"/>
                </a:highlight>
                <a:latin typeface="Courier New"/>
                <a:ea typeface="Courier New"/>
                <a:cs typeface="Courier New"/>
                <a:sym typeface="Courier New"/>
              </a:rPr>
              <a:t>introduce</a:t>
            </a:r>
            <a:r>
              <a:rPr b="0" i="0" lang="en" sz="800" u="none" cap="none" strike="noStrike">
                <a:solidFill>
                  <a:srgbClr val="ABB2BF"/>
                </a:solidFill>
                <a:highlight>
                  <a:srgbClr val="151515"/>
                </a:highlight>
                <a:latin typeface="Courier New"/>
                <a:ea typeface="Courier New"/>
                <a:cs typeface="Courier New"/>
                <a:sym typeface="Courier New"/>
              </a:rPr>
              <a:t>() {</a:t>
            </a:r>
            <a:endParaRPr b="0" i="0" sz="8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chemeClr val="dk1"/>
              </a:buClr>
              <a:buSzPts val="1100"/>
              <a:buFont typeface="Arial"/>
              <a:buNone/>
            </a:pPr>
            <a:r>
              <a:rPr b="0" i="0" lang="en" sz="800" u="none" cap="none" strike="noStrike">
                <a:solidFill>
                  <a:srgbClr val="ABB2BF"/>
                </a:solidFill>
                <a:highlight>
                  <a:srgbClr val="151515"/>
                </a:highlight>
                <a:latin typeface="Courier New"/>
                <a:ea typeface="Courier New"/>
                <a:cs typeface="Courier New"/>
                <a:sym typeface="Courier New"/>
              </a:rPr>
              <a:t>   </a:t>
            </a:r>
            <a:r>
              <a:rPr b="0" i="0" lang="en" sz="800" u="none" cap="none" strike="noStrike">
                <a:solidFill>
                  <a:srgbClr val="E5C07B"/>
                </a:solidFill>
                <a:highlight>
                  <a:srgbClr val="151515"/>
                </a:highlight>
                <a:latin typeface="Courier New"/>
                <a:ea typeface="Courier New"/>
                <a:cs typeface="Courier New"/>
                <a:sym typeface="Courier New"/>
              </a:rPr>
              <a:t>console</a:t>
            </a:r>
            <a:r>
              <a:rPr b="0" i="0" lang="en" sz="800" u="none" cap="none" strike="noStrike">
                <a:solidFill>
                  <a:srgbClr val="ABB2BF"/>
                </a:solidFill>
                <a:highlight>
                  <a:srgbClr val="151515"/>
                </a:highlight>
                <a:latin typeface="Courier New"/>
                <a:ea typeface="Courier New"/>
                <a:cs typeface="Courier New"/>
                <a:sym typeface="Courier New"/>
              </a:rPr>
              <a:t>.</a:t>
            </a:r>
            <a:r>
              <a:rPr b="0" i="0" lang="en" sz="800" u="none" cap="none" strike="noStrike">
                <a:solidFill>
                  <a:srgbClr val="56B6C2"/>
                </a:solidFill>
                <a:highlight>
                  <a:srgbClr val="151515"/>
                </a:highlight>
                <a:latin typeface="Courier New"/>
                <a:ea typeface="Courier New"/>
                <a:cs typeface="Courier New"/>
                <a:sym typeface="Courier New"/>
              </a:rPr>
              <a:t>log</a:t>
            </a:r>
            <a:r>
              <a:rPr b="0" i="0" lang="en" sz="800" u="none" cap="none" strike="noStrike">
                <a:solidFill>
                  <a:srgbClr val="ABB2BF"/>
                </a:solidFill>
                <a:highlight>
                  <a:srgbClr val="151515"/>
                </a:highlight>
                <a:latin typeface="Courier New"/>
                <a:ea typeface="Courier New"/>
                <a:cs typeface="Courier New"/>
                <a:sym typeface="Courier New"/>
              </a:rPr>
              <a:t>(</a:t>
            </a:r>
            <a:r>
              <a:rPr b="0" i="0" lang="en" sz="800" u="none" cap="none" strike="noStrike">
                <a:solidFill>
                  <a:srgbClr val="98C379"/>
                </a:solidFill>
                <a:highlight>
                  <a:srgbClr val="151515"/>
                </a:highlight>
                <a:latin typeface="Courier New"/>
                <a:ea typeface="Courier New"/>
                <a:cs typeface="Courier New"/>
                <a:sym typeface="Courier New"/>
              </a:rPr>
              <a:t>`Hi, my name is </a:t>
            </a:r>
            <a:r>
              <a:rPr b="0" i="0" lang="en" sz="800" u="none" cap="none" strike="noStrike">
                <a:solidFill>
                  <a:srgbClr val="BE5046"/>
                </a:solidFill>
                <a:highlight>
                  <a:srgbClr val="151515"/>
                </a:highlight>
                <a:latin typeface="Courier New"/>
                <a:ea typeface="Courier New"/>
                <a:cs typeface="Courier New"/>
                <a:sym typeface="Courier New"/>
              </a:rPr>
              <a:t>${</a:t>
            </a:r>
            <a:r>
              <a:rPr b="0" i="0" lang="en" sz="800" u="none" cap="none" strike="noStrike">
                <a:solidFill>
                  <a:srgbClr val="E06C75"/>
                </a:solidFill>
                <a:highlight>
                  <a:srgbClr val="151515"/>
                </a:highlight>
                <a:latin typeface="Courier New"/>
                <a:ea typeface="Courier New"/>
                <a:cs typeface="Courier New"/>
                <a:sym typeface="Courier New"/>
              </a:rPr>
              <a:t>this</a:t>
            </a:r>
            <a:r>
              <a:rPr b="0" i="0" lang="en" sz="800" u="none" cap="none" strike="noStrike">
                <a:solidFill>
                  <a:srgbClr val="98C379"/>
                </a:solidFill>
                <a:highlight>
                  <a:srgbClr val="151515"/>
                </a:highlight>
                <a:latin typeface="Courier New"/>
                <a:ea typeface="Courier New"/>
                <a:cs typeface="Courier New"/>
                <a:sym typeface="Courier New"/>
              </a:rPr>
              <a:t>.</a:t>
            </a:r>
            <a:r>
              <a:rPr b="0" i="0" lang="en" sz="800" u="none" cap="none" strike="noStrike">
                <a:solidFill>
                  <a:srgbClr val="E06C75"/>
                </a:solidFill>
                <a:highlight>
                  <a:srgbClr val="151515"/>
                </a:highlight>
                <a:latin typeface="Courier New"/>
                <a:ea typeface="Courier New"/>
                <a:cs typeface="Courier New"/>
                <a:sym typeface="Courier New"/>
              </a:rPr>
              <a:t>name</a:t>
            </a:r>
            <a:r>
              <a:rPr b="0" i="0" lang="en" sz="800" u="none" cap="none" strike="noStrike">
                <a:solidFill>
                  <a:srgbClr val="BE5046"/>
                </a:solidFill>
                <a:highlight>
                  <a:srgbClr val="151515"/>
                </a:highlight>
                <a:latin typeface="Courier New"/>
                <a:ea typeface="Courier New"/>
                <a:cs typeface="Courier New"/>
                <a:sym typeface="Courier New"/>
              </a:rPr>
              <a:t>}</a:t>
            </a:r>
            <a:r>
              <a:rPr b="0" i="0" lang="en" sz="800" u="none" cap="none" strike="noStrike">
                <a:solidFill>
                  <a:srgbClr val="98C379"/>
                </a:solidFill>
                <a:highlight>
                  <a:srgbClr val="151515"/>
                </a:highlight>
                <a:latin typeface="Courier New"/>
                <a:ea typeface="Courier New"/>
                <a:cs typeface="Courier New"/>
                <a:sym typeface="Courier New"/>
              </a:rPr>
              <a:t>`</a:t>
            </a:r>
            <a:r>
              <a:rPr b="0" i="0" lang="en" sz="800" u="none" cap="none" strike="noStrike">
                <a:solidFill>
                  <a:srgbClr val="ABB2BF"/>
                </a:solidFill>
                <a:highlight>
                  <a:srgbClr val="151515"/>
                </a:highlight>
                <a:latin typeface="Courier New"/>
                <a:ea typeface="Courier New"/>
                <a:cs typeface="Courier New"/>
                <a:sym typeface="Courier New"/>
              </a:rPr>
              <a:t>)</a:t>
            </a:r>
            <a:endParaRPr b="0" i="0" sz="8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chemeClr val="dk1"/>
              </a:buClr>
              <a:buSzPts val="1100"/>
              <a:buFont typeface="Arial"/>
              <a:buNone/>
            </a:pPr>
            <a:r>
              <a:rPr b="0" i="0" lang="en" sz="800" u="none" cap="none" strike="noStrike">
                <a:solidFill>
                  <a:srgbClr val="ABB2BF"/>
                </a:solidFill>
                <a:highlight>
                  <a:srgbClr val="151515"/>
                </a:highlight>
                <a:latin typeface="Courier New"/>
                <a:ea typeface="Courier New"/>
                <a:cs typeface="Courier New"/>
                <a:sym typeface="Courier New"/>
              </a:rPr>
              <a:t> }</a:t>
            </a:r>
            <a:endParaRPr b="0" i="0" sz="8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chemeClr val="dk1"/>
              </a:buClr>
              <a:buSzPts val="1100"/>
              <a:buFont typeface="Arial"/>
              <a:buNone/>
            </a:pPr>
            <a:r>
              <a:rPr b="0" i="0" lang="en" sz="800" u="none" cap="none" strike="noStrike">
                <a:solidFill>
                  <a:srgbClr val="ABB2BF"/>
                </a:solidFill>
                <a:highlight>
                  <a:srgbClr val="151515"/>
                </a:highlight>
                <a:latin typeface="Courier New"/>
                <a:ea typeface="Courier New"/>
                <a:cs typeface="Courier New"/>
                <a:sym typeface="Courier New"/>
              </a:rPr>
              <a:t> </a:t>
            </a:r>
            <a:r>
              <a:rPr b="0" i="0" lang="en" sz="800" u="none" cap="none" strike="noStrike">
                <a:solidFill>
                  <a:srgbClr val="61AFEF"/>
                </a:solidFill>
                <a:highlight>
                  <a:srgbClr val="151515"/>
                </a:highlight>
                <a:latin typeface="Courier New"/>
                <a:ea typeface="Courier New"/>
                <a:cs typeface="Courier New"/>
                <a:sym typeface="Courier New"/>
              </a:rPr>
              <a:t>work</a:t>
            </a:r>
            <a:r>
              <a:rPr b="0" i="0" lang="en" sz="800" u="none" cap="none" strike="noStrike">
                <a:solidFill>
                  <a:srgbClr val="ABB2BF"/>
                </a:solidFill>
                <a:highlight>
                  <a:srgbClr val="151515"/>
                </a:highlight>
                <a:latin typeface="Courier New"/>
                <a:ea typeface="Courier New"/>
                <a:cs typeface="Courier New"/>
                <a:sym typeface="Courier New"/>
              </a:rPr>
              <a:t>() {</a:t>
            </a:r>
            <a:endParaRPr b="0" i="0" sz="8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chemeClr val="dk1"/>
              </a:buClr>
              <a:buSzPts val="1100"/>
              <a:buFont typeface="Arial"/>
              <a:buNone/>
            </a:pPr>
            <a:r>
              <a:rPr b="0" i="0" lang="en" sz="800" u="none" cap="none" strike="noStrike">
                <a:solidFill>
                  <a:srgbClr val="ABB2BF"/>
                </a:solidFill>
                <a:highlight>
                  <a:srgbClr val="151515"/>
                </a:highlight>
                <a:latin typeface="Courier New"/>
                <a:ea typeface="Courier New"/>
                <a:cs typeface="Courier New"/>
                <a:sym typeface="Courier New"/>
              </a:rPr>
              <a:t>   </a:t>
            </a:r>
            <a:r>
              <a:rPr b="0" i="0" lang="en" sz="800" u="none" cap="none" strike="noStrike">
                <a:solidFill>
                  <a:srgbClr val="E5C07B"/>
                </a:solidFill>
                <a:highlight>
                  <a:srgbClr val="151515"/>
                </a:highlight>
                <a:latin typeface="Courier New"/>
                <a:ea typeface="Courier New"/>
                <a:cs typeface="Courier New"/>
                <a:sym typeface="Courier New"/>
              </a:rPr>
              <a:t>console</a:t>
            </a:r>
            <a:r>
              <a:rPr b="0" i="0" lang="en" sz="800" u="none" cap="none" strike="noStrike">
                <a:solidFill>
                  <a:srgbClr val="ABB2BF"/>
                </a:solidFill>
                <a:highlight>
                  <a:srgbClr val="151515"/>
                </a:highlight>
                <a:latin typeface="Courier New"/>
                <a:ea typeface="Courier New"/>
                <a:cs typeface="Courier New"/>
                <a:sym typeface="Courier New"/>
              </a:rPr>
              <a:t>.</a:t>
            </a:r>
            <a:r>
              <a:rPr b="0" i="0" lang="en" sz="800" u="none" cap="none" strike="noStrike">
                <a:solidFill>
                  <a:srgbClr val="56B6C2"/>
                </a:solidFill>
                <a:highlight>
                  <a:srgbClr val="151515"/>
                </a:highlight>
                <a:latin typeface="Courier New"/>
                <a:ea typeface="Courier New"/>
                <a:cs typeface="Courier New"/>
                <a:sym typeface="Courier New"/>
              </a:rPr>
              <a:t>log</a:t>
            </a:r>
            <a:r>
              <a:rPr b="0" i="0" lang="en" sz="800" u="none" cap="none" strike="noStrike">
                <a:solidFill>
                  <a:srgbClr val="ABB2BF"/>
                </a:solidFill>
                <a:highlight>
                  <a:srgbClr val="151515"/>
                </a:highlight>
                <a:latin typeface="Courier New"/>
                <a:ea typeface="Courier New"/>
                <a:cs typeface="Courier New"/>
                <a:sym typeface="Courier New"/>
              </a:rPr>
              <a:t>(</a:t>
            </a:r>
            <a:r>
              <a:rPr b="0" i="0" lang="en" sz="800" u="none" cap="none" strike="noStrike">
                <a:solidFill>
                  <a:srgbClr val="98C379"/>
                </a:solidFill>
                <a:highlight>
                  <a:srgbClr val="151515"/>
                </a:highlight>
                <a:latin typeface="Courier New"/>
                <a:ea typeface="Courier New"/>
                <a:cs typeface="Courier New"/>
                <a:sym typeface="Courier New"/>
              </a:rPr>
              <a:t>`</a:t>
            </a:r>
            <a:r>
              <a:rPr b="0" i="0" lang="en" sz="800" u="none" cap="none" strike="noStrike">
                <a:solidFill>
                  <a:srgbClr val="BE5046"/>
                </a:solidFill>
                <a:highlight>
                  <a:srgbClr val="151515"/>
                </a:highlight>
                <a:latin typeface="Courier New"/>
                <a:ea typeface="Courier New"/>
                <a:cs typeface="Courier New"/>
                <a:sym typeface="Courier New"/>
              </a:rPr>
              <a:t>${</a:t>
            </a:r>
            <a:r>
              <a:rPr b="0" i="0" lang="en" sz="800" u="none" cap="none" strike="noStrike">
                <a:solidFill>
                  <a:srgbClr val="E06C75"/>
                </a:solidFill>
                <a:highlight>
                  <a:srgbClr val="151515"/>
                </a:highlight>
                <a:latin typeface="Courier New"/>
                <a:ea typeface="Courier New"/>
                <a:cs typeface="Courier New"/>
                <a:sym typeface="Courier New"/>
              </a:rPr>
              <a:t>this</a:t>
            </a:r>
            <a:r>
              <a:rPr b="0" i="0" lang="en" sz="800" u="none" cap="none" strike="noStrike">
                <a:solidFill>
                  <a:srgbClr val="98C379"/>
                </a:solidFill>
                <a:highlight>
                  <a:srgbClr val="151515"/>
                </a:highlight>
                <a:latin typeface="Courier New"/>
                <a:ea typeface="Courier New"/>
                <a:cs typeface="Courier New"/>
                <a:sym typeface="Courier New"/>
              </a:rPr>
              <a:t>.</a:t>
            </a:r>
            <a:r>
              <a:rPr b="0" i="0" lang="en" sz="800" u="none" cap="none" strike="noStrike">
                <a:solidFill>
                  <a:srgbClr val="E06C75"/>
                </a:solidFill>
                <a:highlight>
                  <a:srgbClr val="151515"/>
                </a:highlight>
                <a:latin typeface="Courier New"/>
                <a:ea typeface="Courier New"/>
                <a:cs typeface="Courier New"/>
                <a:sym typeface="Courier New"/>
              </a:rPr>
              <a:t>constructor</a:t>
            </a:r>
            <a:r>
              <a:rPr b="0" i="0" lang="en" sz="800" u="none" cap="none" strike="noStrike">
                <a:solidFill>
                  <a:srgbClr val="98C379"/>
                </a:solidFill>
                <a:highlight>
                  <a:srgbClr val="151515"/>
                </a:highlight>
                <a:latin typeface="Courier New"/>
                <a:ea typeface="Courier New"/>
                <a:cs typeface="Courier New"/>
                <a:sym typeface="Courier New"/>
              </a:rPr>
              <a:t>.</a:t>
            </a:r>
            <a:r>
              <a:rPr b="0" i="0" lang="en" sz="800" u="none" cap="none" strike="noStrike">
                <a:solidFill>
                  <a:srgbClr val="E06C75"/>
                </a:solidFill>
                <a:highlight>
                  <a:srgbClr val="151515"/>
                </a:highlight>
                <a:latin typeface="Courier New"/>
                <a:ea typeface="Courier New"/>
                <a:cs typeface="Courier New"/>
                <a:sym typeface="Courier New"/>
              </a:rPr>
              <a:t>name</a:t>
            </a:r>
            <a:r>
              <a:rPr b="0" i="0" lang="en" sz="800" u="none" cap="none" strike="noStrike">
                <a:solidFill>
                  <a:srgbClr val="BE5046"/>
                </a:solidFill>
                <a:highlight>
                  <a:srgbClr val="151515"/>
                </a:highlight>
                <a:latin typeface="Courier New"/>
                <a:ea typeface="Courier New"/>
                <a:cs typeface="Courier New"/>
                <a:sym typeface="Courier New"/>
              </a:rPr>
              <a:t>}</a:t>
            </a:r>
            <a:r>
              <a:rPr b="0" i="0" lang="en" sz="800" u="none" cap="none" strike="noStrike">
                <a:solidFill>
                  <a:srgbClr val="98C379"/>
                </a:solidFill>
                <a:highlight>
                  <a:srgbClr val="151515"/>
                </a:highlight>
                <a:latin typeface="Courier New"/>
                <a:ea typeface="Courier New"/>
                <a:cs typeface="Courier New"/>
                <a:sym typeface="Courier New"/>
              </a:rPr>
              <a:t>:`</a:t>
            </a:r>
            <a:r>
              <a:rPr b="0" i="0" lang="en" sz="800" u="none" cap="none" strike="noStrike">
                <a:solidFill>
                  <a:srgbClr val="ABB2BF"/>
                </a:solidFill>
                <a:highlight>
                  <a:srgbClr val="151515"/>
                </a:highlight>
                <a:latin typeface="Courier New"/>
                <a:ea typeface="Courier New"/>
                <a:cs typeface="Courier New"/>
                <a:sym typeface="Courier New"/>
              </a:rPr>
              <a:t>,</a:t>
            </a:r>
            <a:r>
              <a:rPr b="0" i="0" lang="en" sz="800" u="none" cap="none" strike="noStrike">
                <a:solidFill>
                  <a:srgbClr val="98C379"/>
                </a:solidFill>
                <a:highlight>
                  <a:srgbClr val="151515"/>
                </a:highlight>
                <a:latin typeface="Courier New"/>
                <a:ea typeface="Courier New"/>
                <a:cs typeface="Courier New"/>
                <a:sym typeface="Courier New"/>
              </a:rPr>
              <a:t>"Working!"</a:t>
            </a:r>
            <a:r>
              <a:rPr b="0" i="0" lang="en" sz="800" u="none" cap="none" strike="noStrike">
                <a:solidFill>
                  <a:srgbClr val="ABB2BF"/>
                </a:solidFill>
                <a:highlight>
                  <a:srgbClr val="151515"/>
                </a:highlight>
                <a:latin typeface="Courier New"/>
                <a:ea typeface="Courier New"/>
                <a:cs typeface="Courier New"/>
                <a:sym typeface="Courier New"/>
              </a:rPr>
              <a:t>)</a:t>
            </a:r>
            <a:endParaRPr b="0" i="0" sz="8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chemeClr val="dk1"/>
              </a:buClr>
              <a:buSzPts val="1100"/>
              <a:buFont typeface="Arial"/>
              <a:buNone/>
            </a:pPr>
            <a:r>
              <a:rPr b="0" i="0" lang="en" sz="800" u="none" cap="none" strike="noStrike">
                <a:solidFill>
                  <a:srgbClr val="ABB2BF"/>
                </a:solidFill>
                <a:highlight>
                  <a:srgbClr val="151515"/>
                </a:highlight>
                <a:latin typeface="Courier New"/>
                <a:ea typeface="Courier New"/>
                <a:cs typeface="Courier New"/>
                <a:sym typeface="Courier New"/>
              </a:rPr>
              <a:t> }</a:t>
            </a:r>
            <a:endParaRPr b="0" i="0" sz="8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chemeClr val="dk1"/>
              </a:buClr>
              <a:buSzPts val="1100"/>
              <a:buFont typeface="Arial"/>
              <a:buNone/>
            </a:pPr>
            <a:r>
              <a:rPr b="0" i="0" lang="en" sz="800" u="none" cap="none" strike="noStrike">
                <a:solidFill>
                  <a:srgbClr val="ABB2BF"/>
                </a:solidFill>
                <a:highlight>
                  <a:srgbClr val="151515"/>
                </a:highlight>
                <a:latin typeface="Courier New"/>
                <a:ea typeface="Courier New"/>
                <a:cs typeface="Courier New"/>
                <a:sym typeface="Courier New"/>
              </a:rPr>
              <a:t>}</a:t>
            </a:r>
            <a:endParaRPr b="0" i="0" sz="8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chemeClr val="dk1"/>
              </a:buClr>
              <a:buSzPts val="1100"/>
              <a:buFont typeface="Arial"/>
              <a:buNone/>
            </a:pPr>
            <a:r>
              <a:t/>
            </a:r>
            <a:endParaRPr b="0" i="1" sz="8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chemeClr val="dk1"/>
              </a:buClr>
              <a:buSzPts val="1100"/>
              <a:buFont typeface="Arial"/>
              <a:buNone/>
            </a:pPr>
            <a:r>
              <a:rPr b="0" i="1" lang="en" sz="800" u="none" cap="none" strike="noStrike">
                <a:solidFill>
                  <a:srgbClr val="5C6370"/>
                </a:solidFill>
                <a:highlight>
                  <a:srgbClr val="151515"/>
                </a:highlight>
                <a:latin typeface="Courier New"/>
                <a:ea typeface="Courier New"/>
                <a:cs typeface="Courier New"/>
                <a:sym typeface="Courier New"/>
              </a:rPr>
              <a:t>// Public Server Module/Helper</a:t>
            </a:r>
            <a:endParaRPr b="0" i="1" sz="8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chemeClr val="dk1"/>
              </a:buClr>
              <a:buSzPts val="1100"/>
              <a:buFont typeface="Arial"/>
              <a:buNone/>
            </a:pPr>
            <a:r>
              <a:rPr b="0" i="0" lang="en" sz="800" u="none" cap="none" strike="noStrike">
                <a:solidFill>
                  <a:srgbClr val="C678DD"/>
                </a:solidFill>
                <a:highlight>
                  <a:srgbClr val="151515"/>
                </a:highlight>
                <a:latin typeface="Courier New"/>
                <a:ea typeface="Courier New"/>
                <a:cs typeface="Courier New"/>
                <a:sym typeface="Courier New"/>
              </a:rPr>
              <a:t>const</a:t>
            </a:r>
            <a:r>
              <a:rPr b="0" i="0" lang="en" sz="800" u="none" cap="none" strike="noStrike">
                <a:solidFill>
                  <a:srgbClr val="999999"/>
                </a:solidFill>
                <a:highlight>
                  <a:srgbClr val="151515"/>
                </a:highlight>
                <a:latin typeface="Courier New"/>
                <a:ea typeface="Courier New"/>
                <a:cs typeface="Courier New"/>
                <a:sym typeface="Courier New"/>
              </a:rPr>
              <a:t> </a:t>
            </a:r>
            <a:r>
              <a:rPr b="0" i="0" lang="en" sz="800" u="none" cap="none" strike="noStrike">
                <a:solidFill>
                  <a:srgbClr val="61AFEF"/>
                </a:solidFill>
                <a:highlight>
                  <a:srgbClr val="151515"/>
                </a:highlight>
                <a:latin typeface="Courier New"/>
                <a:ea typeface="Courier New"/>
                <a:cs typeface="Courier New"/>
                <a:sym typeface="Courier New"/>
              </a:rPr>
              <a:t>PublicServer</a:t>
            </a:r>
            <a:r>
              <a:rPr b="0" i="0" lang="en" sz="800" u="none" cap="none" strike="noStrike">
                <a:solidFill>
                  <a:srgbClr val="999999"/>
                </a:solidFill>
                <a:highlight>
                  <a:srgbClr val="151515"/>
                </a:highlight>
                <a:latin typeface="Courier New"/>
                <a:ea typeface="Courier New"/>
                <a:cs typeface="Courier New"/>
                <a:sym typeface="Courier New"/>
              </a:rPr>
              <a:t> </a:t>
            </a:r>
            <a:r>
              <a:rPr b="0" i="0" lang="en" sz="800" u="none" cap="none" strike="noStrike">
                <a:solidFill>
                  <a:srgbClr val="56B6C2"/>
                </a:solidFill>
                <a:highlight>
                  <a:srgbClr val="151515"/>
                </a:highlight>
                <a:latin typeface="Courier New"/>
                <a:ea typeface="Courier New"/>
                <a:cs typeface="Courier New"/>
                <a:sym typeface="Courier New"/>
              </a:rPr>
              <a:t>=</a:t>
            </a:r>
            <a:r>
              <a:rPr b="0" i="0" lang="en" sz="800" u="none" cap="none" strike="noStrike">
                <a:solidFill>
                  <a:srgbClr val="999999"/>
                </a:solidFill>
                <a:highlight>
                  <a:srgbClr val="151515"/>
                </a:highlight>
                <a:latin typeface="Courier New"/>
                <a:ea typeface="Courier New"/>
                <a:cs typeface="Courier New"/>
                <a:sym typeface="Courier New"/>
              </a:rPr>
              <a:t> </a:t>
            </a:r>
            <a:r>
              <a:rPr b="0" i="0" lang="en" sz="800" u="none" cap="none" strike="noStrike">
                <a:solidFill>
                  <a:srgbClr val="ABB2BF"/>
                </a:solidFill>
                <a:highlight>
                  <a:srgbClr val="151515"/>
                </a:highlight>
                <a:latin typeface="Courier New"/>
                <a:ea typeface="Courier New"/>
                <a:cs typeface="Courier New"/>
                <a:sym typeface="Courier New"/>
              </a:rPr>
              <a:t>Base</a:t>
            </a:r>
            <a:r>
              <a:rPr b="0" i="0" lang="en" sz="800" u="none" cap="none" strike="noStrike">
                <a:solidFill>
                  <a:srgbClr val="999999"/>
                </a:solidFill>
                <a:highlight>
                  <a:srgbClr val="151515"/>
                </a:highlight>
                <a:latin typeface="Courier New"/>
                <a:ea typeface="Courier New"/>
                <a:cs typeface="Courier New"/>
                <a:sym typeface="Courier New"/>
              </a:rPr>
              <a:t> </a:t>
            </a:r>
            <a:r>
              <a:rPr b="0" i="0" lang="en" sz="800" u="none" cap="none" strike="noStrike">
                <a:solidFill>
                  <a:srgbClr val="C678DD"/>
                </a:solidFill>
                <a:highlight>
                  <a:srgbClr val="151515"/>
                </a:highlight>
                <a:latin typeface="Courier New"/>
                <a:ea typeface="Courier New"/>
                <a:cs typeface="Courier New"/>
                <a:sym typeface="Courier New"/>
              </a:rPr>
              <a:t>=&gt;</a:t>
            </a:r>
            <a:r>
              <a:rPr b="0" i="0" lang="en" sz="800" u="none" cap="none" strike="noStrike">
                <a:solidFill>
                  <a:srgbClr val="999999"/>
                </a:solidFill>
                <a:highlight>
                  <a:srgbClr val="151515"/>
                </a:highlight>
                <a:latin typeface="Courier New"/>
                <a:ea typeface="Courier New"/>
                <a:cs typeface="Courier New"/>
                <a:sym typeface="Courier New"/>
              </a:rPr>
              <a:t> </a:t>
            </a:r>
            <a:r>
              <a:rPr b="0" i="0" lang="en" sz="800" u="none" cap="none" strike="noStrike">
                <a:solidFill>
                  <a:srgbClr val="C678DD"/>
                </a:solidFill>
                <a:highlight>
                  <a:srgbClr val="151515"/>
                </a:highlight>
                <a:latin typeface="Courier New"/>
                <a:ea typeface="Courier New"/>
                <a:cs typeface="Courier New"/>
                <a:sym typeface="Courier New"/>
              </a:rPr>
              <a:t>class</a:t>
            </a:r>
            <a:r>
              <a:rPr b="0" i="0" lang="en" sz="800" u="none" cap="none" strike="noStrike">
                <a:solidFill>
                  <a:srgbClr val="ABB2BF"/>
                </a:solidFill>
                <a:highlight>
                  <a:srgbClr val="151515"/>
                </a:highlight>
                <a:latin typeface="Courier New"/>
                <a:ea typeface="Courier New"/>
                <a:cs typeface="Courier New"/>
                <a:sym typeface="Courier New"/>
              </a:rPr>
              <a:t> </a:t>
            </a:r>
            <a:r>
              <a:rPr b="0" i="0" lang="en" sz="800" u="none" cap="none" strike="noStrike">
                <a:solidFill>
                  <a:srgbClr val="C678DD"/>
                </a:solidFill>
                <a:highlight>
                  <a:srgbClr val="151515"/>
                </a:highlight>
                <a:latin typeface="Courier New"/>
                <a:ea typeface="Courier New"/>
                <a:cs typeface="Courier New"/>
                <a:sym typeface="Courier New"/>
              </a:rPr>
              <a:t>extends</a:t>
            </a:r>
            <a:r>
              <a:rPr b="0" i="0" lang="en" sz="800" u="none" cap="none" strike="noStrike">
                <a:solidFill>
                  <a:srgbClr val="ABB2BF"/>
                </a:solidFill>
                <a:highlight>
                  <a:srgbClr val="151515"/>
                </a:highlight>
                <a:latin typeface="Courier New"/>
                <a:ea typeface="Courier New"/>
                <a:cs typeface="Courier New"/>
                <a:sym typeface="Courier New"/>
              </a:rPr>
              <a:t> </a:t>
            </a:r>
            <a:r>
              <a:rPr b="0" i="0" lang="en" sz="800" u="none" cap="none" strike="noStrike">
                <a:solidFill>
                  <a:srgbClr val="98C379"/>
                </a:solidFill>
                <a:highlight>
                  <a:srgbClr val="151515"/>
                </a:highlight>
                <a:latin typeface="Courier New"/>
                <a:ea typeface="Courier New"/>
                <a:cs typeface="Courier New"/>
                <a:sym typeface="Courier New"/>
              </a:rPr>
              <a:t>Base</a:t>
            </a:r>
            <a:r>
              <a:rPr b="0" i="0" lang="en" sz="800" u="none" cap="none" strike="noStrike">
                <a:solidFill>
                  <a:srgbClr val="ABB2BF"/>
                </a:solidFill>
                <a:highlight>
                  <a:srgbClr val="151515"/>
                </a:highlight>
                <a:latin typeface="Courier New"/>
                <a:ea typeface="Courier New"/>
                <a:cs typeface="Courier New"/>
                <a:sym typeface="Courier New"/>
              </a:rPr>
              <a:t> {</a:t>
            </a:r>
            <a:endParaRPr b="0" i="0" sz="8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chemeClr val="dk1"/>
              </a:buClr>
              <a:buSzPts val="1100"/>
              <a:buFont typeface="Arial"/>
              <a:buNone/>
            </a:pPr>
            <a:r>
              <a:rPr b="0" i="0" lang="en" sz="800" u="none" cap="none" strike="noStrike">
                <a:solidFill>
                  <a:srgbClr val="ABB2BF"/>
                </a:solidFill>
                <a:highlight>
                  <a:srgbClr val="151515"/>
                </a:highlight>
                <a:latin typeface="Courier New"/>
                <a:ea typeface="Courier New"/>
                <a:cs typeface="Courier New"/>
                <a:sym typeface="Courier New"/>
              </a:rPr>
              <a:t> </a:t>
            </a:r>
            <a:r>
              <a:rPr b="0" i="0" lang="en" sz="800" u="none" cap="none" strike="noStrike">
                <a:solidFill>
                  <a:srgbClr val="61AFEF"/>
                </a:solidFill>
                <a:highlight>
                  <a:srgbClr val="151515"/>
                </a:highlight>
                <a:latin typeface="Courier New"/>
                <a:ea typeface="Courier New"/>
                <a:cs typeface="Courier New"/>
                <a:sym typeface="Courier New"/>
              </a:rPr>
              <a:t>save</a:t>
            </a:r>
            <a:r>
              <a:rPr b="0" i="0" lang="en" sz="800" u="none" cap="none" strike="noStrike">
                <a:solidFill>
                  <a:srgbClr val="ABB2BF"/>
                </a:solidFill>
                <a:highlight>
                  <a:srgbClr val="151515"/>
                </a:highlight>
                <a:latin typeface="Courier New"/>
                <a:ea typeface="Courier New"/>
                <a:cs typeface="Courier New"/>
                <a:sym typeface="Courier New"/>
              </a:rPr>
              <a:t>() {</a:t>
            </a:r>
            <a:endParaRPr b="0" i="0" sz="8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chemeClr val="dk1"/>
              </a:buClr>
              <a:buSzPts val="1100"/>
              <a:buFont typeface="Arial"/>
              <a:buNone/>
            </a:pPr>
            <a:r>
              <a:rPr b="0" i="0" lang="en" sz="800" u="none" cap="none" strike="noStrike">
                <a:solidFill>
                  <a:srgbClr val="ABB2BF"/>
                </a:solidFill>
                <a:highlight>
                  <a:srgbClr val="151515"/>
                </a:highlight>
                <a:latin typeface="Courier New"/>
                <a:ea typeface="Courier New"/>
                <a:cs typeface="Courier New"/>
                <a:sym typeface="Courier New"/>
              </a:rPr>
              <a:t>   </a:t>
            </a:r>
            <a:r>
              <a:rPr b="0" i="0" lang="en" sz="800" u="none" cap="none" strike="noStrike">
                <a:solidFill>
                  <a:srgbClr val="E5C07B"/>
                </a:solidFill>
                <a:highlight>
                  <a:srgbClr val="151515"/>
                </a:highlight>
                <a:latin typeface="Courier New"/>
                <a:ea typeface="Courier New"/>
                <a:cs typeface="Courier New"/>
                <a:sym typeface="Courier New"/>
              </a:rPr>
              <a:t>console</a:t>
            </a:r>
            <a:r>
              <a:rPr b="0" i="0" lang="en" sz="800" u="none" cap="none" strike="noStrike">
                <a:solidFill>
                  <a:srgbClr val="ABB2BF"/>
                </a:solidFill>
                <a:highlight>
                  <a:srgbClr val="151515"/>
                </a:highlight>
                <a:latin typeface="Courier New"/>
                <a:ea typeface="Courier New"/>
                <a:cs typeface="Courier New"/>
                <a:sym typeface="Courier New"/>
              </a:rPr>
              <a:t>.</a:t>
            </a:r>
            <a:r>
              <a:rPr b="0" i="0" lang="en" sz="800" u="none" cap="none" strike="noStrike">
                <a:solidFill>
                  <a:srgbClr val="56B6C2"/>
                </a:solidFill>
                <a:highlight>
                  <a:srgbClr val="151515"/>
                </a:highlight>
                <a:latin typeface="Courier New"/>
                <a:ea typeface="Courier New"/>
                <a:cs typeface="Courier New"/>
                <a:sym typeface="Courier New"/>
              </a:rPr>
              <a:t>log</a:t>
            </a:r>
            <a:r>
              <a:rPr b="0" i="0" lang="en" sz="800" u="none" cap="none" strike="noStrike">
                <a:solidFill>
                  <a:srgbClr val="ABB2BF"/>
                </a:solidFill>
                <a:highlight>
                  <a:srgbClr val="151515"/>
                </a:highlight>
                <a:latin typeface="Courier New"/>
                <a:ea typeface="Courier New"/>
                <a:cs typeface="Courier New"/>
                <a:sym typeface="Courier New"/>
              </a:rPr>
              <a:t>(</a:t>
            </a:r>
            <a:r>
              <a:rPr b="0" i="0" lang="en" sz="800" u="none" cap="none" strike="noStrike">
                <a:solidFill>
                  <a:srgbClr val="98C379"/>
                </a:solidFill>
                <a:highlight>
                  <a:srgbClr val="151515"/>
                </a:highlight>
                <a:latin typeface="Courier New"/>
                <a:ea typeface="Courier New"/>
                <a:cs typeface="Courier New"/>
                <a:sym typeface="Courier New"/>
              </a:rPr>
              <a:t>"SFX: Thank You!"</a:t>
            </a:r>
            <a:r>
              <a:rPr b="0" i="0" lang="en" sz="800" u="none" cap="none" strike="noStrike">
                <a:solidFill>
                  <a:srgbClr val="ABB2BF"/>
                </a:solidFill>
                <a:highlight>
                  <a:srgbClr val="151515"/>
                </a:highlight>
                <a:latin typeface="Courier New"/>
                <a:ea typeface="Courier New"/>
                <a:cs typeface="Courier New"/>
                <a:sym typeface="Courier New"/>
              </a:rPr>
              <a:t>)</a:t>
            </a:r>
            <a:endParaRPr b="0" i="0" sz="8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chemeClr val="dk1"/>
              </a:buClr>
              <a:buSzPts val="1100"/>
              <a:buFont typeface="Arial"/>
              <a:buNone/>
            </a:pPr>
            <a:r>
              <a:rPr b="0" i="0" lang="en" sz="800" u="none" cap="none" strike="noStrike">
                <a:solidFill>
                  <a:srgbClr val="ABB2BF"/>
                </a:solidFill>
                <a:highlight>
                  <a:srgbClr val="151515"/>
                </a:highlight>
                <a:latin typeface="Courier New"/>
                <a:ea typeface="Courier New"/>
                <a:cs typeface="Courier New"/>
                <a:sym typeface="Courier New"/>
              </a:rPr>
              <a:t> }</a:t>
            </a:r>
            <a:endParaRPr b="0" i="0" sz="8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chemeClr val="dk1"/>
              </a:buClr>
              <a:buSzPts val="1100"/>
              <a:buFont typeface="Arial"/>
              <a:buNone/>
            </a:pPr>
            <a:r>
              <a:rPr b="0" i="0" lang="en" sz="800" u="none" cap="none" strike="noStrike">
                <a:solidFill>
                  <a:srgbClr val="ABB2BF"/>
                </a:solidFill>
                <a:highlight>
                  <a:srgbClr val="151515"/>
                </a:highlight>
                <a:latin typeface="Courier New"/>
                <a:ea typeface="Courier New"/>
                <a:cs typeface="Courier New"/>
                <a:sym typeface="Courier New"/>
              </a:rPr>
              <a:t>}</a:t>
            </a:r>
            <a:endParaRPr b="0" i="0" sz="8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chemeClr val="dk1"/>
              </a:buClr>
              <a:buSzPts val="1100"/>
              <a:buFont typeface="Arial"/>
              <a:buNone/>
            </a:pPr>
            <a:r>
              <a:rPr b="0" i="1" lang="en" sz="800" u="none" cap="none" strike="noStrike">
                <a:solidFill>
                  <a:srgbClr val="5C6370"/>
                </a:solidFill>
                <a:highlight>
                  <a:srgbClr val="151515"/>
                </a:highlight>
                <a:latin typeface="Courier New"/>
                <a:ea typeface="Courier New"/>
                <a:cs typeface="Courier New"/>
                <a:sym typeface="Courier New"/>
              </a:rPr>
              <a:t>// Military Module/Helper</a:t>
            </a:r>
            <a:endParaRPr b="0" i="1" sz="8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chemeClr val="dk1"/>
              </a:buClr>
              <a:buSzPts val="1100"/>
              <a:buFont typeface="Arial"/>
              <a:buNone/>
            </a:pPr>
            <a:r>
              <a:rPr b="0" i="0" lang="en" sz="800" u="none" cap="none" strike="noStrike">
                <a:solidFill>
                  <a:srgbClr val="C678DD"/>
                </a:solidFill>
                <a:highlight>
                  <a:srgbClr val="151515"/>
                </a:highlight>
                <a:latin typeface="Courier New"/>
                <a:ea typeface="Courier New"/>
                <a:cs typeface="Courier New"/>
                <a:sym typeface="Courier New"/>
              </a:rPr>
              <a:t>const</a:t>
            </a:r>
            <a:r>
              <a:rPr b="0" i="0" lang="en" sz="800" u="none" cap="none" strike="noStrike">
                <a:solidFill>
                  <a:srgbClr val="999999"/>
                </a:solidFill>
                <a:highlight>
                  <a:srgbClr val="151515"/>
                </a:highlight>
                <a:latin typeface="Courier New"/>
                <a:ea typeface="Courier New"/>
                <a:cs typeface="Courier New"/>
                <a:sym typeface="Courier New"/>
              </a:rPr>
              <a:t> </a:t>
            </a:r>
            <a:r>
              <a:rPr b="0" i="0" lang="en" sz="800" u="none" cap="none" strike="noStrike">
                <a:solidFill>
                  <a:srgbClr val="61AFEF"/>
                </a:solidFill>
                <a:highlight>
                  <a:srgbClr val="151515"/>
                </a:highlight>
                <a:latin typeface="Courier New"/>
                <a:ea typeface="Courier New"/>
                <a:cs typeface="Courier New"/>
                <a:sym typeface="Courier New"/>
              </a:rPr>
              <a:t>Military</a:t>
            </a:r>
            <a:r>
              <a:rPr b="0" i="0" lang="en" sz="800" u="none" cap="none" strike="noStrike">
                <a:solidFill>
                  <a:srgbClr val="999999"/>
                </a:solidFill>
                <a:highlight>
                  <a:srgbClr val="151515"/>
                </a:highlight>
                <a:latin typeface="Courier New"/>
                <a:ea typeface="Courier New"/>
                <a:cs typeface="Courier New"/>
                <a:sym typeface="Courier New"/>
              </a:rPr>
              <a:t> </a:t>
            </a:r>
            <a:r>
              <a:rPr b="0" i="0" lang="en" sz="800" u="none" cap="none" strike="noStrike">
                <a:solidFill>
                  <a:srgbClr val="56B6C2"/>
                </a:solidFill>
                <a:highlight>
                  <a:srgbClr val="151515"/>
                </a:highlight>
                <a:latin typeface="Courier New"/>
                <a:ea typeface="Courier New"/>
                <a:cs typeface="Courier New"/>
                <a:sym typeface="Courier New"/>
              </a:rPr>
              <a:t>=</a:t>
            </a:r>
            <a:r>
              <a:rPr b="0" i="0" lang="en" sz="800" u="none" cap="none" strike="noStrike">
                <a:solidFill>
                  <a:srgbClr val="999999"/>
                </a:solidFill>
                <a:highlight>
                  <a:srgbClr val="151515"/>
                </a:highlight>
                <a:latin typeface="Courier New"/>
                <a:ea typeface="Courier New"/>
                <a:cs typeface="Courier New"/>
                <a:sym typeface="Courier New"/>
              </a:rPr>
              <a:t> </a:t>
            </a:r>
            <a:r>
              <a:rPr b="0" i="0" lang="en" sz="800" u="none" cap="none" strike="noStrike">
                <a:solidFill>
                  <a:srgbClr val="ABB2BF"/>
                </a:solidFill>
                <a:highlight>
                  <a:srgbClr val="151515"/>
                </a:highlight>
                <a:latin typeface="Courier New"/>
                <a:ea typeface="Courier New"/>
                <a:cs typeface="Courier New"/>
                <a:sym typeface="Courier New"/>
              </a:rPr>
              <a:t>Base</a:t>
            </a:r>
            <a:r>
              <a:rPr b="0" i="0" lang="en" sz="800" u="none" cap="none" strike="noStrike">
                <a:solidFill>
                  <a:srgbClr val="999999"/>
                </a:solidFill>
                <a:highlight>
                  <a:srgbClr val="151515"/>
                </a:highlight>
                <a:latin typeface="Courier New"/>
                <a:ea typeface="Courier New"/>
                <a:cs typeface="Courier New"/>
                <a:sym typeface="Courier New"/>
              </a:rPr>
              <a:t> </a:t>
            </a:r>
            <a:r>
              <a:rPr b="0" i="0" lang="en" sz="800" u="none" cap="none" strike="noStrike">
                <a:solidFill>
                  <a:srgbClr val="C678DD"/>
                </a:solidFill>
                <a:highlight>
                  <a:srgbClr val="151515"/>
                </a:highlight>
                <a:latin typeface="Courier New"/>
                <a:ea typeface="Courier New"/>
                <a:cs typeface="Courier New"/>
                <a:sym typeface="Courier New"/>
              </a:rPr>
              <a:t>=&gt;</a:t>
            </a:r>
            <a:r>
              <a:rPr b="0" i="0" lang="en" sz="800" u="none" cap="none" strike="noStrike">
                <a:solidFill>
                  <a:srgbClr val="999999"/>
                </a:solidFill>
                <a:highlight>
                  <a:srgbClr val="151515"/>
                </a:highlight>
                <a:latin typeface="Courier New"/>
                <a:ea typeface="Courier New"/>
                <a:cs typeface="Courier New"/>
                <a:sym typeface="Courier New"/>
              </a:rPr>
              <a:t> </a:t>
            </a:r>
            <a:r>
              <a:rPr b="0" i="0" lang="en" sz="800" u="none" cap="none" strike="noStrike">
                <a:solidFill>
                  <a:srgbClr val="C678DD"/>
                </a:solidFill>
                <a:highlight>
                  <a:srgbClr val="151515"/>
                </a:highlight>
                <a:latin typeface="Courier New"/>
                <a:ea typeface="Courier New"/>
                <a:cs typeface="Courier New"/>
                <a:sym typeface="Courier New"/>
              </a:rPr>
              <a:t>class</a:t>
            </a:r>
            <a:r>
              <a:rPr b="0" i="0" lang="en" sz="800" u="none" cap="none" strike="noStrike">
                <a:solidFill>
                  <a:srgbClr val="ABB2BF"/>
                </a:solidFill>
                <a:highlight>
                  <a:srgbClr val="151515"/>
                </a:highlight>
                <a:latin typeface="Courier New"/>
                <a:ea typeface="Courier New"/>
                <a:cs typeface="Courier New"/>
                <a:sym typeface="Courier New"/>
              </a:rPr>
              <a:t> </a:t>
            </a:r>
            <a:r>
              <a:rPr b="0" i="0" lang="en" sz="800" u="none" cap="none" strike="noStrike">
                <a:solidFill>
                  <a:srgbClr val="C678DD"/>
                </a:solidFill>
                <a:highlight>
                  <a:srgbClr val="151515"/>
                </a:highlight>
                <a:latin typeface="Courier New"/>
                <a:ea typeface="Courier New"/>
                <a:cs typeface="Courier New"/>
                <a:sym typeface="Courier New"/>
              </a:rPr>
              <a:t>extends</a:t>
            </a:r>
            <a:r>
              <a:rPr b="0" i="0" lang="en" sz="800" u="none" cap="none" strike="noStrike">
                <a:solidFill>
                  <a:srgbClr val="ABB2BF"/>
                </a:solidFill>
                <a:highlight>
                  <a:srgbClr val="151515"/>
                </a:highlight>
                <a:latin typeface="Courier New"/>
                <a:ea typeface="Courier New"/>
                <a:cs typeface="Courier New"/>
                <a:sym typeface="Courier New"/>
              </a:rPr>
              <a:t> </a:t>
            </a:r>
            <a:r>
              <a:rPr b="0" i="0" lang="en" sz="800" u="none" cap="none" strike="noStrike">
                <a:solidFill>
                  <a:srgbClr val="98C379"/>
                </a:solidFill>
                <a:highlight>
                  <a:srgbClr val="151515"/>
                </a:highlight>
                <a:latin typeface="Courier New"/>
                <a:ea typeface="Courier New"/>
                <a:cs typeface="Courier New"/>
                <a:sym typeface="Courier New"/>
              </a:rPr>
              <a:t>Base</a:t>
            </a:r>
            <a:r>
              <a:rPr b="0" i="0" lang="en" sz="800" u="none" cap="none" strike="noStrike">
                <a:solidFill>
                  <a:srgbClr val="ABB2BF"/>
                </a:solidFill>
                <a:highlight>
                  <a:srgbClr val="151515"/>
                </a:highlight>
                <a:latin typeface="Courier New"/>
                <a:ea typeface="Courier New"/>
                <a:cs typeface="Courier New"/>
                <a:sym typeface="Courier New"/>
              </a:rPr>
              <a:t> {</a:t>
            </a:r>
            <a:endParaRPr b="0" i="0" sz="8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chemeClr val="dk1"/>
              </a:buClr>
              <a:buSzPts val="1100"/>
              <a:buFont typeface="Arial"/>
              <a:buNone/>
            </a:pPr>
            <a:r>
              <a:rPr b="0" i="0" lang="en" sz="800" u="none" cap="none" strike="noStrike">
                <a:solidFill>
                  <a:srgbClr val="ABB2BF"/>
                </a:solidFill>
                <a:highlight>
                  <a:srgbClr val="151515"/>
                </a:highlight>
                <a:latin typeface="Courier New"/>
                <a:ea typeface="Courier New"/>
                <a:cs typeface="Courier New"/>
                <a:sym typeface="Courier New"/>
              </a:rPr>
              <a:t> </a:t>
            </a:r>
            <a:r>
              <a:rPr b="0" i="0" lang="en" sz="800" u="none" cap="none" strike="noStrike">
                <a:solidFill>
                  <a:srgbClr val="61AFEF"/>
                </a:solidFill>
                <a:highlight>
                  <a:srgbClr val="151515"/>
                </a:highlight>
                <a:latin typeface="Courier New"/>
                <a:ea typeface="Courier New"/>
                <a:cs typeface="Courier New"/>
                <a:sym typeface="Courier New"/>
              </a:rPr>
              <a:t>shoot</a:t>
            </a:r>
            <a:r>
              <a:rPr b="0" i="0" lang="en" sz="800" u="none" cap="none" strike="noStrike">
                <a:solidFill>
                  <a:srgbClr val="ABB2BF"/>
                </a:solidFill>
                <a:highlight>
                  <a:srgbClr val="151515"/>
                </a:highlight>
                <a:latin typeface="Courier New"/>
                <a:ea typeface="Courier New"/>
                <a:cs typeface="Courier New"/>
                <a:sym typeface="Courier New"/>
              </a:rPr>
              <a:t>() {</a:t>
            </a:r>
            <a:endParaRPr b="0" i="0" sz="8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chemeClr val="dk1"/>
              </a:buClr>
              <a:buSzPts val="1100"/>
              <a:buFont typeface="Arial"/>
              <a:buNone/>
            </a:pPr>
            <a:r>
              <a:rPr b="0" i="0" lang="en" sz="800" u="none" cap="none" strike="noStrike">
                <a:solidFill>
                  <a:srgbClr val="ABB2BF"/>
                </a:solidFill>
                <a:highlight>
                  <a:srgbClr val="151515"/>
                </a:highlight>
                <a:latin typeface="Courier New"/>
                <a:ea typeface="Courier New"/>
                <a:cs typeface="Courier New"/>
                <a:sym typeface="Courier New"/>
              </a:rPr>
              <a:t>   </a:t>
            </a:r>
            <a:r>
              <a:rPr b="0" i="0" lang="en" sz="800" u="none" cap="none" strike="noStrike">
                <a:solidFill>
                  <a:srgbClr val="E5C07B"/>
                </a:solidFill>
                <a:highlight>
                  <a:srgbClr val="151515"/>
                </a:highlight>
                <a:latin typeface="Courier New"/>
                <a:ea typeface="Courier New"/>
                <a:cs typeface="Courier New"/>
                <a:sym typeface="Courier New"/>
              </a:rPr>
              <a:t>console</a:t>
            </a:r>
            <a:r>
              <a:rPr b="0" i="0" lang="en" sz="800" u="none" cap="none" strike="noStrike">
                <a:solidFill>
                  <a:srgbClr val="ABB2BF"/>
                </a:solidFill>
                <a:highlight>
                  <a:srgbClr val="151515"/>
                </a:highlight>
                <a:latin typeface="Courier New"/>
                <a:ea typeface="Courier New"/>
                <a:cs typeface="Courier New"/>
                <a:sym typeface="Courier New"/>
              </a:rPr>
              <a:t>.</a:t>
            </a:r>
            <a:r>
              <a:rPr b="0" i="0" lang="en" sz="800" u="none" cap="none" strike="noStrike">
                <a:solidFill>
                  <a:srgbClr val="56B6C2"/>
                </a:solidFill>
                <a:highlight>
                  <a:srgbClr val="151515"/>
                </a:highlight>
                <a:latin typeface="Courier New"/>
                <a:ea typeface="Courier New"/>
                <a:cs typeface="Courier New"/>
                <a:sym typeface="Courier New"/>
              </a:rPr>
              <a:t>log</a:t>
            </a:r>
            <a:r>
              <a:rPr b="0" i="0" lang="en" sz="800" u="none" cap="none" strike="noStrike">
                <a:solidFill>
                  <a:srgbClr val="ABB2BF"/>
                </a:solidFill>
                <a:highlight>
                  <a:srgbClr val="151515"/>
                </a:highlight>
                <a:latin typeface="Courier New"/>
                <a:ea typeface="Courier New"/>
                <a:cs typeface="Courier New"/>
                <a:sym typeface="Courier New"/>
              </a:rPr>
              <a:t>(</a:t>
            </a:r>
            <a:r>
              <a:rPr b="0" i="0" lang="en" sz="800" u="none" cap="none" strike="noStrike">
                <a:solidFill>
                  <a:srgbClr val="98C379"/>
                </a:solidFill>
                <a:highlight>
                  <a:srgbClr val="151515"/>
                </a:highlight>
                <a:latin typeface="Courier New"/>
                <a:ea typeface="Courier New"/>
                <a:cs typeface="Courier New"/>
                <a:sym typeface="Courier New"/>
              </a:rPr>
              <a:t>"DOR!"</a:t>
            </a:r>
            <a:r>
              <a:rPr b="0" i="0" lang="en" sz="800" u="none" cap="none" strike="noStrike">
                <a:solidFill>
                  <a:srgbClr val="ABB2BF"/>
                </a:solidFill>
                <a:highlight>
                  <a:srgbClr val="151515"/>
                </a:highlight>
                <a:latin typeface="Courier New"/>
                <a:ea typeface="Courier New"/>
                <a:cs typeface="Courier New"/>
                <a:sym typeface="Courier New"/>
              </a:rPr>
              <a:t>)</a:t>
            </a:r>
            <a:endParaRPr b="0" i="0" sz="8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chemeClr val="dk1"/>
              </a:buClr>
              <a:buSzPts val="1100"/>
              <a:buFont typeface="Arial"/>
              <a:buNone/>
            </a:pPr>
            <a:r>
              <a:rPr b="0" i="0" lang="en" sz="800" u="none" cap="none" strike="noStrike">
                <a:solidFill>
                  <a:srgbClr val="ABB2BF"/>
                </a:solidFill>
                <a:highlight>
                  <a:srgbClr val="151515"/>
                </a:highlight>
                <a:latin typeface="Courier New"/>
                <a:ea typeface="Courier New"/>
                <a:cs typeface="Courier New"/>
                <a:sym typeface="Courier New"/>
              </a:rPr>
              <a:t> }</a:t>
            </a:r>
            <a:endParaRPr b="0" i="0" sz="8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0" i="0" lang="en" sz="800" u="none" cap="none" strike="noStrike">
                <a:solidFill>
                  <a:srgbClr val="ABB2BF"/>
                </a:solidFill>
                <a:highlight>
                  <a:srgbClr val="151515"/>
                </a:highlight>
                <a:latin typeface="Courier New"/>
                <a:ea typeface="Courier New"/>
                <a:cs typeface="Courier New"/>
                <a:sym typeface="Courier New"/>
              </a:rPr>
              <a:t>}</a:t>
            </a:r>
            <a:endParaRPr b="0" i="0" sz="800" u="none" cap="none" strike="noStrike">
              <a:solidFill>
                <a:srgbClr val="C678DD"/>
              </a:solidFill>
              <a:highlight>
                <a:srgbClr val="151515"/>
              </a:highlight>
              <a:latin typeface="Courier New"/>
              <a:ea typeface="Courier New"/>
              <a:cs typeface="Courier New"/>
              <a:sym typeface="Courier New"/>
            </a:endParaRPr>
          </a:p>
        </p:txBody>
      </p:sp>
      <p:pic>
        <p:nvPicPr>
          <p:cNvPr id="1178" name="Google Shape;1178;p46"/>
          <p:cNvPicPr preferRelativeResize="0"/>
          <p:nvPr/>
        </p:nvPicPr>
        <p:blipFill rotWithShape="1">
          <a:blip r:embed="rId4">
            <a:alphaModFix/>
          </a:blip>
          <a:srcRect b="0" l="0" r="0" t="0"/>
          <a:stretch/>
        </p:blipFill>
        <p:spPr>
          <a:xfrm>
            <a:off x="4752350" y="797625"/>
            <a:ext cx="4009199" cy="4167896"/>
          </a:xfrm>
          <a:prstGeom prst="rect">
            <a:avLst/>
          </a:prstGeom>
          <a:noFill/>
          <a:ln>
            <a:noFill/>
          </a:ln>
        </p:spPr>
      </p:pic>
      <p:sp>
        <p:nvSpPr>
          <p:cNvPr id="1179" name="Google Shape;1179;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83" name="Shape 1183"/>
        <p:cNvGrpSpPr/>
        <p:nvPr/>
      </p:nvGrpSpPr>
      <p:grpSpPr>
        <a:xfrm>
          <a:off x="0" y="0"/>
          <a:ext cx="0" cy="0"/>
          <a:chOff x="0" y="0"/>
          <a:chExt cx="0" cy="0"/>
        </a:xfrm>
      </p:grpSpPr>
      <p:pic>
        <p:nvPicPr>
          <p:cNvPr id="1184" name="Google Shape;1184;p47"/>
          <p:cNvPicPr preferRelativeResize="0"/>
          <p:nvPr/>
        </p:nvPicPr>
        <p:blipFill rotWithShape="1">
          <a:blip r:embed="rId3">
            <a:alphaModFix/>
          </a:blip>
          <a:srcRect b="0" l="0" r="0" t="0"/>
          <a:stretch/>
        </p:blipFill>
        <p:spPr>
          <a:xfrm>
            <a:off x="361225" y="688750"/>
            <a:ext cx="4483926" cy="4375876"/>
          </a:xfrm>
          <a:prstGeom prst="rect">
            <a:avLst/>
          </a:prstGeom>
          <a:noFill/>
          <a:ln>
            <a:noFill/>
          </a:ln>
        </p:spPr>
      </p:pic>
      <p:sp>
        <p:nvSpPr>
          <p:cNvPr id="1185" name="Google Shape;1185;p47"/>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86" name="Google Shape;1186;p47"/>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87" name="Google Shape;1187;p47"/>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88" name="Google Shape;1188;p47"/>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89" name="Google Shape;1189;p47"/>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Konsep OOP di JavaScript : Polymorphism</a:t>
            </a:r>
            <a:endParaRPr b="1" i="0" sz="1200" u="none" cap="none" strike="noStrike">
              <a:solidFill>
                <a:schemeClr val="lt1"/>
              </a:solidFill>
              <a:latin typeface="Montserrat"/>
              <a:ea typeface="Montserrat"/>
              <a:cs typeface="Montserrat"/>
              <a:sym typeface="Montserrat"/>
            </a:endParaRPr>
          </a:p>
        </p:txBody>
      </p:sp>
      <p:sp>
        <p:nvSpPr>
          <p:cNvPr id="1190" name="Google Shape;1190;p47"/>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191" name="Google Shape;1191;p47"/>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192" name="Google Shape;1192;p47"/>
          <p:cNvPicPr preferRelativeResize="0"/>
          <p:nvPr/>
        </p:nvPicPr>
        <p:blipFill rotWithShape="1">
          <a:blip r:embed="rId4">
            <a:alphaModFix/>
          </a:blip>
          <a:srcRect b="0" l="0" r="0" t="0"/>
          <a:stretch/>
        </p:blipFill>
        <p:spPr>
          <a:xfrm>
            <a:off x="8535950" y="105991"/>
            <a:ext cx="463928" cy="463928"/>
          </a:xfrm>
          <a:prstGeom prst="rect">
            <a:avLst/>
          </a:prstGeom>
          <a:noFill/>
          <a:ln>
            <a:noFill/>
          </a:ln>
        </p:spPr>
      </p:pic>
      <p:sp>
        <p:nvSpPr>
          <p:cNvPr id="1193" name="Google Shape;1193;p47"/>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194" name="Google Shape;1194;p47"/>
          <p:cNvSpPr txBox="1"/>
          <p:nvPr/>
        </p:nvSpPr>
        <p:spPr>
          <a:xfrm>
            <a:off x="4707900" y="2020950"/>
            <a:ext cx="3921000" cy="17781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400"/>
              <a:buFont typeface="Arial"/>
              <a:buNone/>
            </a:pPr>
            <a:r>
              <a:rPr b="0" i="0" lang="en" sz="1000" u="none" cap="none" strike="noStrike">
                <a:solidFill>
                  <a:srgbClr val="434343"/>
                </a:solidFill>
                <a:latin typeface="Montserrat"/>
                <a:ea typeface="Montserrat"/>
                <a:cs typeface="Montserrat"/>
                <a:sym typeface="Montserrat"/>
              </a:rPr>
              <a:t>Terussss, kita buat class yang lain. </a:t>
            </a:r>
            <a:endParaRPr b="0" i="0" sz="1000" u="none" cap="none" strike="noStrike">
              <a:solidFill>
                <a:srgbClr val="434343"/>
              </a:solidFill>
              <a:latin typeface="Montserrat"/>
              <a:ea typeface="Montserrat"/>
              <a:cs typeface="Montserrat"/>
              <a:sym typeface="Montserrat"/>
            </a:endParaRPr>
          </a:p>
          <a:p>
            <a:pPr indent="0" lvl="0" marL="0" marR="0" rtl="0" algn="just">
              <a:lnSpc>
                <a:spcPct val="115000"/>
              </a:lnSpc>
              <a:spcBef>
                <a:spcPts val="1000"/>
              </a:spcBef>
              <a:spcAft>
                <a:spcPts val="0"/>
              </a:spcAft>
              <a:buClr>
                <a:srgbClr val="000000"/>
              </a:buClr>
              <a:buSzPts val="1400"/>
              <a:buFont typeface="Arial"/>
              <a:buNone/>
            </a:pPr>
            <a:r>
              <a:rPr b="0" i="0" lang="en" sz="1000" u="none" cap="none" strike="noStrike">
                <a:solidFill>
                  <a:srgbClr val="434343"/>
                </a:solidFill>
                <a:latin typeface="Montserrat"/>
                <a:ea typeface="Montserrat"/>
                <a:cs typeface="Montserrat"/>
                <a:sym typeface="Montserrat"/>
              </a:rPr>
              <a:t>Contoh kode buat class Doctor dan Police, kayak contoh berikut ini.</a:t>
            </a:r>
            <a:endParaRPr b="0" i="0" sz="1000" u="none" cap="none" strike="noStrike">
              <a:solidFill>
                <a:srgbClr val="434343"/>
              </a:solidFill>
              <a:latin typeface="Montserrat"/>
              <a:ea typeface="Montserrat"/>
              <a:cs typeface="Montserrat"/>
              <a:sym typeface="Montserrat"/>
            </a:endParaRPr>
          </a:p>
          <a:p>
            <a:pPr indent="0" lvl="0" marL="0" marR="0" rtl="0" algn="just">
              <a:lnSpc>
                <a:spcPct val="115000"/>
              </a:lnSpc>
              <a:spcBef>
                <a:spcPts val="1000"/>
              </a:spcBef>
              <a:spcAft>
                <a:spcPts val="1000"/>
              </a:spcAft>
              <a:buClr>
                <a:srgbClr val="000000"/>
              </a:buClr>
              <a:buSzPts val="1400"/>
              <a:buFont typeface="Arial"/>
              <a:buNone/>
            </a:pPr>
            <a:r>
              <a:rPr b="0" i="0" lang="en" sz="1000" u="none" cap="none" strike="noStrike">
                <a:solidFill>
                  <a:srgbClr val="434343"/>
                </a:solidFill>
                <a:latin typeface="Montserrat"/>
                <a:ea typeface="Montserrat"/>
                <a:cs typeface="Montserrat"/>
                <a:sym typeface="Montserrat"/>
              </a:rPr>
              <a:t>Di dalam class tersebut, kita coba panggil method dari class: Public Server dan Military.</a:t>
            </a:r>
            <a:endParaRPr b="0" i="0" sz="1000" u="none" cap="none" strike="noStrike">
              <a:solidFill>
                <a:srgbClr val="434343"/>
              </a:solidFill>
              <a:latin typeface="Montserrat"/>
              <a:ea typeface="Montserrat"/>
              <a:cs typeface="Montserrat"/>
              <a:sym typeface="Montserrat"/>
            </a:endParaRPr>
          </a:p>
        </p:txBody>
      </p:sp>
      <p:sp>
        <p:nvSpPr>
          <p:cNvPr id="1195" name="Google Shape;1195;p47"/>
          <p:cNvSpPr txBox="1"/>
          <p:nvPr/>
        </p:nvSpPr>
        <p:spPr>
          <a:xfrm>
            <a:off x="-4591975" y="838200"/>
            <a:ext cx="3778800" cy="4077000"/>
          </a:xfrm>
          <a:prstGeom prst="rect">
            <a:avLst/>
          </a:prstGeom>
          <a:solidFill>
            <a:srgbClr val="000000"/>
          </a:solidFill>
          <a:ln>
            <a:noFill/>
          </a:ln>
        </p:spPr>
        <p:txBody>
          <a:bodyPr anchorCtr="0" anchor="t" bIns="91425" lIns="91425" spcFirstLastPara="1" rIns="91425" wrap="square" tIns="91425">
            <a:noAutofit/>
          </a:bodyPr>
          <a:lstStyle/>
          <a:p>
            <a:pPr indent="0" lvl="0" marL="0" marR="0" rtl="0" algn="l">
              <a:lnSpc>
                <a:spcPct val="130434"/>
              </a:lnSpc>
              <a:spcBef>
                <a:spcPts val="0"/>
              </a:spcBef>
              <a:spcAft>
                <a:spcPts val="0"/>
              </a:spcAft>
              <a:buClr>
                <a:srgbClr val="000000"/>
              </a:buClr>
              <a:buSzPts val="800"/>
              <a:buFont typeface="Arial"/>
              <a:buNone/>
            </a:pPr>
            <a:r>
              <a:rPr b="0" i="0" lang="en" sz="800" u="none" cap="none" strike="noStrike">
                <a:solidFill>
                  <a:srgbClr val="C678DD"/>
                </a:solidFill>
                <a:highlight>
                  <a:srgbClr val="151515"/>
                </a:highlight>
                <a:latin typeface="Courier New"/>
                <a:ea typeface="Courier New"/>
                <a:cs typeface="Courier New"/>
                <a:sym typeface="Courier New"/>
              </a:rPr>
              <a:t>class</a:t>
            </a:r>
            <a:r>
              <a:rPr b="0" i="0" lang="en" sz="800" u="none" cap="none" strike="noStrike">
                <a:solidFill>
                  <a:srgbClr val="ABB2BF"/>
                </a:solidFill>
                <a:highlight>
                  <a:srgbClr val="151515"/>
                </a:highlight>
                <a:latin typeface="Courier New"/>
                <a:ea typeface="Courier New"/>
                <a:cs typeface="Courier New"/>
                <a:sym typeface="Courier New"/>
              </a:rPr>
              <a:t> </a:t>
            </a:r>
            <a:r>
              <a:rPr b="0" i="0" lang="en" sz="800" u="none" cap="none" strike="noStrike">
                <a:solidFill>
                  <a:srgbClr val="E5C07B"/>
                </a:solidFill>
                <a:highlight>
                  <a:srgbClr val="151515"/>
                </a:highlight>
                <a:latin typeface="Courier New"/>
                <a:ea typeface="Courier New"/>
                <a:cs typeface="Courier New"/>
                <a:sym typeface="Courier New"/>
              </a:rPr>
              <a:t>Doctor</a:t>
            </a:r>
            <a:r>
              <a:rPr b="0" i="0" lang="en" sz="800" u="none" cap="none" strike="noStrike">
                <a:solidFill>
                  <a:srgbClr val="ABB2BF"/>
                </a:solidFill>
                <a:highlight>
                  <a:srgbClr val="151515"/>
                </a:highlight>
                <a:latin typeface="Courier New"/>
                <a:ea typeface="Courier New"/>
                <a:cs typeface="Courier New"/>
                <a:sym typeface="Courier New"/>
              </a:rPr>
              <a:t> </a:t>
            </a:r>
            <a:r>
              <a:rPr b="0" i="0" lang="en" sz="800" u="none" cap="none" strike="noStrike">
                <a:solidFill>
                  <a:srgbClr val="C678DD"/>
                </a:solidFill>
                <a:highlight>
                  <a:srgbClr val="151515"/>
                </a:highlight>
                <a:latin typeface="Courier New"/>
                <a:ea typeface="Courier New"/>
                <a:cs typeface="Courier New"/>
                <a:sym typeface="Courier New"/>
              </a:rPr>
              <a:t>extends</a:t>
            </a:r>
            <a:r>
              <a:rPr b="0" i="0" lang="en" sz="800" u="none" cap="none" strike="noStrike">
                <a:solidFill>
                  <a:srgbClr val="ABB2BF"/>
                </a:solidFill>
                <a:highlight>
                  <a:srgbClr val="151515"/>
                </a:highlight>
                <a:latin typeface="Courier New"/>
                <a:ea typeface="Courier New"/>
                <a:cs typeface="Courier New"/>
                <a:sym typeface="Courier New"/>
              </a:rPr>
              <a:t> </a:t>
            </a:r>
            <a:r>
              <a:rPr b="0" i="0" lang="en" sz="800" u="none" cap="none" strike="noStrike">
                <a:solidFill>
                  <a:srgbClr val="61AFEF"/>
                </a:solidFill>
                <a:highlight>
                  <a:srgbClr val="151515"/>
                </a:highlight>
                <a:latin typeface="Courier New"/>
                <a:ea typeface="Courier New"/>
                <a:cs typeface="Courier New"/>
                <a:sym typeface="Courier New"/>
              </a:rPr>
              <a:t>PublicServer</a:t>
            </a:r>
            <a:r>
              <a:rPr b="0" i="0" lang="en" sz="800" u="none" cap="none" strike="noStrike">
                <a:solidFill>
                  <a:srgbClr val="ABB2BF"/>
                </a:solidFill>
                <a:highlight>
                  <a:srgbClr val="151515"/>
                </a:highlight>
                <a:latin typeface="Courier New"/>
                <a:ea typeface="Courier New"/>
                <a:cs typeface="Courier New"/>
                <a:sym typeface="Courier New"/>
              </a:rPr>
              <a:t>(Human) {</a:t>
            </a:r>
            <a:endParaRPr b="0" i="0" sz="8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0" i="0" lang="en" sz="800" u="none" cap="none" strike="noStrike">
                <a:solidFill>
                  <a:srgbClr val="ABB2BF"/>
                </a:solidFill>
                <a:highlight>
                  <a:srgbClr val="151515"/>
                </a:highlight>
                <a:latin typeface="Courier New"/>
                <a:ea typeface="Courier New"/>
                <a:cs typeface="Courier New"/>
                <a:sym typeface="Courier New"/>
              </a:rPr>
              <a:t> </a:t>
            </a:r>
            <a:r>
              <a:rPr b="0" i="0" lang="en" sz="800" u="none" cap="none" strike="noStrike">
                <a:solidFill>
                  <a:srgbClr val="C678DD"/>
                </a:solidFill>
                <a:highlight>
                  <a:srgbClr val="151515"/>
                </a:highlight>
                <a:latin typeface="Courier New"/>
                <a:ea typeface="Courier New"/>
                <a:cs typeface="Courier New"/>
                <a:sym typeface="Courier New"/>
              </a:rPr>
              <a:t>constructor</a:t>
            </a:r>
            <a:r>
              <a:rPr b="0" i="0" lang="en" sz="800" u="none" cap="none" strike="noStrike">
                <a:solidFill>
                  <a:srgbClr val="ABB2BF"/>
                </a:solidFill>
                <a:highlight>
                  <a:srgbClr val="151515"/>
                </a:highlight>
                <a:latin typeface="Courier New"/>
                <a:ea typeface="Courier New"/>
                <a:cs typeface="Courier New"/>
                <a:sym typeface="Courier New"/>
              </a:rPr>
              <a:t>(props) {</a:t>
            </a:r>
            <a:endParaRPr b="0" i="0" sz="8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0" i="0" lang="en" sz="800" u="none" cap="none" strike="noStrike">
                <a:solidFill>
                  <a:srgbClr val="ABB2BF"/>
                </a:solidFill>
                <a:highlight>
                  <a:srgbClr val="151515"/>
                </a:highlight>
                <a:latin typeface="Courier New"/>
                <a:ea typeface="Courier New"/>
                <a:cs typeface="Courier New"/>
                <a:sym typeface="Courier New"/>
              </a:rPr>
              <a:t>   </a:t>
            </a:r>
            <a:r>
              <a:rPr b="0" i="0" lang="en" sz="800" u="none" cap="none" strike="noStrike">
                <a:solidFill>
                  <a:srgbClr val="E06C75"/>
                </a:solidFill>
                <a:highlight>
                  <a:srgbClr val="151515"/>
                </a:highlight>
                <a:latin typeface="Courier New"/>
                <a:ea typeface="Courier New"/>
                <a:cs typeface="Courier New"/>
                <a:sym typeface="Courier New"/>
              </a:rPr>
              <a:t>super</a:t>
            </a:r>
            <a:r>
              <a:rPr b="0" i="0" lang="en" sz="800" u="none" cap="none" strike="noStrike">
                <a:solidFill>
                  <a:srgbClr val="ABB2BF"/>
                </a:solidFill>
                <a:highlight>
                  <a:srgbClr val="151515"/>
                </a:highlight>
                <a:latin typeface="Courier New"/>
                <a:ea typeface="Courier New"/>
                <a:cs typeface="Courier New"/>
                <a:sym typeface="Courier New"/>
              </a:rPr>
              <a:t>(props);</a:t>
            </a:r>
            <a:endParaRPr b="0" i="0" sz="8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0" i="0" lang="en" sz="800" u="none" cap="none" strike="noStrike">
                <a:solidFill>
                  <a:srgbClr val="ABB2BF"/>
                </a:solidFill>
                <a:highlight>
                  <a:srgbClr val="151515"/>
                </a:highlight>
                <a:latin typeface="Courier New"/>
                <a:ea typeface="Courier New"/>
                <a:cs typeface="Courier New"/>
                <a:sym typeface="Courier New"/>
              </a:rPr>
              <a:t> }</a:t>
            </a:r>
            <a:endParaRPr b="0" i="0" sz="8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0" i="0" lang="en" sz="800" u="none" cap="none" strike="noStrike">
                <a:solidFill>
                  <a:srgbClr val="ABB2BF"/>
                </a:solidFill>
                <a:highlight>
                  <a:srgbClr val="151515"/>
                </a:highlight>
                <a:latin typeface="Courier New"/>
                <a:ea typeface="Courier New"/>
                <a:cs typeface="Courier New"/>
                <a:sym typeface="Courier New"/>
              </a:rPr>
              <a:t> </a:t>
            </a:r>
            <a:r>
              <a:rPr b="0" i="0" lang="en" sz="800" u="none" cap="none" strike="noStrike">
                <a:solidFill>
                  <a:srgbClr val="61AFEF"/>
                </a:solidFill>
                <a:highlight>
                  <a:srgbClr val="151515"/>
                </a:highlight>
                <a:latin typeface="Courier New"/>
                <a:ea typeface="Courier New"/>
                <a:cs typeface="Courier New"/>
                <a:sym typeface="Courier New"/>
              </a:rPr>
              <a:t>work</a:t>
            </a:r>
            <a:r>
              <a:rPr b="0" i="0" lang="en" sz="800" u="none" cap="none" strike="noStrike">
                <a:solidFill>
                  <a:srgbClr val="ABB2BF"/>
                </a:solidFill>
                <a:highlight>
                  <a:srgbClr val="151515"/>
                </a:highlight>
                <a:latin typeface="Courier New"/>
                <a:ea typeface="Courier New"/>
                <a:cs typeface="Courier New"/>
                <a:sym typeface="Courier New"/>
              </a:rPr>
              <a:t>() {</a:t>
            </a:r>
            <a:endParaRPr b="0" i="0" sz="8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0" i="0" lang="en" sz="800" u="none" cap="none" strike="noStrike">
                <a:solidFill>
                  <a:srgbClr val="ABB2BF"/>
                </a:solidFill>
                <a:highlight>
                  <a:srgbClr val="151515"/>
                </a:highlight>
                <a:latin typeface="Courier New"/>
                <a:ea typeface="Courier New"/>
                <a:cs typeface="Courier New"/>
                <a:sym typeface="Courier New"/>
              </a:rPr>
              <a:t>   </a:t>
            </a:r>
            <a:r>
              <a:rPr b="0" i="0" lang="en" sz="800" u="none" cap="none" strike="noStrike">
                <a:solidFill>
                  <a:srgbClr val="E06C75"/>
                </a:solidFill>
                <a:highlight>
                  <a:srgbClr val="151515"/>
                </a:highlight>
                <a:latin typeface="Courier New"/>
                <a:ea typeface="Courier New"/>
                <a:cs typeface="Courier New"/>
                <a:sym typeface="Courier New"/>
              </a:rPr>
              <a:t>super</a:t>
            </a:r>
            <a:r>
              <a:rPr b="0" i="0" lang="en" sz="800" u="none" cap="none" strike="noStrike">
                <a:solidFill>
                  <a:srgbClr val="ABB2BF"/>
                </a:solidFill>
                <a:highlight>
                  <a:srgbClr val="151515"/>
                </a:highlight>
                <a:latin typeface="Courier New"/>
                <a:ea typeface="Courier New"/>
                <a:cs typeface="Courier New"/>
                <a:sym typeface="Courier New"/>
              </a:rPr>
              <a:t>.</a:t>
            </a:r>
            <a:r>
              <a:rPr b="0" i="0" lang="en" sz="800" u="none" cap="none" strike="noStrike">
                <a:solidFill>
                  <a:srgbClr val="61AFEF"/>
                </a:solidFill>
                <a:highlight>
                  <a:srgbClr val="151515"/>
                </a:highlight>
                <a:latin typeface="Courier New"/>
                <a:ea typeface="Courier New"/>
                <a:cs typeface="Courier New"/>
                <a:sym typeface="Courier New"/>
              </a:rPr>
              <a:t>work</a:t>
            </a:r>
            <a:r>
              <a:rPr b="0" i="0" lang="en" sz="800" u="none" cap="none" strike="noStrike">
                <a:solidFill>
                  <a:srgbClr val="ABB2BF"/>
                </a:solidFill>
                <a:highlight>
                  <a:srgbClr val="151515"/>
                </a:highlight>
                <a:latin typeface="Courier New"/>
                <a:ea typeface="Courier New"/>
                <a:cs typeface="Courier New"/>
                <a:sym typeface="Courier New"/>
              </a:rPr>
              <a:t>(); </a:t>
            </a:r>
            <a:r>
              <a:rPr b="0" i="1" lang="en" sz="800" u="none" cap="none" strike="noStrike">
                <a:solidFill>
                  <a:srgbClr val="5C6370"/>
                </a:solidFill>
                <a:highlight>
                  <a:srgbClr val="151515"/>
                </a:highlight>
                <a:latin typeface="Courier New"/>
                <a:ea typeface="Courier New"/>
                <a:cs typeface="Courier New"/>
                <a:sym typeface="Courier New"/>
              </a:rPr>
              <a:t>// From Human Class</a:t>
            </a:r>
            <a:endParaRPr b="0" i="1" sz="8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0" i="0" lang="en" sz="800" u="none" cap="none" strike="noStrike">
                <a:solidFill>
                  <a:srgbClr val="ABB2BF"/>
                </a:solidFill>
                <a:highlight>
                  <a:srgbClr val="151515"/>
                </a:highlight>
                <a:latin typeface="Courier New"/>
                <a:ea typeface="Courier New"/>
                <a:cs typeface="Courier New"/>
                <a:sym typeface="Courier New"/>
              </a:rPr>
              <a:t>   </a:t>
            </a:r>
            <a:r>
              <a:rPr b="0" i="0" lang="en" sz="800" u="none" cap="none" strike="noStrike">
                <a:solidFill>
                  <a:srgbClr val="E06C75"/>
                </a:solidFill>
                <a:highlight>
                  <a:srgbClr val="151515"/>
                </a:highlight>
                <a:latin typeface="Courier New"/>
                <a:ea typeface="Courier New"/>
                <a:cs typeface="Courier New"/>
                <a:sym typeface="Courier New"/>
              </a:rPr>
              <a:t>super</a:t>
            </a:r>
            <a:r>
              <a:rPr b="0" i="0" lang="en" sz="800" u="none" cap="none" strike="noStrike">
                <a:solidFill>
                  <a:srgbClr val="ABB2BF"/>
                </a:solidFill>
                <a:highlight>
                  <a:srgbClr val="151515"/>
                </a:highlight>
                <a:latin typeface="Courier New"/>
                <a:ea typeface="Courier New"/>
                <a:cs typeface="Courier New"/>
                <a:sym typeface="Courier New"/>
              </a:rPr>
              <a:t>.</a:t>
            </a:r>
            <a:r>
              <a:rPr b="0" i="0" lang="en" sz="800" u="none" cap="none" strike="noStrike">
                <a:solidFill>
                  <a:srgbClr val="61AFEF"/>
                </a:solidFill>
                <a:highlight>
                  <a:srgbClr val="151515"/>
                </a:highlight>
                <a:latin typeface="Courier New"/>
                <a:ea typeface="Courier New"/>
                <a:cs typeface="Courier New"/>
                <a:sym typeface="Courier New"/>
              </a:rPr>
              <a:t>save</a:t>
            </a:r>
            <a:r>
              <a:rPr b="0" i="0" lang="en" sz="800" u="none" cap="none" strike="noStrike">
                <a:solidFill>
                  <a:srgbClr val="ABB2BF"/>
                </a:solidFill>
                <a:highlight>
                  <a:srgbClr val="151515"/>
                </a:highlight>
                <a:latin typeface="Courier New"/>
                <a:ea typeface="Courier New"/>
                <a:cs typeface="Courier New"/>
                <a:sym typeface="Courier New"/>
              </a:rPr>
              <a:t>(); </a:t>
            </a:r>
            <a:r>
              <a:rPr b="0" i="1" lang="en" sz="800" u="none" cap="none" strike="noStrike">
                <a:solidFill>
                  <a:srgbClr val="5C6370"/>
                </a:solidFill>
                <a:highlight>
                  <a:srgbClr val="151515"/>
                </a:highlight>
                <a:latin typeface="Courier New"/>
                <a:ea typeface="Courier New"/>
                <a:cs typeface="Courier New"/>
                <a:sym typeface="Courier New"/>
              </a:rPr>
              <a:t>// From Public Server Class</a:t>
            </a:r>
            <a:endParaRPr b="0" i="1" sz="8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0" i="0" lang="en" sz="800" u="none" cap="none" strike="noStrike">
                <a:solidFill>
                  <a:srgbClr val="ABB2BF"/>
                </a:solidFill>
                <a:highlight>
                  <a:srgbClr val="151515"/>
                </a:highlight>
                <a:latin typeface="Courier New"/>
                <a:ea typeface="Courier New"/>
                <a:cs typeface="Courier New"/>
                <a:sym typeface="Courier New"/>
              </a:rPr>
              <a:t> }</a:t>
            </a:r>
            <a:endParaRPr b="0" i="0" sz="8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0" i="0" lang="en" sz="800" u="none" cap="none" strike="noStrike">
                <a:solidFill>
                  <a:srgbClr val="ABB2BF"/>
                </a:solidFill>
                <a:highlight>
                  <a:srgbClr val="151515"/>
                </a:highlight>
                <a:latin typeface="Courier New"/>
                <a:ea typeface="Courier New"/>
                <a:cs typeface="Courier New"/>
                <a:sym typeface="Courier New"/>
              </a:rPr>
              <a:t>}</a:t>
            </a:r>
            <a:endParaRPr b="0" i="0" sz="8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t/>
            </a:r>
            <a:endParaRPr b="0" i="0" sz="800" u="none" cap="none" strike="noStrike">
              <a:solidFill>
                <a:srgbClr val="999999"/>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0" i="0" lang="en" sz="800" u="none" cap="none" strike="noStrike">
                <a:solidFill>
                  <a:srgbClr val="C678DD"/>
                </a:solidFill>
                <a:highlight>
                  <a:srgbClr val="151515"/>
                </a:highlight>
                <a:latin typeface="Courier New"/>
                <a:ea typeface="Courier New"/>
                <a:cs typeface="Courier New"/>
                <a:sym typeface="Courier New"/>
              </a:rPr>
              <a:t>class</a:t>
            </a:r>
            <a:r>
              <a:rPr b="0" i="0" lang="en" sz="800" u="none" cap="none" strike="noStrike">
                <a:solidFill>
                  <a:srgbClr val="ABB2BF"/>
                </a:solidFill>
                <a:highlight>
                  <a:srgbClr val="151515"/>
                </a:highlight>
                <a:latin typeface="Courier New"/>
                <a:ea typeface="Courier New"/>
                <a:cs typeface="Courier New"/>
                <a:sym typeface="Courier New"/>
              </a:rPr>
              <a:t> </a:t>
            </a:r>
            <a:r>
              <a:rPr b="0" i="0" lang="en" sz="800" u="none" cap="none" strike="noStrike">
                <a:solidFill>
                  <a:srgbClr val="E5C07B"/>
                </a:solidFill>
                <a:highlight>
                  <a:srgbClr val="151515"/>
                </a:highlight>
                <a:latin typeface="Courier New"/>
                <a:ea typeface="Courier New"/>
                <a:cs typeface="Courier New"/>
                <a:sym typeface="Courier New"/>
              </a:rPr>
              <a:t>Police</a:t>
            </a:r>
            <a:r>
              <a:rPr b="0" i="0" lang="en" sz="800" u="none" cap="none" strike="noStrike">
                <a:solidFill>
                  <a:srgbClr val="ABB2BF"/>
                </a:solidFill>
                <a:highlight>
                  <a:srgbClr val="151515"/>
                </a:highlight>
                <a:latin typeface="Courier New"/>
                <a:ea typeface="Courier New"/>
                <a:cs typeface="Courier New"/>
                <a:sym typeface="Courier New"/>
              </a:rPr>
              <a:t> </a:t>
            </a:r>
            <a:r>
              <a:rPr b="0" i="0" lang="en" sz="800" u="none" cap="none" strike="noStrike">
                <a:solidFill>
                  <a:srgbClr val="C678DD"/>
                </a:solidFill>
                <a:highlight>
                  <a:srgbClr val="151515"/>
                </a:highlight>
                <a:latin typeface="Courier New"/>
                <a:ea typeface="Courier New"/>
                <a:cs typeface="Courier New"/>
                <a:sym typeface="Courier New"/>
              </a:rPr>
              <a:t>extends</a:t>
            </a:r>
            <a:r>
              <a:rPr b="0" i="0" lang="en" sz="800" u="none" cap="none" strike="noStrike">
                <a:solidFill>
                  <a:srgbClr val="ABB2BF"/>
                </a:solidFill>
                <a:highlight>
                  <a:srgbClr val="151515"/>
                </a:highlight>
                <a:latin typeface="Courier New"/>
                <a:ea typeface="Courier New"/>
                <a:cs typeface="Courier New"/>
                <a:sym typeface="Courier New"/>
              </a:rPr>
              <a:t> </a:t>
            </a:r>
            <a:r>
              <a:rPr b="0" i="0" lang="en" sz="800" u="none" cap="none" strike="noStrike">
                <a:solidFill>
                  <a:srgbClr val="61AFEF"/>
                </a:solidFill>
                <a:highlight>
                  <a:srgbClr val="151515"/>
                </a:highlight>
                <a:latin typeface="Courier New"/>
                <a:ea typeface="Courier New"/>
                <a:cs typeface="Courier New"/>
                <a:sym typeface="Courier New"/>
              </a:rPr>
              <a:t>PublicServer</a:t>
            </a:r>
            <a:r>
              <a:rPr b="0" i="0" lang="en" sz="800" u="none" cap="none" strike="noStrike">
                <a:solidFill>
                  <a:srgbClr val="ABB2BF"/>
                </a:solidFill>
                <a:highlight>
                  <a:srgbClr val="151515"/>
                </a:highlight>
                <a:latin typeface="Courier New"/>
                <a:ea typeface="Courier New"/>
                <a:cs typeface="Courier New"/>
                <a:sym typeface="Courier New"/>
              </a:rPr>
              <a:t>(</a:t>
            </a:r>
            <a:r>
              <a:rPr b="0" i="0" lang="en" sz="800" u="none" cap="none" strike="noStrike">
                <a:solidFill>
                  <a:srgbClr val="61AFEF"/>
                </a:solidFill>
                <a:highlight>
                  <a:srgbClr val="151515"/>
                </a:highlight>
                <a:latin typeface="Courier New"/>
                <a:ea typeface="Courier New"/>
                <a:cs typeface="Courier New"/>
                <a:sym typeface="Courier New"/>
              </a:rPr>
              <a:t>Military</a:t>
            </a:r>
            <a:r>
              <a:rPr b="0" i="0" lang="en" sz="800" u="none" cap="none" strike="noStrike">
                <a:solidFill>
                  <a:srgbClr val="ABB2BF"/>
                </a:solidFill>
                <a:highlight>
                  <a:srgbClr val="151515"/>
                </a:highlight>
                <a:latin typeface="Courier New"/>
                <a:ea typeface="Courier New"/>
                <a:cs typeface="Courier New"/>
                <a:sym typeface="Courier New"/>
              </a:rPr>
              <a:t>(Human)) {</a:t>
            </a:r>
            <a:endParaRPr b="0" i="0" sz="8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0" i="0" lang="en" sz="800" u="none" cap="none" strike="noStrike">
                <a:solidFill>
                  <a:srgbClr val="ABB2BF"/>
                </a:solidFill>
                <a:highlight>
                  <a:srgbClr val="151515"/>
                </a:highlight>
                <a:latin typeface="Courier New"/>
                <a:ea typeface="Courier New"/>
                <a:cs typeface="Courier New"/>
                <a:sym typeface="Courier New"/>
              </a:rPr>
              <a:t> </a:t>
            </a:r>
            <a:r>
              <a:rPr b="0" i="0" lang="en" sz="800" u="none" cap="none" strike="noStrike">
                <a:solidFill>
                  <a:srgbClr val="C678DD"/>
                </a:solidFill>
                <a:highlight>
                  <a:srgbClr val="151515"/>
                </a:highlight>
                <a:latin typeface="Courier New"/>
                <a:ea typeface="Courier New"/>
                <a:cs typeface="Courier New"/>
                <a:sym typeface="Courier New"/>
              </a:rPr>
              <a:t>static</a:t>
            </a:r>
            <a:r>
              <a:rPr b="0" i="0" lang="en" sz="800" u="none" cap="none" strike="noStrike">
                <a:solidFill>
                  <a:srgbClr val="ABB2BF"/>
                </a:solidFill>
                <a:highlight>
                  <a:srgbClr val="151515"/>
                </a:highlight>
                <a:latin typeface="Courier New"/>
                <a:ea typeface="Courier New"/>
                <a:cs typeface="Courier New"/>
                <a:sym typeface="Courier New"/>
              </a:rPr>
              <a:t> workplace </a:t>
            </a:r>
            <a:r>
              <a:rPr b="0" i="0" lang="en" sz="800" u="none" cap="none" strike="noStrike">
                <a:solidFill>
                  <a:srgbClr val="56B6C2"/>
                </a:solidFill>
                <a:highlight>
                  <a:srgbClr val="151515"/>
                </a:highlight>
                <a:latin typeface="Courier New"/>
                <a:ea typeface="Courier New"/>
                <a:cs typeface="Courier New"/>
                <a:sym typeface="Courier New"/>
              </a:rPr>
              <a:t>=</a:t>
            </a:r>
            <a:r>
              <a:rPr b="0" i="0" lang="en" sz="800" u="none" cap="none" strike="noStrike">
                <a:solidFill>
                  <a:srgbClr val="ABB2BF"/>
                </a:solidFill>
                <a:highlight>
                  <a:srgbClr val="151515"/>
                </a:highlight>
                <a:latin typeface="Courier New"/>
                <a:ea typeface="Courier New"/>
                <a:cs typeface="Courier New"/>
                <a:sym typeface="Courier New"/>
              </a:rPr>
              <a:t> </a:t>
            </a:r>
            <a:r>
              <a:rPr b="0" i="0" lang="en" sz="800" u="none" cap="none" strike="noStrike">
                <a:solidFill>
                  <a:srgbClr val="98C379"/>
                </a:solidFill>
                <a:highlight>
                  <a:srgbClr val="151515"/>
                </a:highlight>
                <a:latin typeface="Courier New"/>
                <a:ea typeface="Courier New"/>
                <a:cs typeface="Courier New"/>
                <a:sym typeface="Courier New"/>
              </a:rPr>
              <a:t>"Police Station"</a:t>
            </a:r>
            <a:r>
              <a:rPr b="0" i="0" lang="en" sz="800" u="none" cap="none" strike="noStrike">
                <a:solidFill>
                  <a:srgbClr val="ABB2BF"/>
                </a:solidFill>
                <a:highlight>
                  <a:srgbClr val="151515"/>
                </a:highlight>
                <a:latin typeface="Courier New"/>
                <a:ea typeface="Courier New"/>
                <a:cs typeface="Courier New"/>
                <a:sym typeface="Courier New"/>
              </a:rPr>
              <a:t>;</a:t>
            </a:r>
            <a:endParaRPr b="0" i="0" sz="8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t/>
            </a:r>
            <a:endParaRPr b="0" i="0" sz="800" u="none" cap="none" strike="noStrike">
              <a:solidFill>
                <a:srgbClr val="999999"/>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0" i="0" lang="en" sz="800" u="none" cap="none" strike="noStrike">
                <a:solidFill>
                  <a:srgbClr val="ABB2BF"/>
                </a:solidFill>
                <a:highlight>
                  <a:srgbClr val="151515"/>
                </a:highlight>
                <a:latin typeface="Courier New"/>
                <a:ea typeface="Courier New"/>
                <a:cs typeface="Courier New"/>
                <a:sym typeface="Courier New"/>
              </a:rPr>
              <a:t> </a:t>
            </a:r>
            <a:r>
              <a:rPr b="0" i="0" lang="en" sz="800" u="none" cap="none" strike="noStrike">
                <a:solidFill>
                  <a:srgbClr val="C678DD"/>
                </a:solidFill>
                <a:highlight>
                  <a:srgbClr val="151515"/>
                </a:highlight>
                <a:latin typeface="Courier New"/>
                <a:ea typeface="Courier New"/>
                <a:cs typeface="Courier New"/>
                <a:sym typeface="Courier New"/>
              </a:rPr>
              <a:t>constructor</a:t>
            </a:r>
            <a:r>
              <a:rPr b="0" i="0" lang="en" sz="800" u="none" cap="none" strike="noStrike">
                <a:solidFill>
                  <a:srgbClr val="ABB2BF"/>
                </a:solidFill>
                <a:highlight>
                  <a:srgbClr val="151515"/>
                </a:highlight>
                <a:latin typeface="Courier New"/>
                <a:ea typeface="Courier New"/>
                <a:cs typeface="Courier New"/>
                <a:sym typeface="Courier New"/>
              </a:rPr>
              <a:t>(props) {</a:t>
            </a:r>
            <a:endParaRPr b="0" i="0" sz="8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0" i="0" lang="en" sz="800" u="none" cap="none" strike="noStrike">
                <a:solidFill>
                  <a:srgbClr val="ABB2BF"/>
                </a:solidFill>
                <a:highlight>
                  <a:srgbClr val="151515"/>
                </a:highlight>
                <a:latin typeface="Courier New"/>
                <a:ea typeface="Courier New"/>
                <a:cs typeface="Courier New"/>
                <a:sym typeface="Courier New"/>
              </a:rPr>
              <a:t>   </a:t>
            </a:r>
            <a:r>
              <a:rPr b="0" i="0" lang="en" sz="800" u="none" cap="none" strike="noStrike">
                <a:solidFill>
                  <a:srgbClr val="E06C75"/>
                </a:solidFill>
                <a:highlight>
                  <a:srgbClr val="151515"/>
                </a:highlight>
                <a:latin typeface="Courier New"/>
                <a:ea typeface="Courier New"/>
                <a:cs typeface="Courier New"/>
                <a:sym typeface="Courier New"/>
              </a:rPr>
              <a:t>super</a:t>
            </a:r>
            <a:r>
              <a:rPr b="0" i="0" lang="en" sz="800" u="none" cap="none" strike="noStrike">
                <a:solidFill>
                  <a:srgbClr val="ABB2BF"/>
                </a:solidFill>
                <a:highlight>
                  <a:srgbClr val="151515"/>
                </a:highlight>
                <a:latin typeface="Courier New"/>
                <a:ea typeface="Courier New"/>
                <a:cs typeface="Courier New"/>
                <a:sym typeface="Courier New"/>
              </a:rPr>
              <a:t>(props);</a:t>
            </a:r>
            <a:endParaRPr b="0" i="0" sz="8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0" i="0" lang="en" sz="800" u="none" cap="none" strike="noStrike">
                <a:solidFill>
                  <a:srgbClr val="ABB2BF"/>
                </a:solidFill>
                <a:highlight>
                  <a:srgbClr val="151515"/>
                </a:highlight>
                <a:latin typeface="Courier New"/>
                <a:ea typeface="Courier New"/>
                <a:cs typeface="Courier New"/>
                <a:sym typeface="Courier New"/>
              </a:rPr>
              <a:t>   </a:t>
            </a:r>
            <a:r>
              <a:rPr b="0" i="0" lang="en" sz="800" u="none" cap="none" strike="noStrike">
                <a:solidFill>
                  <a:srgbClr val="E06C75"/>
                </a:solidFill>
                <a:highlight>
                  <a:srgbClr val="151515"/>
                </a:highlight>
                <a:latin typeface="Courier New"/>
                <a:ea typeface="Courier New"/>
                <a:cs typeface="Courier New"/>
                <a:sym typeface="Courier New"/>
              </a:rPr>
              <a:t>this</a:t>
            </a:r>
            <a:r>
              <a:rPr b="0" i="0" lang="en" sz="800" u="none" cap="none" strike="noStrike">
                <a:solidFill>
                  <a:srgbClr val="ABB2BF"/>
                </a:solidFill>
                <a:highlight>
                  <a:srgbClr val="151515"/>
                </a:highlight>
                <a:latin typeface="Courier New"/>
                <a:ea typeface="Courier New"/>
                <a:cs typeface="Courier New"/>
                <a:sym typeface="Courier New"/>
              </a:rPr>
              <a:t>.</a:t>
            </a:r>
            <a:r>
              <a:rPr b="0" i="0" lang="en" sz="800" u="none" cap="none" strike="noStrike">
                <a:solidFill>
                  <a:srgbClr val="E06C75"/>
                </a:solidFill>
                <a:highlight>
                  <a:srgbClr val="151515"/>
                </a:highlight>
                <a:latin typeface="Courier New"/>
                <a:ea typeface="Courier New"/>
                <a:cs typeface="Courier New"/>
                <a:sym typeface="Courier New"/>
              </a:rPr>
              <a:t>rank</a:t>
            </a:r>
            <a:r>
              <a:rPr b="0" i="0" lang="en" sz="800" u="none" cap="none" strike="noStrike">
                <a:solidFill>
                  <a:srgbClr val="ABB2BF"/>
                </a:solidFill>
                <a:highlight>
                  <a:srgbClr val="151515"/>
                </a:highlight>
                <a:latin typeface="Courier New"/>
                <a:ea typeface="Courier New"/>
                <a:cs typeface="Courier New"/>
                <a:sym typeface="Courier New"/>
              </a:rPr>
              <a:t> </a:t>
            </a:r>
            <a:r>
              <a:rPr b="0" i="0" lang="en" sz="800" u="none" cap="none" strike="noStrike">
                <a:solidFill>
                  <a:srgbClr val="56B6C2"/>
                </a:solidFill>
                <a:highlight>
                  <a:srgbClr val="151515"/>
                </a:highlight>
                <a:latin typeface="Courier New"/>
                <a:ea typeface="Courier New"/>
                <a:cs typeface="Courier New"/>
                <a:sym typeface="Courier New"/>
              </a:rPr>
              <a:t>=</a:t>
            </a:r>
            <a:r>
              <a:rPr b="0" i="0" lang="en" sz="800" u="none" cap="none" strike="noStrike">
                <a:solidFill>
                  <a:srgbClr val="ABB2BF"/>
                </a:solidFill>
                <a:highlight>
                  <a:srgbClr val="151515"/>
                </a:highlight>
                <a:latin typeface="Courier New"/>
                <a:ea typeface="Courier New"/>
                <a:cs typeface="Courier New"/>
                <a:sym typeface="Courier New"/>
              </a:rPr>
              <a:t> </a:t>
            </a:r>
            <a:r>
              <a:rPr b="0" i="0" lang="en" sz="800" u="none" cap="none" strike="noStrike">
                <a:solidFill>
                  <a:srgbClr val="E06C75"/>
                </a:solidFill>
                <a:highlight>
                  <a:srgbClr val="151515"/>
                </a:highlight>
                <a:latin typeface="Courier New"/>
                <a:ea typeface="Courier New"/>
                <a:cs typeface="Courier New"/>
                <a:sym typeface="Courier New"/>
              </a:rPr>
              <a:t>props</a:t>
            </a:r>
            <a:r>
              <a:rPr b="0" i="0" lang="en" sz="800" u="none" cap="none" strike="noStrike">
                <a:solidFill>
                  <a:srgbClr val="ABB2BF"/>
                </a:solidFill>
                <a:highlight>
                  <a:srgbClr val="151515"/>
                </a:highlight>
                <a:latin typeface="Courier New"/>
                <a:ea typeface="Courier New"/>
                <a:cs typeface="Courier New"/>
                <a:sym typeface="Courier New"/>
              </a:rPr>
              <a:t>.</a:t>
            </a:r>
            <a:r>
              <a:rPr b="0" i="0" lang="en" sz="800" u="none" cap="none" strike="noStrike">
                <a:solidFill>
                  <a:srgbClr val="E06C75"/>
                </a:solidFill>
                <a:highlight>
                  <a:srgbClr val="151515"/>
                </a:highlight>
                <a:latin typeface="Courier New"/>
                <a:ea typeface="Courier New"/>
                <a:cs typeface="Courier New"/>
                <a:sym typeface="Courier New"/>
              </a:rPr>
              <a:t>rank</a:t>
            </a:r>
            <a:r>
              <a:rPr b="0" i="0" lang="en" sz="800" u="none" cap="none" strike="noStrike">
                <a:solidFill>
                  <a:srgbClr val="ABB2BF"/>
                </a:solidFill>
                <a:highlight>
                  <a:srgbClr val="151515"/>
                </a:highlight>
                <a:latin typeface="Courier New"/>
                <a:ea typeface="Courier New"/>
                <a:cs typeface="Courier New"/>
                <a:sym typeface="Courier New"/>
              </a:rPr>
              <a:t>;</a:t>
            </a:r>
            <a:endParaRPr b="0" i="0" sz="8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0" i="0" lang="en" sz="800" u="none" cap="none" strike="noStrike">
                <a:solidFill>
                  <a:srgbClr val="ABB2BF"/>
                </a:solidFill>
                <a:highlight>
                  <a:srgbClr val="151515"/>
                </a:highlight>
                <a:latin typeface="Courier New"/>
                <a:ea typeface="Courier New"/>
                <a:cs typeface="Courier New"/>
                <a:sym typeface="Courier New"/>
              </a:rPr>
              <a:t> }</a:t>
            </a:r>
            <a:endParaRPr b="0" i="0" sz="8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t/>
            </a:r>
            <a:endParaRPr b="0" i="0" sz="800" u="none" cap="none" strike="noStrike">
              <a:solidFill>
                <a:srgbClr val="999999"/>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0" i="0" lang="en" sz="800" u="none" cap="none" strike="noStrike">
                <a:solidFill>
                  <a:srgbClr val="ABB2BF"/>
                </a:solidFill>
                <a:highlight>
                  <a:srgbClr val="151515"/>
                </a:highlight>
                <a:latin typeface="Courier New"/>
                <a:ea typeface="Courier New"/>
                <a:cs typeface="Courier New"/>
                <a:sym typeface="Courier New"/>
              </a:rPr>
              <a:t> </a:t>
            </a:r>
            <a:r>
              <a:rPr b="0" i="0" lang="en" sz="800" u="none" cap="none" strike="noStrike">
                <a:solidFill>
                  <a:srgbClr val="61AFEF"/>
                </a:solidFill>
                <a:highlight>
                  <a:srgbClr val="151515"/>
                </a:highlight>
                <a:latin typeface="Courier New"/>
                <a:ea typeface="Courier New"/>
                <a:cs typeface="Courier New"/>
                <a:sym typeface="Courier New"/>
              </a:rPr>
              <a:t>work</a:t>
            </a:r>
            <a:r>
              <a:rPr b="0" i="0" lang="en" sz="800" u="none" cap="none" strike="noStrike">
                <a:solidFill>
                  <a:srgbClr val="ABB2BF"/>
                </a:solidFill>
                <a:highlight>
                  <a:srgbClr val="151515"/>
                </a:highlight>
                <a:latin typeface="Courier New"/>
                <a:ea typeface="Courier New"/>
                <a:cs typeface="Courier New"/>
                <a:sym typeface="Courier New"/>
              </a:rPr>
              <a:t>() {</a:t>
            </a:r>
            <a:endParaRPr b="0" i="0" sz="8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0" i="0" lang="en" sz="800" u="none" cap="none" strike="noStrike">
                <a:solidFill>
                  <a:srgbClr val="ABB2BF"/>
                </a:solidFill>
                <a:highlight>
                  <a:srgbClr val="151515"/>
                </a:highlight>
                <a:latin typeface="Courier New"/>
                <a:ea typeface="Courier New"/>
                <a:cs typeface="Courier New"/>
                <a:sym typeface="Courier New"/>
              </a:rPr>
              <a:t>   </a:t>
            </a:r>
            <a:r>
              <a:rPr b="0" i="0" lang="en" sz="800" u="none" cap="none" strike="noStrike">
                <a:solidFill>
                  <a:srgbClr val="E06C75"/>
                </a:solidFill>
                <a:highlight>
                  <a:srgbClr val="151515"/>
                </a:highlight>
                <a:latin typeface="Courier New"/>
                <a:ea typeface="Courier New"/>
                <a:cs typeface="Courier New"/>
                <a:sym typeface="Courier New"/>
              </a:rPr>
              <a:t>super</a:t>
            </a:r>
            <a:r>
              <a:rPr b="0" i="0" lang="en" sz="800" u="none" cap="none" strike="noStrike">
                <a:solidFill>
                  <a:srgbClr val="ABB2BF"/>
                </a:solidFill>
                <a:highlight>
                  <a:srgbClr val="151515"/>
                </a:highlight>
                <a:latin typeface="Courier New"/>
                <a:ea typeface="Courier New"/>
                <a:cs typeface="Courier New"/>
                <a:sym typeface="Courier New"/>
              </a:rPr>
              <a:t>.</a:t>
            </a:r>
            <a:r>
              <a:rPr b="0" i="0" lang="en" sz="800" u="none" cap="none" strike="noStrike">
                <a:solidFill>
                  <a:srgbClr val="61AFEF"/>
                </a:solidFill>
                <a:highlight>
                  <a:srgbClr val="151515"/>
                </a:highlight>
                <a:latin typeface="Courier New"/>
                <a:ea typeface="Courier New"/>
                <a:cs typeface="Courier New"/>
                <a:sym typeface="Courier New"/>
              </a:rPr>
              <a:t>work</a:t>
            </a:r>
            <a:r>
              <a:rPr b="0" i="0" lang="en" sz="800" u="none" cap="none" strike="noStrike">
                <a:solidFill>
                  <a:srgbClr val="ABB2BF"/>
                </a:solidFill>
                <a:highlight>
                  <a:srgbClr val="151515"/>
                </a:highlight>
                <a:latin typeface="Courier New"/>
                <a:ea typeface="Courier New"/>
                <a:cs typeface="Courier New"/>
                <a:sym typeface="Courier New"/>
              </a:rPr>
              <a:t>();</a:t>
            </a:r>
            <a:endParaRPr b="0" i="0" sz="8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0" i="0" lang="en" sz="800" u="none" cap="none" strike="noStrike">
                <a:solidFill>
                  <a:srgbClr val="ABB2BF"/>
                </a:solidFill>
                <a:highlight>
                  <a:srgbClr val="151515"/>
                </a:highlight>
                <a:latin typeface="Courier New"/>
                <a:ea typeface="Courier New"/>
                <a:cs typeface="Courier New"/>
                <a:sym typeface="Courier New"/>
              </a:rPr>
              <a:t>   </a:t>
            </a:r>
            <a:r>
              <a:rPr b="0" i="0" lang="en" sz="800" u="none" cap="none" strike="noStrike">
                <a:solidFill>
                  <a:srgbClr val="E06C75"/>
                </a:solidFill>
                <a:highlight>
                  <a:srgbClr val="151515"/>
                </a:highlight>
                <a:latin typeface="Courier New"/>
                <a:ea typeface="Courier New"/>
                <a:cs typeface="Courier New"/>
                <a:sym typeface="Courier New"/>
              </a:rPr>
              <a:t>super</a:t>
            </a:r>
            <a:r>
              <a:rPr b="0" i="0" lang="en" sz="800" u="none" cap="none" strike="noStrike">
                <a:solidFill>
                  <a:srgbClr val="ABB2BF"/>
                </a:solidFill>
                <a:highlight>
                  <a:srgbClr val="151515"/>
                </a:highlight>
                <a:latin typeface="Courier New"/>
                <a:ea typeface="Courier New"/>
                <a:cs typeface="Courier New"/>
                <a:sym typeface="Courier New"/>
              </a:rPr>
              <a:t>.</a:t>
            </a:r>
            <a:r>
              <a:rPr b="0" i="0" lang="en" sz="800" u="none" cap="none" strike="noStrike">
                <a:solidFill>
                  <a:srgbClr val="61AFEF"/>
                </a:solidFill>
                <a:highlight>
                  <a:srgbClr val="151515"/>
                </a:highlight>
                <a:latin typeface="Courier New"/>
                <a:ea typeface="Courier New"/>
                <a:cs typeface="Courier New"/>
                <a:sym typeface="Courier New"/>
              </a:rPr>
              <a:t>shoot</a:t>
            </a:r>
            <a:r>
              <a:rPr b="0" i="0" lang="en" sz="800" u="none" cap="none" strike="noStrike">
                <a:solidFill>
                  <a:srgbClr val="ABB2BF"/>
                </a:solidFill>
                <a:highlight>
                  <a:srgbClr val="151515"/>
                </a:highlight>
                <a:latin typeface="Courier New"/>
                <a:ea typeface="Courier New"/>
                <a:cs typeface="Courier New"/>
                <a:sym typeface="Courier New"/>
              </a:rPr>
              <a:t>(); </a:t>
            </a:r>
            <a:r>
              <a:rPr b="0" i="1" lang="en" sz="800" u="none" cap="none" strike="noStrike">
                <a:solidFill>
                  <a:srgbClr val="5C6370"/>
                </a:solidFill>
                <a:highlight>
                  <a:srgbClr val="151515"/>
                </a:highlight>
                <a:latin typeface="Courier New"/>
                <a:ea typeface="Courier New"/>
                <a:cs typeface="Courier New"/>
                <a:sym typeface="Courier New"/>
              </a:rPr>
              <a:t>// From Military class</a:t>
            </a:r>
            <a:endParaRPr b="0" i="1" sz="8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0" i="0" lang="en" sz="800" u="none" cap="none" strike="noStrike">
                <a:solidFill>
                  <a:srgbClr val="ABB2BF"/>
                </a:solidFill>
                <a:highlight>
                  <a:srgbClr val="151515"/>
                </a:highlight>
                <a:latin typeface="Courier New"/>
                <a:ea typeface="Courier New"/>
                <a:cs typeface="Courier New"/>
                <a:sym typeface="Courier New"/>
              </a:rPr>
              <a:t>   </a:t>
            </a:r>
            <a:r>
              <a:rPr b="0" i="0" lang="en" sz="800" u="none" cap="none" strike="noStrike">
                <a:solidFill>
                  <a:srgbClr val="E06C75"/>
                </a:solidFill>
                <a:highlight>
                  <a:srgbClr val="151515"/>
                </a:highlight>
                <a:latin typeface="Courier New"/>
                <a:ea typeface="Courier New"/>
                <a:cs typeface="Courier New"/>
                <a:sym typeface="Courier New"/>
              </a:rPr>
              <a:t>super</a:t>
            </a:r>
            <a:r>
              <a:rPr b="0" i="0" lang="en" sz="800" u="none" cap="none" strike="noStrike">
                <a:solidFill>
                  <a:srgbClr val="ABB2BF"/>
                </a:solidFill>
                <a:highlight>
                  <a:srgbClr val="151515"/>
                </a:highlight>
                <a:latin typeface="Courier New"/>
                <a:ea typeface="Courier New"/>
                <a:cs typeface="Courier New"/>
                <a:sym typeface="Courier New"/>
              </a:rPr>
              <a:t>.</a:t>
            </a:r>
            <a:r>
              <a:rPr b="0" i="0" lang="en" sz="800" u="none" cap="none" strike="noStrike">
                <a:solidFill>
                  <a:srgbClr val="61AFEF"/>
                </a:solidFill>
                <a:highlight>
                  <a:srgbClr val="151515"/>
                </a:highlight>
                <a:latin typeface="Courier New"/>
                <a:ea typeface="Courier New"/>
                <a:cs typeface="Courier New"/>
                <a:sym typeface="Courier New"/>
              </a:rPr>
              <a:t>save</a:t>
            </a:r>
            <a:r>
              <a:rPr b="0" i="0" lang="en" sz="800" u="none" cap="none" strike="noStrike">
                <a:solidFill>
                  <a:srgbClr val="ABB2BF"/>
                </a:solidFill>
                <a:highlight>
                  <a:srgbClr val="151515"/>
                </a:highlight>
                <a:latin typeface="Courier New"/>
                <a:ea typeface="Courier New"/>
                <a:cs typeface="Courier New"/>
                <a:sym typeface="Courier New"/>
              </a:rPr>
              <a:t>(); </a:t>
            </a:r>
            <a:r>
              <a:rPr b="0" i="1" lang="en" sz="800" u="none" cap="none" strike="noStrike">
                <a:solidFill>
                  <a:srgbClr val="5C6370"/>
                </a:solidFill>
                <a:highlight>
                  <a:srgbClr val="151515"/>
                </a:highlight>
                <a:latin typeface="Courier New"/>
                <a:ea typeface="Courier New"/>
                <a:cs typeface="Courier New"/>
                <a:sym typeface="Courier New"/>
              </a:rPr>
              <a:t>// From Public Server Class</a:t>
            </a:r>
            <a:endParaRPr b="0" i="1" sz="8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0" i="0" lang="en" sz="800" u="none" cap="none" strike="noStrike">
                <a:solidFill>
                  <a:srgbClr val="ABB2BF"/>
                </a:solidFill>
                <a:highlight>
                  <a:srgbClr val="151515"/>
                </a:highlight>
                <a:latin typeface="Courier New"/>
                <a:ea typeface="Courier New"/>
                <a:cs typeface="Courier New"/>
                <a:sym typeface="Courier New"/>
              </a:rPr>
              <a:t> }</a:t>
            </a:r>
            <a:endParaRPr b="0" i="0" sz="8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0" i="0" lang="en" sz="800" u="none" cap="none" strike="noStrike">
                <a:solidFill>
                  <a:srgbClr val="ABB2BF"/>
                </a:solidFill>
                <a:highlight>
                  <a:srgbClr val="151515"/>
                </a:highlight>
                <a:latin typeface="Courier New"/>
                <a:ea typeface="Courier New"/>
                <a:cs typeface="Courier New"/>
                <a:sym typeface="Courier New"/>
              </a:rPr>
              <a:t>}</a:t>
            </a:r>
            <a:endParaRPr b="0" i="0" sz="8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t/>
            </a:r>
            <a:endParaRPr b="0" i="0" sz="800" u="none" cap="none" strike="noStrike">
              <a:solidFill>
                <a:srgbClr val="C678DD"/>
              </a:solidFill>
              <a:highlight>
                <a:srgbClr val="151515"/>
              </a:highlight>
              <a:latin typeface="Courier New"/>
              <a:ea typeface="Courier New"/>
              <a:cs typeface="Courier New"/>
              <a:sym typeface="Courier New"/>
            </a:endParaRPr>
          </a:p>
        </p:txBody>
      </p:sp>
      <p:sp>
        <p:nvSpPr>
          <p:cNvPr id="1196" name="Google Shape;1196;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00" name="Shape 1200"/>
        <p:cNvGrpSpPr/>
        <p:nvPr/>
      </p:nvGrpSpPr>
      <p:grpSpPr>
        <a:xfrm>
          <a:off x="0" y="0"/>
          <a:ext cx="0" cy="0"/>
          <a:chOff x="0" y="0"/>
          <a:chExt cx="0" cy="0"/>
        </a:xfrm>
      </p:grpSpPr>
      <p:pic>
        <p:nvPicPr>
          <p:cNvPr id="1201" name="Google Shape;1201;p48"/>
          <p:cNvPicPr preferRelativeResize="0"/>
          <p:nvPr/>
        </p:nvPicPr>
        <p:blipFill rotWithShape="1">
          <a:blip r:embed="rId3">
            <a:alphaModFix/>
          </a:blip>
          <a:srcRect b="0" l="0" r="0" t="0"/>
          <a:stretch/>
        </p:blipFill>
        <p:spPr>
          <a:xfrm>
            <a:off x="4312025" y="913934"/>
            <a:ext cx="4497175" cy="3955350"/>
          </a:xfrm>
          <a:prstGeom prst="rect">
            <a:avLst/>
          </a:prstGeom>
          <a:noFill/>
          <a:ln>
            <a:noFill/>
          </a:ln>
        </p:spPr>
      </p:pic>
      <p:sp>
        <p:nvSpPr>
          <p:cNvPr id="1202" name="Google Shape;1202;p48"/>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03" name="Google Shape;1203;p48"/>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04" name="Google Shape;1204;p48"/>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05" name="Google Shape;1205;p48"/>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06" name="Google Shape;1206;p48"/>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Konsep OOP di JavaScript : Polymorphism</a:t>
            </a:r>
            <a:endParaRPr b="1" i="0" sz="1200" u="none" cap="none" strike="noStrike">
              <a:solidFill>
                <a:schemeClr val="lt1"/>
              </a:solidFill>
              <a:latin typeface="Montserrat"/>
              <a:ea typeface="Montserrat"/>
              <a:cs typeface="Montserrat"/>
              <a:sym typeface="Montserrat"/>
            </a:endParaRPr>
          </a:p>
        </p:txBody>
      </p:sp>
      <p:sp>
        <p:nvSpPr>
          <p:cNvPr id="1207" name="Google Shape;1207;p48"/>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208" name="Google Shape;1208;p48"/>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209" name="Google Shape;1209;p48"/>
          <p:cNvPicPr preferRelativeResize="0"/>
          <p:nvPr/>
        </p:nvPicPr>
        <p:blipFill rotWithShape="1">
          <a:blip r:embed="rId4">
            <a:alphaModFix/>
          </a:blip>
          <a:srcRect b="0" l="0" r="0" t="0"/>
          <a:stretch/>
        </p:blipFill>
        <p:spPr>
          <a:xfrm>
            <a:off x="8535950" y="105991"/>
            <a:ext cx="463928" cy="463928"/>
          </a:xfrm>
          <a:prstGeom prst="rect">
            <a:avLst/>
          </a:prstGeom>
          <a:noFill/>
          <a:ln>
            <a:noFill/>
          </a:ln>
        </p:spPr>
      </p:pic>
      <p:sp>
        <p:nvSpPr>
          <p:cNvPr id="1210" name="Google Shape;1210;p48"/>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211" name="Google Shape;1211;p48"/>
          <p:cNvSpPr txBox="1"/>
          <p:nvPr/>
        </p:nvSpPr>
        <p:spPr>
          <a:xfrm>
            <a:off x="465575" y="1868550"/>
            <a:ext cx="3921000" cy="17781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400"/>
              <a:buFont typeface="Arial"/>
              <a:buNone/>
            </a:pPr>
            <a:r>
              <a:rPr b="0" i="0" lang="en" sz="1000" u="none" cap="none" strike="noStrike">
                <a:solidFill>
                  <a:srgbClr val="434343"/>
                </a:solidFill>
                <a:latin typeface="Montserrat"/>
                <a:ea typeface="Montserrat"/>
                <a:cs typeface="Montserrat"/>
                <a:sym typeface="Montserrat"/>
              </a:rPr>
              <a:t>Begitu pula buat  class Army dan Writer kayak contoh berikut ini.</a:t>
            </a:r>
            <a:endParaRPr b="0" i="0" sz="1000" u="none" cap="none" strike="noStrike">
              <a:solidFill>
                <a:srgbClr val="434343"/>
              </a:solidFill>
              <a:latin typeface="Montserrat"/>
              <a:ea typeface="Montserrat"/>
              <a:cs typeface="Montserrat"/>
              <a:sym typeface="Montserrat"/>
            </a:endParaRPr>
          </a:p>
          <a:p>
            <a:pPr indent="0" lvl="0" marL="0" marR="0" rtl="0" algn="just">
              <a:lnSpc>
                <a:spcPct val="115000"/>
              </a:lnSpc>
              <a:spcBef>
                <a:spcPts val="1000"/>
              </a:spcBef>
              <a:spcAft>
                <a:spcPts val="1000"/>
              </a:spcAft>
              <a:buClr>
                <a:srgbClr val="000000"/>
              </a:buClr>
              <a:buSzPts val="1400"/>
              <a:buFont typeface="Arial"/>
              <a:buNone/>
            </a:pPr>
            <a:r>
              <a:rPr b="0" i="0" lang="en" sz="1000" u="none" cap="none" strike="noStrike">
                <a:solidFill>
                  <a:srgbClr val="434343"/>
                </a:solidFill>
                <a:latin typeface="Montserrat"/>
                <a:ea typeface="Montserrat"/>
                <a:cs typeface="Montserrat"/>
                <a:sym typeface="Montserrat"/>
              </a:rPr>
              <a:t>Di dalam class tersebut, kita coba panggil method dari class: Public Server dan Military.</a:t>
            </a:r>
            <a:endParaRPr b="0" i="0" sz="1000" u="none" cap="none" strike="noStrike">
              <a:solidFill>
                <a:srgbClr val="434343"/>
              </a:solidFill>
              <a:latin typeface="Montserrat"/>
              <a:ea typeface="Montserrat"/>
              <a:cs typeface="Montserrat"/>
              <a:sym typeface="Montserrat"/>
            </a:endParaRPr>
          </a:p>
        </p:txBody>
      </p:sp>
      <p:sp>
        <p:nvSpPr>
          <p:cNvPr id="1212" name="Google Shape;1212;p48"/>
          <p:cNvSpPr txBox="1"/>
          <p:nvPr/>
        </p:nvSpPr>
        <p:spPr>
          <a:xfrm>
            <a:off x="9910900" y="838200"/>
            <a:ext cx="3778800" cy="4077000"/>
          </a:xfrm>
          <a:prstGeom prst="rect">
            <a:avLst/>
          </a:prstGeom>
          <a:solidFill>
            <a:srgbClr val="000000"/>
          </a:solidFill>
          <a:ln>
            <a:noFill/>
          </a:ln>
        </p:spPr>
        <p:txBody>
          <a:bodyPr anchorCtr="0" anchor="t" bIns="91425" lIns="91425" spcFirstLastPara="1" rIns="91425" wrap="square" tIns="91425">
            <a:noAutofit/>
          </a:bodyPr>
          <a:lstStyle/>
          <a:p>
            <a:pPr indent="0" lvl="0" marL="0" marR="0" rtl="0" algn="l">
              <a:lnSpc>
                <a:spcPct val="130434"/>
              </a:lnSpc>
              <a:spcBef>
                <a:spcPts val="0"/>
              </a:spcBef>
              <a:spcAft>
                <a:spcPts val="0"/>
              </a:spcAft>
              <a:buClr>
                <a:srgbClr val="000000"/>
              </a:buClr>
              <a:buSzPts val="900"/>
              <a:buFont typeface="Arial"/>
              <a:buNone/>
            </a:pPr>
            <a:r>
              <a:rPr b="0" i="0" lang="en" sz="900" u="none" cap="none" strike="noStrike">
                <a:solidFill>
                  <a:srgbClr val="C678DD"/>
                </a:solidFill>
                <a:highlight>
                  <a:srgbClr val="151515"/>
                </a:highlight>
                <a:latin typeface="Courier New"/>
                <a:ea typeface="Courier New"/>
                <a:cs typeface="Courier New"/>
                <a:sym typeface="Courier New"/>
              </a:rPr>
              <a:t>class</a:t>
            </a:r>
            <a:r>
              <a:rPr b="0" i="0" lang="en" sz="900" u="none" cap="none" strike="noStrike">
                <a:solidFill>
                  <a:srgbClr val="ABB2BF"/>
                </a:solidFill>
                <a:highlight>
                  <a:srgbClr val="151515"/>
                </a:highlight>
                <a:latin typeface="Courier New"/>
                <a:ea typeface="Courier New"/>
                <a:cs typeface="Courier New"/>
                <a:sym typeface="Courier New"/>
              </a:rPr>
              <a:t> </a:t>
            </a:r>
            <a:r>
              <a:rPr b="0" i="0" lang="en" sz="900" u="none" cap="none" strike="noStrike">
                <a:solidFill>
                  <a:srgbClr val="E5C07B"/>
                </a:solidFill>
                <a:highlight>
                  <a:srgbClr val="151515"/>
                </a:highlight>
                <a:latin typeface="Courier New"/>
                <a:ea typeface="Courier New"/>
                <a:cs typeface="Courier New"/>
                <a:sym typeface="Courier New"/>
              </a:rPr>
              <a:t>Army</a:t>
            </a:r>
            <a:r>
              <a:rPr b="0" i="0" lang="en" sz="900" u="none" cap="none" strike="noStrike">
                <a:solidFill>
                  <a:srgbClr val="ABB2BF"/>
                </a:solidFill>
                <a:highlight>
                  <a:srgbClr val="151515"/>
                </a:highlight>
                <a:latin typeface="Courier New"/>
                <a:ea typeface="Courier New"/>
                <a:cs typeface="Courier New"/>
                <a:sym typeface="Courier New"/>
              </a:rPr>
              <a:t> </a:t>
            </a:r>
            <a:r>
              <a:rPr b="0" i="0" lang="en" sz="900" u="none" cap="none" strike="noStrike">
                <a:solidFill>
                  <a:srgbClr val="C678DD"/>
                </a:solidFill>
                <a:highlight>
                  <a:srgbClr val="151515"/>
                </a:highlight>
                <a:latin typeface="Courier New"/>
                <a:ea typeface="Courier New"/>
                <a:cs typeface="Courier New"/>
                <a:sym typeface="Courier New"/>
              </a:rPr>
              <a:t>extends</a:t>
            </a:r>
            <a:r>
              <a:rPr b="0" i="0" lang="en" sz="900" u="none" cap="none" strike="noStrike">
                <a:solidFill>
                  <a:srgbClr val="ABB2BF"/>
                </a:solidFill>
                <a:highlight>
                  <a:srgbClr val="151515"/>
                </a:highlight>
                <a:latin typeface="Courier New"/>
                <a:ea typeface="Courier New"/>
                <a:cs typeface="Courier New"/>
                <a:sym typeface="Courier New"/>
              </a:rPr>
              <a:t> </a:t>
            </a:r>
            <a:r>
              <a:rPr b="0" i="0" lang="en" sz="900" u="none" cap="none" strike="noStrike">
                <a:solidFill>
                  <a:srgbClr val="61AFEF"/>
                </a:solidFill>
                <a:highlight>
                  <a:srgbClr val="151515"/>
                </a:highlight>
                <a:latin typeface="Courier New"/>
                <a:ea typeface="Courier New"/>
                <a:cs typeface="Courier New"/>
                <a:sym typeface="Courier New"/>
              </a:rPr>
              <a:t>PublicServer</a:t>
            </a:r>
            <a:r>
              <a:rPr b="0" i="0" lang="en" sz="900" u="none" cap="none" strike="noStrike">
                <a:solidFill>
                  <a:srgbClr val="ABB2BF"/>
                </a:solidFill>
                <a:highlight>
                  <a:srgbClr val="151515"/>
                </a:highlight>
                <a:latin typeface="Courier New"/>
                <a:ea typeface="Courier New"/>
                <a:cs typeface="Courier New"/>
                <a:sym typeface="Courier New"/>
              </a:rPr>
              <a:t>(</a:t>
            </a:r>
            <a:r>
              <a:rPr b="0" i="0" lang="en" sz="900" u="none" cap="none" strike="noStrike">
                <a:solidFill>
                  <a:srgbClr val="61AFEF"/>
                </a:solidFill>
                <a:highlight>
                  <a:srgbClr val="151515"/>
                </a:highlight>
                <a:latin typeface="Courier New"/>
                <a:ea typeface="Courier New"/>
                <a:cs typeface="Courier New"/>
                <a:sym typeface="Courier New"/>
              </a:rPr>
              <a:t>Military</a:t>
            </a:r>
            <a:r>
              <a:rPr b="0" i="0" lang="en" sz="900" u="none" cap="none" strike="noStrike">
                <a:solidFill>
                  <a:srgbClr val="ABB2BF"/>
                </a:solidFill>
                <a:highlight>
                  <a:srgbClr val="151515"/>
                </a:highlight>
                <a:latin typeface="Courier New"/>
                <a:ea typeface="Courier New"/>
                <a:cs typeface="Courier New"/>
                <a:sym typeface="Courier New"/>
              </a:rPr>
              <a:t>(Human)) {</a:t>
            </a:r>
            <a:endParaRPr b="0"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0" i="0" lang="en" sz="900" u="none" cap="none" strike="noStrike">
                <a:solidFill>
                  <a:srgbClr val="ABB2BF"/>
                </a:solidFill>
                <a:highlight>
                  <a:srgbClr val="151515"/>
                </a:highlight>
                <a:latin typeface="Courier New"/>
                <a:ea typeface="Courier New"/>
                <a:cs typeface="Courier New"/>
                <a:sym typeface="Courier New"/>
              </a:rPr>
              <a:t> </a:t>
            </a:r>
            <a:r>
              <a:rPr b="0" i="0" lang="en" sz="900" u="none" cap="none" strike="noStrike">
                <a:solidFill>
                  <a:srgbClr val="C678DD"/>
                </a:solidFill>
                <a:highlight>
                  <a:srgbClr val="151515"/>
                </a:highlight>
                <a:latin typeface="Courier New"/>
                <a:ea typeface="Courier New"/>
                <a:cs typeface="Courier New"/>
                <a:sym typeface="Courier New"/>
              </a:rPr>
              <a:t>static</a:t>
            </a:r>
            <a:r>
              <a:rPr b="0" i="0" lang="en" sz="900" u="none" cap="none" strike="noStrike">
                <a:solidFill>
                  <a:srgbClr val="ABB2BF"/>
                </a:solidFill>
                <a:highlight>
                  <a:srgbClr val="151515"/>
                </a:highlight>
                <a:latin typeface="Courier New"/>
                <a:ea typeface="Courier New"/>
                <a:cs typeface="Courier New"/>
                <a:sym typeface="Courier New"/>
              </a:rPr>
              <a:t> workplace </a:t>
            </a:r>
            <a:r>
              <a:rPr b="0" i="0" lang="en" sz="900" u="none" cap="none" strike="noStrike">
                <a:solidFill>
                  <a:srgbClr val="56B6C2"/>
                </a:solidFill>
                <a:highlight>
                  <a:srgbClr val="151515"/>
                </a:highlight>
                <a:latin typeface="Courier New"/>
                <a:ea typeface="Courier New"/>
                <a:cs typeface="Courier New"/>
                <a:sym typeface="Courier New"/>
              </a:rPr>
              <a:t>=</a:t>
            </a:r>
            <a:r>
              <a:rPr b="0" i="0" lang="en" sz="900" u="none" cap="none" strike="noStrike">
                <a:solidFill>
                  <a:srgbClr val="ABB2BF"/>
                </a:solidFill>
                <a:highlight>
                  <a:srgbClr val="151515"/>
                </a:highlight>
                <a:latin typeface="Courier New"/>
                <a:ea typeface="Courier New"/>
                <a:cs typeface="Courier New"/>
                <a:sym typeface="Courier New"/>
              </a:rPr>
              <a:t> </a:t>
            </a:r>
            <a:r>
              <a:rPr b="0" i="0" lang="en" sz="900" u="none" cap="none" strike="noStrike">
                <a:solidFill>
                  <a:srgbClr val="98C379"/>
                </a:solidFill>
                <a:highlight>
                  <a:srgbClr val="151515"/>
                </a:highlight>
                <a:latin typeface="Courier New"/>
                <a:ea typeface="Courier New"/>
                <a:cs typeface="Courier New"/>
                <a:sym typeface="Courier New"/>
              </a:rPr>
              <a:t>"Police Station"</a:t>
            </a:r>
            <a:r>
              <a:rPr b="0" i="0" lang="en" sz="900" u="none" cap="none" strike="noStrike">
                <a:solidFill>
                  <a:srgbClr val="ABB2BF"/>
                </a:solidFill>
                <a:highlight>
                  <a:srgbClr val="151515"/>
                </a:highlight>
                <a:latin typeface="Courier New"/>
                <a:ea typeface="Courier New"/>
                <a:cs typeface="Courier New"/>
                <a:sym typeface="Courier New"/>
              </a:rPr>
              <a:t>;</a:t>
            </a:r>
            <a:endParaRPr b="0"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t/>
            </a:r>
            <a:endParaRPr b="0" i="0" sz="900" u="none" cap="none" strike="noStrike">
              <a:solidFill>
                <a:srgbClr val="999999"/>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0" i="0" lang="en" sz="900" u="none" cap="none" strike="noStrike">
                <a:solidFill>
                  <a:srgbClr val="ABB2BF"/>
                </a:solidFill>
                <a:highlight>
                  <a:srgbClr val="151515"/>
                </a:highlight>
                <a:latin typeface="Courier New"/>
                <a:ea typeface="Courier New"/>
                <a:cs typeface="Courier New"/>
                <a:sym typeface="Courier New"/>
              </a:rPr>
              <a:t> </a:t>
            </a:r>
            <a:r>
              <a:rPr b="0" i="0" lang="en" sz="900" u="none" cap="none" strike="noStrike">
                <a:solidFill>
                  <a:srgbClr val="C678DD"/>
                </a:solidFill>
                <a:highlight>
                  <a:srgbClr val="151515"/>
                </a:highlight>
                <a:latin typeface="Courier New"/>
                <a:ea typeface="Courier New"/>
                <a:cs typeface="Courier New"/>
                <a:sym typeface="Courier New"/>
              </a:rPr>
              <a:t>constructor</a:t>
            </a:r>
            <a:r>
              <a:rPr b="0" i="0" lang="en" sz="900" u="none" cap="none" strike="noStrike">
                <a:solidFill>
                  <a:srgbClr val="ABB2BF"/>
                </a:solidFill>
                <a:highlight>
                  <a:srgbClr val="151515"/>
                </a:highlight>
                <a:latin typeface="Courier New"/>
                <a:ea typeface="Courier New"/>
                <a:cs typeface="Courier New"/>
                <a:sym typeface="Courier New"/>
              </a:rPr>
              <a:t>(props) {</a:t>
            </a:r>
            <a:endParaRPr b="0"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0" i="0" lang="en" sz="900" u="none" cap="none" strike="noStrike">
                <a:solidFill>
                  <a:srgbClr val="ABB2BF"/>
                </a:solidFill>
                <a:highlight>
                  <a:srgbClr val="151515"/>
                </a:highlight>
                <a:latin typeface="Courier New"/>
                <a:ea typeface="Courier New"/>
                <a:cs typeface="Courier New"/>
                <a:sym typeface="Courier New"/>
              </a:rPr>
              <a:t>   </a:t>
            </a:r>
            <a:r>
              <a:rPr b="0" i="0" lang="en" sz="900" u="none" cap="none" strike="noStrike">
                <a:solidFill>
                  <a:srgbClr val="E06C75"/>
                </a:solidFill>
                <a:highlight>
                  <a:srgbClr val="151515"/>
                </a:highlight>
                <a:latin typeface="Courier New"/>
                <a:ea typeface="Courier New"/>
                <a:cs typeface="Courier New"/>
                <a:sym typeface="Courier New"/>
              </a:rPr>
              <a:t>super</a:t>
            </a:r>
            <a:r>
              <a:rPr b="0" i="0" lang="en" sz="900" u="none" cap="none" strike="noStrike">
                <a:solidFill>
                  <a:srgbClr val="ABB2BF"/>
                </a:solidFill>
                <a:highlight>
                  <a:srgbClr val="151515"/>
                </a:highlight>
                <a:latin typeface="Courier New"/>
                <a:ea typeface="Courier New"/>
                <a:cs typeface="Courier New"/>
                <a:sym typeface="Courier New"/>
              </a:rPr>
              <a:t>(props);</a:t>
            </a:r>
            <a:endParaRPr b="0"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0" i="0" lang="en" sz="900" u="none" cap="none" strike="noStrike">
                <a:solidFill>
                  <a:srgbClr val="ABB2BF"/>
                </a:solidFill>
                <a:highlight>
                  <a:srgbClr val="151515"/>
                </a:highlight>
                <a:latin typeface="Courier New"/>
                <a:ea typeface="Courier New"/>
                <a:cs typeface="Courier New"/>
                <a:sym typeface="Courier New"/>
              </a:rPr>
              <a:t>   </a:t>
            </a:r>
            <a:r>
              <a:rPr b="0" i="0" lang="en" sz="900" u="none" cap="none" strike="noStrike">
                <a:solidFill>
                  <a:srgbClr val="E06C75"/>
                </a:solidFill>
                <a:highlight>
                  <a:srgbClr val="151515"/>
                </a:highlight>
                <a:latin typeface="Courier New"/>
                <a:ea typeface="Courier New"/>
                <a:cs typeface="Courier New"/>
                <a:sym typeface="Courier New"/>
              </a:rPr>
              <a:t>this</a:t>
            </a:r>
            <a:r>
              <a:rPr b="0" i="0" lang="en" sz="900" u="none" cap="none" strike="noStrike">
                <a:solidFill>
                  <a:srgbClr val="ABB2BF"/>
                </a:solidFill>
                <a:highlight>
                  <a:srgbClr val="151515"/>
                </a:highlight>
                <a:latin typeface="Courier New"/>
                <a:ea typeface="Courier New"/>
                <a:cs typeface="Courier New"/>
                <a:sym typeface="Courier New"/>
              </a:rPr>
              <a:t>.</a:t>
            </a:r>
            <a:r>
              <a:rPr b="0" i="0" lang="en" sz="900" u="none" cap="none" strike="noStrike">
                <a:solidFill>
                  <a:srgbClr val="E06C75"/>
                </a:solidFill>
                <a:highlight>
                  <a:srgbClr val="151515"/>
                </a:highlight>
                <a:latin typeface="Courier New"/>
                <a:ea typeface="Courier New"/>
                <a:cs typeface="Courier New"/>
                <a:sym typeface="Courier New"/>
              </a:rPr>
              <a:t>rank</a:t>
            </a:r>
            <a:r>
              <a:rPr b="0" i="0" lang="en" sz="900" u="none" cap="none" strike="noStrike">
                <a:solidFill>
                  <a:srgbClr val="ABB2BF"/>
                </a:solidFill>
                <a:highlight>
                  <a:srgbClr val="151515"/>
                </a:highlight>
                <a:latin typeface="Courier New"/>
                <a:ea typeface="Courier New"/>
                <a:cs typeface="Courier New"/>
                <a:sym typeface="Courier New"/>
              </a:rPr>
              <a:t> </a:t>
            </a:r>
            <a:r>
              <a:rPr b="0" i="0" lang="en" sz="900" u="none" cap="none" strike="noStrike">
                <a:solidFill>
                  <a:srgbClr val="56B6C2"/>
                </a:solidFill>
                <a:highlight>
                  <a:srgbClr val="151515"/>
                </a:highlight>
                <a:latin typeface="Courier New"/>
                <a:ea typeface="Courier New"/>
                <a:cs typeface="Courier New"/>
                <a:sym typeface="Courier New"/>
              </a:rPr>
              <a:t>=</a:t>
            </a:r>
            <a:r>
              <a:rPr b="0" i="0" lang="en" sz="900" u="none" cap="none" strike="noStrike">
                <a:solidFill>
                  <a:srgbClr val="ABB2BF"/>
                </a:solidFill>
                <a:highlight>
                  <a:srgbClr val="151515"/>
                </a:highlight>
                <a:latin typeface="Courier New"/>
                <a:ea typeface="Courier New"/>
                <a:cs typeface="Courier New"/>
                <a:sym typeface="Courier New"/>
              </a:rPr>
              <a:t> </a:t>
            </a:r>
            <a:r>
              <a:rPr b="0" i="0" lang="en" sz="900" u="none" cap="none" strike="noStrike">
                <a:solidFill>
                  <a:srgbClr val="E06C75"/>
                </a:solidFill>
                <a:highlight>
                  <a:srgbClr val="151515"/>
                </a:highlight>
                <a:latin typeface="Courier New"/>
                <a:ea typeface="Courier New"/>
                <a:cs typeface="Courier New"/>
                <a:sym typeface="Courier New"/>
              </a:rPr>
              <a:t>props</a:t>
            </a:r>
            <a:r>
              <a:rPr b="0" i="0" lang="en" sz="900" u="none" cap="none" strike="noStrike">
                <a:solidFill>
                  <a:srgbClr val="ABB2BF"/>
                </a:solidFill>
                <a:highlight>
                  <a:srgbClr val="151515"/>
                </a:highlight>
                <a:latin typeface="Courier New"/>
                <a:ea typeface="Courier New"/>
                <a:cs typeface="Courier New"/>
                <a:sym typeface="Courier New"/>
              </a:rPr>
              <a:t>.</a:t>
            </a:r>
            <a:r>
              <a:rPr b="0" i="0" lang="en" sz="900" u="none" cap="none" strike="noStrike">
                <a:solidFill>
                  <a:srgbClr val="E06C75"/>
                </a:solidFill>
                <a:highlight>
                  <a:srgbClr val="151515"/>
                </a:highlight>
                <a:latin typeface="Courier New"/>
                <a:ea typeface="Courier New"/>
                <a:cs typeface="Courier New"/>
                <a:sym typeface="Courier New"/>
              </a:rPr>
              <a:t>rank</a:t>
            </a:r>
            <a:r>
              <a:rPr b="0" i="0" lang="en" sz="900" u="none" cap="none" strike="noStrike">
                <a:solidFill>
                  <a:srgbClr val="ABB2BF"/>
                </a:solidFill>
                <a:highlight>
                  <a:srgbClr val="151515"/>
                </a:highlight>
                <a:latin typeface="Courier New"/>
                <a:ea typeface="Courier New"/>
                <a:cs typeface="Courier New"/>
                <a:sym typeface="Courier New"/>
              </a:rPr>
              <a:t>;</a:t>
            </a:r>
            <a:endParaRPr b="0"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0" i="0" lang="en" sz="900" u="none" cap="none" strike="noStrike">
                <a:solidFill>
                  <a:srgbClr val="ABB2BF"/>
                </a:solidFill>
                <a:highlight>
                  <a:srgbClr val="151515"/>
                </a:highlight>
                <a:latin typeface="Courier New"/>
                <a:ea typeface="Courier New"/>
                <a:cs typeface="Courier New"/>
                <a:sym typeface="Courier New"/>
              </a:rPr>
              <a:t> }</a:t>
            </a:r>
            <a:endParaRPr b="0"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t/>
            </a:r>
            <a:endParaRPr b="0" i="0" sz="900" u="none" cap="none" strike="noStrike">
              <a:solidFill>
                <a:srgbClr val="999999"/>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0" i="0" lang="en" sz="900" u="none" cap="none" strike="noStrike">
                <a:solidFill>
                  <a:srgbClr val="ABB2BF"/>
                </a:solidFill>
                <a:highlight>
                  <a:srgbClr val="151515"/>
                </a:highlight>
                <a:latin typeface="Courier New"/>
                <a:ea typeface="Courier New"/>
                <a:cs typeface="Courier New"/>
                <a:sym typeface="Courier New"/>
              </a:rPr>
              <a:t> </a:t>
            </a:r>
            <a:r>
              <a:rPr b="0" i="0" lang="en" sz="900" u="none" cap="none" strike="noStrike">
                <a:solidFill>
                  <a:srgbClr val="61AFEF"/>
                </a:solidFill>
                <a:highlight>
                  <a:srgbClr val="151515"/>
                </a:highlight>
                <a:latin typeface="Courier New"/>
                <a:ea typeface="Courier New"/>
                <a:cs typeface="Courier New"/>
                <a:sym typeface="Courier New"/>
              </a:rPr>
              <a:t>work</a:t>
            </a:r>
            <a:r>
              <a:rPr b="0" i="0" lang="en" sz="900" u="none" cap="none" strike="noStrike">
                <a:solidFill>
                  <a:srgbClr val="ABB2BF"/>
                </a:solidFill>
                <a:highlight>
                  <a:srgbClr val="151515"/>
                </a:highlight>
                <a:latin typeface="Courier New"/>
                <a:ea typeface="Courier New"/>
                <a:cs typeface="Courier New"/>
                <a:sym typeface="Courier New"/>
              </a:rPr>
              <a:t>() {</a:t>
            </a:r>
            <a:endParaRPr b="0"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0" i="0" lang="en" sz="900" u="none" cap="none" strike="noStrike">
                <a:solidFill>
                  <a:srgbClr val="ABB2BF"/>
                </a:solidFill>
                <a:highlight>
                  <a:srgbClr val="151515"/>
                </a:highlight>
                <a:latin typeface="Courier New"/>
                <a:ea typeface="Courier New"/>
                <a:cs typeface="Courier New"/>
                <a:sym typeface="Courier New"/>
              </a:rPr>
              <a:t>   </a:t>
            </a:r>
            <a:r>
              <a:rPr b="0" i="0" lang="en" sz="900" u="none" cap="none" strike="noStrike">
                <a:solidFill>
                  <a:srgbClr val="E06C75"/>
                </a:solidFill>
                <a:highlight>
                  <a:srgbClr val="151515"/>
                </a:highlight>
                <a:latin typeface="Courier New"/>
                <a:ea typeface="Courier New"/>
                <a:cs typeface="Courier New"/>
                <a:sym typeface="Courier New"/>
              </a:rPr>
              <a:t>super</a:t>
            </a:r>
            <a:r>
              <a:rPr b="0" i="0" lang="en" sz="900" u="none" cap="none" strike="noStrike">
                <a:solidFill>
                  <a:srgbClr val="ABB2BF"/>
                </a:solidFill>
                <a:highlight>
                  <a:srgbClr val="151515"/>
                </a:highlight>
                <a:latin typeface="Courier New"/>
                <a:ea typeface="Courier New"/>
                <a:cs typeface="Courier New"/>
                <a:sym typeface="Courier New"/>
              </a:rPr>
              <a:t>.</a:t>
            </a:r>
            <a:r>
              <a:rPr b="0" i="0" lang="en" sz="900" u="none" cap="none" strike="noStrike">
                <a:solidFill>
                  <a:srgbClr val="61AFEF"/>
                </a:solidFill>
                <a:highlight>
                  <a:srgbClr val="151515"/>
                </a:highlight>
                <a:latin typeface="Courier New"/>
                <a:ea typeface="Courier New"/>
                <a:cs typeface="Courier New"/>
                <a:sym typeface="Courier New"/>
              </a:rPr>
              <a:t>work</a:t>
            </a:r>
            <a:r>
              <a:rPr b="0" i="0" lang="en" sz="900" u="none" cap="none" strike="noStrike">
                <a:solidFill>
                  <a:srgbClr val="ABB2BF"/>
                </a:solidFill>
                <a:highlight>
                  <a:srgbClr val="151515"/>
                </a:highlight>
                <a:latin typeface="Courier New"/>
                <a:ea typeface="Courier New"/>
                <a:cs typeface="Courier New"/>
                <a:sym typeface="Courier New"/>
              </a:rPr>
              <a:t>();</a:t>
            </a:r>
            <a:endParaRPr b="0"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0" i="0" lang="en" sz="900" u="none" cap="none" strike="noStrike">
                <a:solidFill>
                  <a:srgbClr val="ABB2BF"/>
                </a:solidFill>
                <a:highlight>
                  <a:srgbClr val="151515"/>
                </a:highlight>
                <a:latin typeface="Courier New"/>
                <a:ea typeface="Courier New"/>
                <a:cs typeface="Courier New"/>
                <a:sym typeface="Courier New"/>
              </a:rPr>
              <a:t>   </a:t>
            </a:r>
            <a:r>
              <a:rPr b="0" i="0" lang="en" sz="900" u="none" cap="none" strike="noStrike">
                <a:solidFill>
                  <a:srgbClr val="E06C75"/>
                </a:solidFill>
                <a:highlight>
                  <a:srgbClr val="151515"/>
                </a:highlight>
                <a:latin typeface="Courier New"/>
                <a:ea typeface="Courier New"/>
                <a:cs typeface="Courier New"/>
                <a:sym typeface="Courier New"/>
              </a:rPr>
              <a:t>super</a:t>
            </a:r>
            <a:r>
              <a:rPr b="0" i="0" lang="en" sz="900" u="none" cap="none" strike="noStrike">
                <a:solidFill>
                  <a:srgbClr val="ABB2BF"/>
                </a:solidFill>
                <a:highlight>
                  <a:srgbClr val="151515"/>
                </a:highlight>
                <a:latin typeface="Courier New"/>
                <a:ea typeface="Courier New"/>
                <a:cs typeface="Courier New"/>
                <a:sym typeface="Courier New"/>
              </a:rPr>
              <a:t>.</a:t>
            </a:r>
            <a:r>
              <a:rPr b="0" i="0" lang="en" sz="900" u="none" cap="none" strike="noStrike">
                <a:solidFill>
                  <a:srgbClr val="61AFEF"/>
                </a:solidFill>
                <a:highlight>
                  <a:srgbClr val="151515"/>
                </a:highlight>
                <a:latin typeface="Courier New"/>
                <a:ea typeface="Courier New"/>
                <a:cs typeface="Courier New"/>
                <a:sym typeface="Courier New"/>
              </a:rPr>
              <a:t>shoot</a:t>
            </a:r>
            <a:r>
              <a:rPr b="0" i="0" lang="en" sz="900" u="none" cap="none" strike="noStrike">
                <a:solidFill>
                  <a:srgbClr val="ABB2BF"/>
                </a:solidFill>
                <a:highlight>
                  <a:srgbClr val="151515"/>
                </a:highlight>
                <a:latin typeface="Courier New"/>
                <a:ea typeface="Courier New"/>
                <a:cs typeface="Courier New"/>
                <a:sym typeface="Courier New"/>
              </a:rPr>
              <a:t>(); </a:t>
            </a:r>
            <a:r>
              <a:rPr b="0" i="1" lang="en" sz="900" u="none" cap="none" strike="noStrike">
                <a:solidFill>
                  <a:srgbClr val="5C6370"/>
                </a:solidFill>
                <a:highlight>
                  <a:srgbClr val="151515"/>
                </a:highlight>
                <a:latin typeface="Courier New"/>
                <a:ea typeface="Courier New"/>
                <a:cs typeface="Courier New"/>
                <a:sym typeface="Courier New"/>
              </a:rPr>
              <a:t>// From Military class</a:t>
            </a:r>
            <a:endParaRPr b="0" i="1" sz="9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0" i="0" lang="en" sz="900" u="none" cap="none" strike="noStrike">
                <a:solidFill>
                  <a:srgbClr val="ABB2BF"/>
                </a:solidFill>
                <a:highlight>
                  <a:srgbClr val="151515"/>
                </a:highlight>
                <a:latin typeface="Courier New"/>
                <a:ea typeface="Courier New"/>
                <a:cs typeface="Courier New"/>
                <a:sym typeface="Courier New"/>
              </a:rPr>
              <a:t>   </a:t>
            </a:r>
            <a:r>
              <a:rPr b="0" i="0" lang="en" sz="900" u="none" cap="none" strike="noStrike">
                <a:solidFill>
                  <a:srgbClr val="E06C75"/>
                </a:solidFill>
                <a:highlight>
                  <a:srgbClr val="151515"/>
                </a:highlight>
                <a:latin typeface="Courier New"/>
                <a:ea typeface="Courier New"/>
                <a:cs typeface="Courier New"/>
                <a:sym typeface="Courier New"/>
              </a:rPr>
              <a:t>super</a:t>
            </a:r>
            <a:r>
              <a:rPr b="0" i="0" lang="en" sz="900" u="none" cap="none" strike="noStrike">
                <a:solidFill>
                  <a:srgbClr val="ABB2BF"/>
                </a:solidFill>
                <a:highlight>
                  <a:srgbClr val="151515"/>
                </a:highlight>
                <a:latin typeface="Courier New"/>
                <a:ea typeface="Courier New"/>
                <a:cs typeface="Courier New"/>
                <a:sym typeface="Courier New"/>
              </a:rPr>
              <a:t>.</a:t>
            </a:r>
            <a:r>
              <a:rPr b="0" i="0" lang="en" sz="900" u="none" cap="none" strike="noStrike">
                <a:solidFill>
                  <a:srgbClr val="61AFEF"/>
                </a:solidFill>
                <a:highlight>
                  <a:srgbClr val="151515"/>
                </a:highlight>
                <a:latin typeface="Courier New"/>
                <a:ea typeface="Courier New"/>
                <a:cs typeface="Courier New"/>
                <a:sym typeface="Courier New"/>
              </a:rPr>
              <a:t>save</a:t>
            </a:r>
            <a:r>
              <a:rPr b="0" i="0" lang="en" sz="900" u="none" cap="none" strike="noStrike">
                <a:solidFill>
                  <a:srgbClr val="ABB2BF"/>
                </a:solidFill>
                <a:highlight>
                  <a:srgbClr val="151515"/>
                </a:highlight>
                <a:latin typeface="Courier New"/>
                <a:ea typeface="Courier New"/>
                <a:cs typeface="Courier New"/>
                <a:sym typeface="Courier New"/>
              </a:rPr>
              <a:t>(); </a:t>
            </a:r>
            <a:r>
              <a:rPr b="0" i="1" lang="en" sz="900" u="none" cap="none" strike="noStrike">
                <a:solidFill>
                  <a:srgbClr val="5C6370"/>
                </a:solidFill>
                <a:highlight>
                  <a:srgbClr val="151515"/>
                </a:highlight>
                <a:latin typeface="Courier New"/>
                <a:ea typeface="Courier New"/>
                <a:cs typeface="Courier New"/>
                <a:sym typeface="Courier New"/>
              </a:rPr>
              <a:t>// From Public Server Class</a:t>
            </a:r>
            <a:endParaRPr b="0" i="1" sz="9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0" i="0" lang="en" sz="900" u="none" cap="none" strike="noStrike">
                <a:solidFill>
                  <a:srgbClr val="ABB2BF"/>
                </a:solidFill>
                <a:highlight>
                  <a:srgbClr val="151515"/>
                </a:highlight>
                <a:latin typeface="Courier New"/>
                <a:ea typeface="Courier New"/>
                <a:cs typeface="Courier New"/>
                <a:sym typeface="Courier New"/>
              </a:rPr>
              <a:t> }</a:t>
            </a:r>
            <a:endParaRPr b="0"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0" i="0" lang="en" sz="900" u="none" cap="none" strike="noStrike">
                <a:solidFill>
                  <a:srgbClr val="ABB2BF"/>
                </a:solidFill>
                <a:highlight>
                  <a:srgbClr val="151515"/>
                </a:highlight>
                <a:latin typeface="Courier New"/>
                <a:ea typeface="Courier New"/>
                <a:cs typeface="Courier New"/>
                <a:sym typeface="Courier New"/>
              </a:rPr>
              <a:t>}</a:t>
            </a:r>
            <a:endParaRPr b="0"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t/>
            </a:r>
            <a:endParaRPr b="0" i="0" sz="900" u="none" cap="none" strike="noStrike">
              <a:solidFill>
                <a:srgbClr val="999999"/>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0" i="0" lang="en" sz="900" u="none" cap="none" strike="noStrike">
                <a:solidFill>
                  <a:srgbClr val="C678DD"/>
                </a:solidFill>
                <a:highlight>
                  <a:srgbClr val="151515"/>
                </a:highlight>
                <a:latin typeface="Courier New"/>
                <a:ea typeface="Courier New"/>
                <a:cs typeface="Courier New"/>
                <a:sym typeface="Courier New"/>
              </a:rPr>
              <a:t>class</a:t>
            </a:r>
            <a:r>
              <a:rPr b="0" i="0" lang="en" sz="900" u="none" cap="none" strike="noStrike">
                <a:solidFill>
                  <a:srgbClr val="ABB2BF"/>
                </a:solidFill>
                <a:highlight>
                  <a:srgbClr val="151515"/>
                </a:highlight>
                <a:latin typeface="Courier New"/>
                <a:ea typeface="Courier New"/>
                <a:cs typeface="Courier New"/>
                <a:sym typeface="Courier New"/>
              </a:rPr>
              <a:t> </a:t>
            </a:r>
            <a:r>
              <a:rPr b="0" i="0" lang="en" sz="900" u="none" cap="none" strike="noStrike">
                <a:solidFill>
                  <a:srgbClr val="E5C07B"/>
                </a:solidFill>
                <a:highlight>
                  <a:srgbClr val="151515"/>
                </a:highlight>
                <a:latin typeface="Courier New"/>
                <a:ea typeface="Courier New"/>
                <a:cs typeface="Courier New"/>
                <a:sym typeface="Courier New"/>
              </a:rPr>
              <a:t>Writer</a:t>
            </a:r>
            <a:r>
              <a:rPr b="0" i="0" lang="en" sz="900" u="none" cap="none" strike="noStrike">
                <a:solidFill>
                  <a:srgbClr val="ABB2BF"/>
                </a:solidFill>
                <a:highlight>
                  <a:srgbClr val="151515"/>
                </a:highlight>
                <a:latin typeface="Courier New"/>
                <a:ea typeface="Courier New"/>
                <a:cs typeface="Courier New"/>
                <a:sym typeface="Courier New"/>
              </a:rPr>
              <a:t> </a:t>
            </a:r>
            <a:r>
              <a:rPr b="0" i="0" lang="en" sz="900" u="none" cap="none" strike="noStrike">
                <a:solidFill>
                  <a:srgbClr val="C678DD"/>
                </a:solidFill>
                <a:highlight>
                  <a:srgbClr val="151515"/>
                </a:highlight>
                <a:latin typeface="Courier New"/>
                <a:ea typeface="Courier New"/>
                <a:cs typeface="Courier New"/>
                <a:sym typeface="Courier New"/>
              </a:rPr>
              <a:t>extends</a:t>
            </a:r>
            <a:r>
              <a:rPr b="0" i="0" lang="en" sz="900" u="none" cap="none" strike="noStrike">
                <a:solidFill>
                  <a:srgbClr val="ABB2BF"/>
                </a:solidFill>
                <a:highlight>
                  <a:srgbClr val="151515"/>
                </a:highlight>
                <a:latin typeface="Courier New"/>
                <a:ea typeface="Courier New"/>
                <a:cs typeface="Courier New"/>
                <a:sym typeface="Courier New"/>
              </a:rPr>
              <a:t> </a:t>
            </a:r>
            <a:r>
              <a:rPr b="0" i="0" lang="en" sz="900" u="none" cap="none" strike="noStrike">
                <a:solidFill>
                  <a:srgbClr val="98C379"/>
                </a:solidFill>
                <a:highlight>
                  <a:srgbClr val="151515"/>
                </a:highlight>
                <a:latin typeface="Courier New"/>
                <a:ea typeface="Courier New"/>
                <a:cs typeface="Courier New"/>
                <a:sym typeface="Courier New"/>
              </a:rPr>
              <a:t>Human</a:t>
            </a:r>
            <a:r>
              <a:rPr b="0" i="0" lang="en" sz="900" u="none" cap="none" strike="noStrike">
                <a:solidFill>
                  <a:srgbClr val="ABB2BF"/>
                </a:solidFill>
                <a:highlight>
                  <a:srgbClr val="151515"/>
                </a:highlight>
                <a:latin typeface="Courier New"/>
                <a:ea typeface="Courier New"/>
                <a:cs typeface="Courier New"/>
                <a:sym typeface="Courier New"/>
              </a:rPr>
              <a:t> {</a:t>
            </a:r>
            <a:endParaRPr b="0"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0" i="0" lang="en" sz="900" u="none" cap="none" strike="noStrike">
                <a:solidFill>
                  <a:srgbClr val="ABB2BF"/>
                </a:solidFill>
                <a:highlight>
                  <a:srgbClr val="151515"/>
                </a:highlight>
                <a:latin typeface="Courier New"/>
                <a:ea typeface="Courier New"/>
                <a:cs typeface="Courier New"/>
                <a:sym typeface="Courier New"/>
              </a:rPr>
              <a:t>  </a:t>
            </a:r>
            <a:r>
              <a:rPr b="0" i="0" lang="en" sz="900" u="none" cap="none" strike="noStrike">
                <a:solidFill>
                  <a:srgbClr val="61AFEF"/>
                </a:solidFill>
                <a:highlight>
                  <a:srgbClr val="151515"/>
                </a:highlight>
                <a:latin typeface="Courier New"/>
                <a:ea typeface="Courier New"/>
                <a:cs typeface="Courier New"/>
                <a:sym typeface="Courier New"/>
              </a:rPr>
              <a:t>work</a:t>
            </a:r>
            <a:r>
              <a:rPr b="0" i="0" lang="en" sz="900" u="none" cap="none" strike="noStrike">
                <a:solidFill>
                  <a:srgbClr val="ABB2BF"/>
                </a:solidFill>
                <a:highlight>
                  <a:srgbClr val="151515"/>
                </a:highlight>
                <a:latin typeface="Courier New"/>
                <a:ea typeface="Courier New"/>
                <a:cs typeface="Courier New"/>
                <a:sym typeface="Courier New"/>
              </a:rPr>
              <a:t>() {</a:t>
            </a:r>
            <a:endParaRPr b="0"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0" i="0" lang="en" sz="900" u="none" cap="none" strike="noStrike">
                <a:solidFill>
                  <a:srgbClr val="ABB2BF"/>
                </a:solidFill>
                <a:highlight>
                  <a:srgbClr val="151515"/>
                </a:highlight>
                <a:latin typeface="Courier New"/>
                <a:ea typeface="Courier New"/>
                <a:cs typeface="Courier New"/>
                <a:sym typeface="Courier New"/>
              </a:rPr>
              <a:t>   </a:t>
            </a:r>
            <a:r>
              <a:rPr b="0" i="0" lang="en" sz="900" u="none" cap="none" strike="noStrike">
                <a:solidFill>
                  <a:srgbClr val="E5C07B"/>
                </a:solidFill>
                <a:highlight>
                  <a:srgbClr val="151515"/>
                </a:highlight>
                <a:latin typeface="Courier New"/>
                <a:ea typeface="Courier New"/>
                <a:cs typeface="Courier New"/>
                <a:sym typeface="Courier New"/>
              </a:rPr>
              <a:t>console</a:t>
            </a:r>
            <a:r>
              <a:rPr b="0" i="0" lang="en" sz="900" u="none" cap="none" strike="noStrike">
                <a:solidFill>
                  <a:srgbClr val="ABB2BF"/>
                </a:solidFill>
                <a:highlight>
                  <a:srgbClr val="151515"/>
                </a:highlight>
                <a:latin typeface="Courier New"/>
                <a:ea typeface="Courier New"/>
                <a:cs typeface="Courier New"/>
                <a:sym typeface="Courier New"/>
              </a:rPr>
              <a:t>.</a:t>
            </a:r>
            <a:r>
              <a:rPr b="0" i="0" lang="en" sz="900" u="none" cap="none" strike="noStrike">
                <a:solidFill>
                  <a:srgbClr val="56B6C2"/>
                </a:solidFill>
                <a:highlight>
                  <a:srgbClr val="151515"/>
                </a:highlight>
                <a:latin typeface="Courier New"/>
                <a:ea typeface="Courier New"/>
                <a:cs typeface="Courier New"/>
                <a:sym typeface="Courier New"/>
              </a:rPr>
              <a:t>log</a:t>
            </a:r>
            <a:r>
              <a:rPr b="0" i="0" lang="en" sz="900" u="none" cap="none" strike="noStrike">
                <a:solidFill>
                  <a:srgbClr val="ABB2BF"/>
                </a:solidFill>
                <a:highlight>
                  <a:srgbClr val="151515"/>
                </a:highlight>
                <a:latin typeface="Courier New"/>
                <a:ea typeface="Courier New"/>
                <a:cs typeface="Courier New"/>
                <a:sym typeface="Courier New"/>
              </a:rPr>
              <a:t>(</a:t>
            </a:r>
            <a:r>
              <a:rPr b="0" i="0" lang="en" sz="900" u="none" cap="none" strike="noStrike">
                <a:solidFill>
                  <a:srgbClr val="98C379"/>
                </a:solidFill>
                <a:highlight>
                  <a:srgbClr val="151515"/>
                </a:highlight>
                <a:latin typeface="Courier New"/>
                <a:ea typeface="Courier New"/>
                <a:cs typeface="Courier New"/>
                <a:sym typeface="Courier New"/>
              </a:rPr>
              <a:t>"Write books"</a:t>
            </a:r>
            <a:r>
              <a:rPr b="0" i="0" lang="en" sz="900" u="none" cap="none" strike="noStrike">
                <a:solidFill>
                  <a:srgbClr val="ABB2BF"/>
                </a:solidFill>
                <a:highlight>
                  <a:srgbClr val="151515"/>
                </a:highlight>
                <a:latin typeface="Courier New"/>
                <a:ea typeface="Courier New"/>
                <a:cs typeface="Courier New"/>
                <a:sym typeface="Courier New"/>
              </a:rPr>
              <a:t>);</a:t>
            </a:r>
            <a:endParaRPr b="0"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0" i="0" lang="en" sz="900" u="none" cap="none" strike="noStrike">
                <a:solidFill>
                  <a:srgbClr val="ABB2BF"/>
                </a:solidFill>
                <a:highlight>
                  <a:srgbClr val="151515"/>
                </a:highlight>
                <a:latin typeface="Courier New"/>
                <a:ea typeface="Courier New"/>
                <a:cs typeface="Courier New"/>
                <a:sym typeface="Courier New"/>
              </a:rPr>
              <a:t>   </a:t>
            </a:r>
            <a:r>
              <a:rPr b="0" i="0" lang="en" sz="900" u="none" cap="none" strike="noStrike">
                <a:solidFill>
                  <a:srgbClr val="E06C75"/>
                </a:solidFill>
                <a:highlight>
                  <a:srgbClr val="151515"/>
                </a:highlight>
                <a:latin typeface="Courier New"/>
                <a:ea typeface="Courier New"/>
                <a:cs typeface="Courier New"/>
                <a:sym typeface="Courier New"/>
              </a:rPr>
              <a:t>super</a:t>
            </a:r>
            <a:r>
              <a:rPr b="0" i="0" lang="en" sz="900" u="none" cap="none" strike="noStrike">
                <a:solidFill>
                  <a:srgbClr val="ABB2BF"/>
                </a:solidFill>
                <a:highlight>
                  <a:srgbClr val="151515"/>
                </a:highlight>
                <a:latin typeface="Courier New"/>
                <a:ea typeface="Courier New"/>
                <a:cs typeface="Courier New"/>
                <a:sym typeface="Courier New"/>
              </a:rPr>
              <a:t>.</a:t>
            </a:r>
            <a:r>
              <a:rPr b="0" i="0" lang="en" sz="900" u="none" cap="none" strike="noStrike">
                <a:solidFill>
                  <a:srgbClr val="61AFEF"/>
                </a:solidFill>
                <a:highlight>
                  <a:srgbClr val="151515"/>
                </a:highlight>
                <a:latin typeface="Courier New"/>
                <a:ea typeface="Courier New"/>
                <a:cs typeface="Courier New"/>
                <a:sym typeface="Courier New"/>
              </a:rPr>
              <a:t>work</a:t>
            </a:r>
            <a:r>
              <a:rPr b="0" i="0" lang="en" sz="900" u="none" cap="none" strike="noStrike">
                <a:solidFill>
                  <a:srgbClr val="ABB2BF"/>
                </a:solidFill>
                <a:highlight>
                  <a:srgbClr val="151515"/>
                </a:highlight>
                <a:latin typeface="Courier New"/>
                <a:ea typeface="Courier New"/>
                <a:cs typeface="Courier New"/>
                <a:sym typeface="Courier New"/>
              </a:rPr>
              <a:t>();</a:t>
            </a:r>
            <a:endParaRPr b="0"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0" i="0" lang="en" sz="900" u="none" cap="none" strike="noStrike">
                <a:solidFill>
                  <a:srgbClr val="ABB2BF"/>
                </a:solidFill>
                <a:highlight>
                  <a:srgbClr val="151515"/>
                </a:highlight>
                <a:latin typeface="Courier New"/>
                <a:ea typeface="Courier New"/>
                <a:cs typeface="Courier New"/>
                <a:sym typeface="Courier New"/>
              </a:rPr>
              <a:t> }</a:t>
            </a:r>
            <a:endParaRPr b="0"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0" i="0" lang="en" sz="900" u="none" cap="none" strike="noStrike">
                <a:solidFill>
                  <a:srgbClr val="ABB2BF"/>
                </a:solidFill>
                <a:highlight>
                  <a:srgbClr val="151515"/>
                </a:highlight>
                <a:latin typeface="Courier New"/>
                <a:ea typeface="Courier New"/>
                <a:cs typeface="Courier New"/>
                <a:sym typeface="Courier New"/>
              </a:rPr>
              <a:t>}</a:t>
            </a:r>
            <a:endParaRPr b="0"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t/>
            </a:r>
            <a:endParaRPr b="0" i="0" sz="900" u="none" cap="none" strike="noStrike">
              <a:solidFill>
                <a:srgbClr val="C678DD"/>
              </a:solidFill>
              <a:highlight>
                <a:srgbClr val="151515"/>
              </a:highlight>
              <a:latin typeface="Courier New"/>
              <a:ea typeface="Courier New"/>
              <a:cs typeface="Courier New"/>
              <a:sym typeface="Courier New"/>
            </a:endParaRPr>
          </a:p>
        </p:txBody>
      </p:sp>
      <p:sp>
        <p:nvSpPr>
          <p:cNvPr id="1213" name="Google Shape;1213;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17" name="Shape 1217"/>
        <p:cNvGrpSpPr/>
        <p:nvPr/>
      </p:nvGrpSpPr>
      <p:grpSpPr>
        <a:xfrm>
          <a:off x="0" y="0"/>
          <a:ext cx="0" cy="0"/>
          <a:chOff x="0" y="0"/>
          <a:chExt cx="0" cy="0"/>
        </a:xfrm>
      </p:grpSpPr>
      <p:pic>
        <p:nvPicPr>
          <p:cNvPr id="1218" name="Google Shape;1218;p49"/>
          <p:cNvPicPr preferRelativeResize="0"/>
          <p:nvPr/>
        </p:nvPicPr>
        <p:blipFill rotWithShape="1">
          <a:blip r:embed="rId3">
            <a:alphaModFix/>
          </a:blip>
          <a:srcRect b="0" l="0" r="0" t="0"/>
          <a:stretch/>
        </p:blipFill>
        <p:spPr>
          <a:xfrm>
            <a:off x="334450" y="722201"/>
            <a:ext cx="4377725" cy="4272226"/>
          </a:xfrm>
          <a:prstGeom prst="rect">
            <a:avLst/>
          </a:prstGeom>
          <a:noFill/>
          <a:ln>
            <a:noFill/>
          </a:ln>
        </p:spPr>
      </p:pic>
      <p:sp>
        <p:nvSpPr>
          <p:cNvPr id="1219" name="Google Shape;1219;p49"/>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20" name="Google Shape;1220;p49"/>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21" name="Google Shape;1221;p49"/>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22" name="Google Shape;1222;p49"/>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23" name="Google Shape;1223;p49"/>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Konsep OOP di JavaScript : Polymorphism</a:t>
            </a:r>
            <a:endParaRPr b="1" i="0" sz="1200" u="none" cap="none" strike="noStrike">
              <a:solidFill>
                <a:schemeClr val="lt1"/>
              </a:solidFill>
              <a:latin typeface="Montserrat"/>
              <a:ea typeface="Montserrat"/>
              <a:cs typeface="Montserrat"/>
              <a:sym typeface="Montserrat"/>
            </a:endParaRPr>
          </a:p>
        </p:txBody>
      </p:sp>
      <p:sp>
        <p:nvSpPr>
          <p:cNvPr id="1224" name="Google Shape;1224;p49"/>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225" name="Google Shape;1225;p49"/>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226" name="Google Shape;1226;p49"/>
          <p:cNvPicPr preferRelativeResize="0"/>
          <p:nvPr/>
        </p:nvPicPr>
        <p:blipFill rotWithShape="1">
          <a:blip r:embed="rId4">
            <a:alphaModFix/>
          </a:blip>
          <a:srcRect b="0" l="0" r="0" t="0"/>
          <a:stretch/>
        </p:blipFill>
        <p:spPr>
          <a:xfrm>
            <a:off x="8535950" y="105991"/>
            <a:ext cx="463928" cy="463928"/>
          </a:xfrm>
          <a:prstGeom prst="rect">
            <a:avLst/>
          </a:prstGeom>
          <a:noFill/>
          <a:ln>
            <a:noFill/>
          </a:ln>
        </p:spPr>
      </p:pic>
      <p:sp>
        <p:nvSpPr>
          <p:cNvPr id="1227" name="Google Shape;1227;p49"/>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228" name="Google Shape;1228;p49"/>
          <p:cNvSpPr txBox="1"/>
          <p:nvPr/>
        </p:nvSpPr>
        <p:spPr>
          <a:xfrm>
            <a:off x="4648300" y="2405250"/>
            <a:ext cx="3921000" cy="8754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400"/>
              <a:buFont typeface="Arial"/>
              <a:buNone/>
            </a:pPr>
            <a:r>
              <a:rPr b="0" i="0" lang="en" sz="1000" u="none" cap="none" strike="noStrike">
                <a:solidFill>
                  <a:srgbClr val="434343"/>
                </a:solidFill>
                <a:latin typeface="Montserrat"/>
                <a:ea typeface="Montserrat"/>
                <a:cs typeface="Montserrat"/>
                <a:sym typeface="Montserrat"/>
              </a:rPr>
              <a:t>Terus kita coba lakukan instantiate, maksudnya kita bikin objek baru dari masing-masing class.</a:t>
            </a:r>
            <a:br>
              <a:rPr b="0" i="0" lang="en" sz="1000" u="none" cap="none" strike="noStrike">
                <a:solidFill>
                  <a:srgbClr val="434343"/>
                </a:solidFill>
                <a:latin typeface="Montserrat"/>
                <a:ea typeface="Montserrat"/>
                <a:cs typeface="Montserrat"/>
                <a:sym typeface="Montserrat"/>
              </a:rPr>
            </a:br>
            <a:endParaRPr b="0" i="0" sz="1000" u="none" cap="none" strike="noStrike">
              <a:solidFill>
                <a:srgbClr val="434343"/>
              </a:solidFill>
              <a:latin typeface="Montserrat"/>
              <a:ea typeface="Montserrat"/>
              <a:cs typeface="Montserrat"/>
              <a:sym typeface="Montserrat"/>
            </a:endParaRPr>
          </a:p>
        </p:txBody>
      </p:sp>
      <p:sp>
        <p:nvSpPr>
          <p:cNvPr id="1229" name="Google Shape;1229;p49"/>
          <p:cNvSpPr txBox="1"/>
          <p:nvPr/>
        </p:nvSpPr>
        <p:spPr>
          <a:xfrm>
            <a:off x="-3767025" y="838200"/>
            <a:ext cx="3240300" cy="4077000"/>
          </a:xfrm>
          <a:prstGeom prst="rect">
            <a:avLst/>
          </a:prstGeom>
          <a:solidFill>
            <a:srgbClr val="000000"/>
          </a:solidFill>
          <a:ln>
            <a:noFill/>
          </a:ln>
        </p:spPr>
        <p:txBody>
          <a:bodyPr anchorCtr="0" anchor="t" bIns="91425" lIns="91425" spcFirstLastPara="1" rIns="91425" wrap="square" tIns="91425">
            <a:noAutofit/>
          </a:bodyPr>
          <a:lstStyle/>
          <a:p>
            <a:pPr indent="0" lvl="0" marL="0" marR="0" rtl="0" algn="l">
              <a:lnSpc>
                <a:spcPct val="130434"/>
              </a:lnSpc>
              <a:spcBef>
                <a:spcPts val="0"/>
              </a:spcBef>
              <a:spcAft>
                <a:spcPts val="0"/>
              </a:spcAft>
              <a:buClr>
                <a:srgbClr val="000000"/>
              </a:buClr>
              <a:buSzPts val="800"/>
              <a:buFont typeface="Arial"/>
              <a:buNone/>
            </a:pPr>
            <a:r>
              <a:rPr b="0" i="1" lang="en" sz="800" u="none" cap="none" strike="noStrike">
                <a:solidFill>
                  <a:srgbClr val="5C6370"/>
                </a:solidFill>
                <a:highlight>
                  <a:srgbClr val="151515"/>
                </a:highlight>
                <a:latin typeface="Courier New"/>
                <a:ea typeface="Courier New"/>
                <a:cs typeface="Courier New"/>
                <a:sym typeface="Courier New"/>
              </a:rPr>
              <a:t>/* Instantiate Military Based Class */</a:t>
            </a:r>
            <a:endParaRPr b="0" i="1" sz="8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0" i="0" lang="en" sz="800" u="none" cap="none" strike="noStrike">
                <a:solidFill>
                  <a:srgbClr val="C678DD"/>
                </a:solidFill>
                <a:highlight>
                  <a:srgbClr val="151515"/>
                </a:highlight>
                <a:latin typeface="Courier New"/>
                <a:ea typeface="Courier New"/>
                <a:cs typeface="Courier New"/>
                <a:sym typeface="Courier New"/>
              </a:rPr>
              <a:t>const</a:t>
            </a:r>
            <a:r>
              <a:rPr b="0" i="0" lang="en" sz="800" u="none" cap="none" strike="noStrike">
                <a:solidFill>
                  <a:srgbClr val="999999"/>
                </a:solidFill>
                <a:highlight>
                  <a:srgbClr val="151515"/>
                </a:highlight>
                <a:latin typeface="Courier New"/>
                <a:ea typeface="Courier New"/>
                <a:cs typeface="Courier New"/>
                <a:sym typeface="Courier New"/>
              </a:rPr>
              <a:t> </a:t>
            </a:r>
            <a:r>
              <a:rPr b="0" i="0" lang="en" sz="800" u="none" cap="none" strike="noStrike">
                <a:solidFill>
                  <a:srgbClr val="D19A66"/>
                </a:solidFill>
                <a:highlight>
                  <a:srgbClr val="151515"/>
                </a:highlight>
                <a:latin typeface="Courier New"/>
                <a:ea typeface="Courier New"/>
                <a:cs typeface="Courier New"/>
                <a:sym typeface="Courier New"/>
              </a:rPr>
              <a:t>Wiranto</a:t>
            </a:r>
            <a:r>
              <a:rPr b="0" i="0" lang="en" sz="800" u="none" cap="none" strike="noStrike">
                <a:solidFill>
                  <a:srgbClr val="999999"/>
                </a:solidFill>
                <a:highlight>
                  <a:srgbClr val="151515"/>
                </a:highlight>
                <a:latin typeface="Courier New"/>
                <a:ea typeface="Courier New"/>
                <a:cs typeface="Courier New"/>
                <a:sym typeface="Courier New"/>
              </a:rPr>
              <a:t> </a:t>
            </a:r>
            <a:r>
              <a:rPr b="0" i="0" lang="en" sz="800" u="none" cap="none" strike="noStrike">
                <a:solidFill>
                  <a:srgbClr val="56B6C2"/>
                </a:solidFill>
                <a:highlight>
                  <a:srgbClr val="151515"/>
                </a:highlight>
                <a:latin typeface="Courier New"/>
                <a:ea typeface="Courier New"/>
                <a:cs typeface="Courier New"/>
                <a:sym typeface="Courier New"/>
              </a:rPr>
              <a:t>=</a:t>
            </a:r>
            <a:r>
              <a:rPr b="0" i="0" lang="en" sz="800" u="none" cap="none" strike="noStrike">
                <a:solidFill>
                  <a:srgbClr val="999999"/>
                </a:solidFill>
                <a:highlight>
                  <a:srgbClr val="151515"/>
                </a:highlight>
                <a:latin typeface="Courier New"/>
                <a:ea typeface="Courier New"/>
                <a:cs typeface="Courier New"/>
                <a:sym typeface="Courier New"/>
              </a:rPr>
              <a:t> </a:t>
            </a:r>
            <a:r>
              <a:rPr b="0" i="0" lang="en" sz="800" u="none" cap="none" strike="noStrike">
                <a:solidFill>
                  <a:srgbClr val="C678DD"/>
                </a:solidFill>
                <a:highlight>
                  <a:srgbClr val="151515"/>
                </a:highlight>
                <a:latin typeface="Courier New"/>
                <a:ea typeface="Courier New"/>
                <a:cs typeface="Courier New"/>
                <a:sym typeface="Courier New"/>
              </a:rPr>
              <a:t>new</a:t>
            </a:r>
            <a:r>
              <a:rPr b="0" i="0" lang="en" sz="800" u="none" cap="none" strike="noStrike">
                <a:solidFill>
                  <a:srgbClr val="999999"/>
                </a:solidFill>
                <a:highlight>
                  <a:srgbClr val="151515"/>
                </a:highlight>
                <a:latin typeface="Courier New"/>
                <a:ea typeface="Courier New"/>
                <a:cs typeface="Courier New"/>
                <a:sym typeface="Courier New"/>
              </a:rPr>
              <a:t> </a:t>
            </a:r>
            <a:r>
              <a:rPr b="0" i="0" lang="en" sz="800" u="none" cap="none" strike="noStrike">
                <a:solidFill>
                  <a:srgbClr val="E5C07B"/>
                </a:solidFill>
                <a:highlight>
                  <a:srgbClr val="151515"/>
                </a:highlight>
                <a:latin typeface="Courier New"/>
                <a:ea typeface="Courier New"/>
                <a:cs typeface="Courier New"/>
                <a:sym typeface="Courier New"/>
              </a:rPr>
              <a:t>Police</a:t>
            </a:r>
            <a:r>
              <a:rPr b="0" i="0" lang="en" sz="800" u="none" cap="none" strike="noStrike">
                <a:solidFill>
                  <a:srgbClr val="ABB2BF"/>
                </a:solidFill>
                <a:highlight>
                  <a:srgbClr val="151515"/>
                </a:highlight>
                <a:latin typeface="Courier New"/>
                <a:ea typeface="Courier New"/>
                <a:cs typeface="Courier New"/>
                <a:sym typeface="Courier New"/>
              </a:rPr>
              <a:t>({</a:t>
            </a:r>
            <a:endParaRPr b="0" i="0" sz="8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0" i="0" lang="en" sz="800" u="none" cap="none" strike="noStrike">
                <a:solidFill>
                  <a:srgbClr val="999999"/>
                </a:solidFill>
                <a:highlight>
                  <a:srgbClr val="151515"/>
                </a:highlight>
                <a:latin typeface="Courier New"/>
                <a:ea typeface="Courier New"/>
                <a:cs typeface="Courier New"/>
                <a:sym typeface="Courier New"/>
              </a:rPr>
              <a:t> name</a:t>
            </a:r>
            <a:r>
              <a:rPr b="0" i="0" lang="en" sz="800" u="none" cap="none" strike="noStrike">
                <a:solidFill>
                  <a:srgbClr val="56B6C2"/>
                </a:solidFill>
                <a:highlight>
                  <a:srgbClr val="151515"/>
                </a:highlight>
                <a:latin typeface="Courier New"/>
                <a:ea typeface="Courier New"/>
                <a:cs typeface="Courier New"/>
                <a:sym typeface="Courier New"/>
              </a:rPr>
              <a:t>:</a:t>
            </a:r>
            <a:r>
              <a:rPr b="0" i="0" lang="en" sz="800" u="none" cap="none" strike="noStrike">
                <a:solidFill>
                  <a:srgbClr val="999999"/>
                </a:solidFill>
                <a:highlight>
                  <a:srgbClr val="151515"/>
                </a:highlight>
                <a:latin typeface="Courier New"/>
                <a:ea typeface="Courier New"/>
                <a:cs typeface="Courier New"/>
                <a:sym typeface="Courier New"/>
              </a:rPr>
              <a:t> </a:t>
            </a:r>
            <a:r>
              <a:rPr b="0" i="0" lang="en" sz="800" u="none" cap="none" strike="noStrike">
                <a:solidFill>
                  <a:srgbClr val="98C379"/>
                </a:solidFill>
                <a:highlight>
                  <a:srgbClr val="151515"/>
                </a:highlight>
                <a:latin typeface="Courier New"/>
                <a:ea typeface="Courier New"/>
                <a:cs typeface="Courier New"/>
                <a:sym typeface="Courier New"/>
              </a:rPr>
              <a:t>"Wiranto"</a:t>
            </a:r>
            <a:r>
              <a:rPr b="0" i="0" lang="en" sz="800" u="none" cap="none" strike="noStrike">
                <a:solidFill>
                  <a:srgbClr val="ABB2BF"/>
                </a:solidFill>
                <a:highlight>
                  <a:srgbClr val="151515"/>
                </a:highlight>
                <a:latin typeface="Courier New"/>
                <a:ea typeface="Courier New"/>
                <a:cs typeface="Courier New"/>
                <a:sym typeface="Courier New"/>
              </a:rPr>
              <a:t>,</a:t>
            </a:r>
            <a:endParaRPr b="0" i="0" sz="8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0" i="0" lang="en" sz="800" u="none" cap="none" strike="noStrike">
                <a:solidFill>
                  <a:srgbClr val="999999"/>
                </a:solidFill>
                <a:highlight>
                  <a:srgbClr val="151515"/>
                </a:highlight>
                <a:latin typeface="Courier New"/>
                <a:ea typeface="Courier New"/>
                <a:cs typeface="Courier New"/>
                <a:sym typeface="Courier New"/>
              </a:rPr>
              <a:t> address</a:t>
            </a:r>
            <a:r>
              <a:rPr b="0" i="0" lang="en" sz="800" u="none" cap="none" strike="noStrike">
                <a:solidFill>
                  <a:srgbClr val="56B6C2"/>
                </a:solidFill>
                <a:highlight>
                  <a:srgbClr val="151515"/>
                </a:highlight>
                <a:latin typeface="Courier New"/>
                <a:ea typeface="Courier New"/>
                <a:cs typeface="Courier New"/>
                <a:sym typeface="Courier New"/>
              </a:rPr>
              <a:t>:</a:t>
            </a:r>
            <a:r>
              <a:rPr b="0" i="0" lang="en" sz="800" u="none" cap="none" strike="noStrike">
                <a:solidFill>
                  <a:srgbClr val="999999"/>
                </a:solidFill>
                <a:highlight>
                  <a:srgbClr val="151515"/>
                </a:highlight>
                <a:latin typeface="Courier New"/>
                <a:ea typeface="Courier New"/>
                <a:cs typeface="Courier New"/>
                <a:sym typeface="Courier New"/>
              </a:rPr>
              <a:t> </a:t>
            </a:r>
            <a:r>
              <a:rPr b="0" i="0" lang="en" sz="800" u="none" cap="none" strike="noStrike">
                <a:solidFill>
                  <a:srgbClr val="98C379"/>
                </a:solidFill>
                <a:highlight>
                  <a:srgbClr val="151515"/>
                </a:highlight>
                <a:latin typeface="Courier New"/>
                <a:ea typeface="Courier New"/>
                <a:cs typeface="Courier New"/>
                <a:sym typeface="Courier New"/>
              </a:rPr>
              <a:t>"Unknown"</a:t>
            </a:r>
            <a:r>
              <a:rPr b="0" i="0" lang="en" sz="800" u="none" cap="none" strike="noStrike">
                <a:solidFill>
                  <a:srgbClr val="ABB2BF"/>
                </a:solidFill>
                <a:highlight>
                  <a:srgbClr val="151515"/>
                </a:highlight>
                <a:latin typeface="Courier New"/>
                <a:ea typeface="Courier New"/>
                <a:cs typeface="Courier New"/>
                <a:sym typeface="Courier New"/>
              </a:rPr>
              <a:t>,</a:t>
            </a:r>
            <a:endParaRPr b="0" i="0" sz="8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0" i="0" lang="en" sz="800" u="none" cap="none" strike="noStrike">
                <a:solidFill>
                  <a:srgbClr val="999999"/>
                </a:solidFill>
                <a:highlight>
                  <a:srgbClr val="151515"/>
                </a:highlight>
                <a:latin typeface="Courier New"/>
                <a:ea typeface="Courier New"/>
                <a:cs typeface="Courier New"/>
                <a:sym typeface="Courier New"/>
              </a:rPr>
              <a:t> rank</a:t>
            </a:r>
            <a:r>
              <a:rPr b="0" i="0" lang="en" sz="800" u="none" cap="none" strike="noStrike">
                <a:solidFill>
                  <a:srgbClr val="56B6C2"/>
                </a:solidFill>
                <a:highlight>
                  <a:srgbClr val="151515"/>
                </a:highlight>
                <a:latin typeface="Courier New"/>
                <a:ea typeface="Courier New"/>
                <a:cs typeface="Courier New"/>
                <a:sym typeface="Courier New"/>
              </a:rPr>
              <a:t>:</a:t>
            </a:r>
            <a:r>
              <a:rPr b="0" i="0" lang="en" sz="800" u="none" cap="none" strike="noStrike">
                <a:solidFill>
                  <a:srgbClr val="999999"/>
                </a:solidFill>
                <a:highlight>
                  <a:srgbClr val="151515"/>
                </a:highlight>
                <a:latin typeface="Courier New"/>
                <a:ea typeface="Courier New"/>
                <a:cs typeface="Courier New"/>
                <a:sym typeface="Courier New"/>
              </a:rPr>
              <a:t> </a:t>
            </a:r>
            <a:r>
              <a:rPr b="0" i="0" lang="en" sz="800" u="none" cap="none" strike="noStrike">
                <a:solidFill>
                  <a:srgbClr val="98C379"/>
                </a:solidFill>
                <a:highlight>
                  <a:srgbClr val="151515"/>
                </a:highlight>
                <a:latin typeface="Courier New"/>
                <a:ea typeface="Courier New"/>
                <a:cs typeface="Courier New"/>
                <a:sym typeface="Courier New"/>
              </a:rPr>
              <a:t>"General"</a:t>
            </a:r>
            <a:endParaRPr b="0" i="0" sz="800" u="none" cap="none" strike="noStrike">
              <a:solidFill>
                <a:srgbClr val="98C379"/>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0" i="0" lang="en" sz="800" u="none" cap="none" strike="noStrike">
                <a:solidFill>
                  <a:srgbClr val="ABB2BF"/>
                </a:solidFill>
                <a:highlight>
                  <a:srgbClr val="151515"/>
                </a:highlight>
                <a:latin typeface="Courier New"/>
                <a:ea typeface="Courier New"/>
                <a:cs typeface="Courier New"/>
                <a:sym typeface="Courier New"/>
              </a:rPr>
              <a:t>})</a:t>
            </a:r>
            <a:endParaRPr b="0" i="0" sz="8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t/>
            </a:r>
            <a:endParaRPr b="0" i="0" sz="800" u="none" cap="none" strike="noStrike">
              <a:solidFill>
                <a:srgbClr val="999999"/>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0" i="0" lang="en" sz="800" u="none" cap="none" strike="noStrike">
                <a:solidFill>
                  <a:srgbClr val="C678DD"/>
                </a:solidFill>
                <a:highlight>
                  <a:srgbClr val="151515"/>
                </a:highlight>
                <a:latin typeface="Courier New"/>
                <a:ea typeface="Courier New"/>
                <a:cs typeface="Courier New"/>
                <a:sym typeface="Courier New"/>
              </a:rPr>
              <a:t>const</a:t>
            </a:r>
            <a:r>
              <a:rPr b="0" i="0" lang="en" sz="800" u="none" cap="none" strike="noStrike">
                <a:solidFill>
                  <a:srgbClr val="999999"/>
                </a:solidFill>
                <a:highlight>
                  <a:srgbClr val="151515"/>
                </a:highlight>
                <a:latin typeface="Courier New"/>
                <a:ea typeface="Courier New"/>
                <a:cs typeface="Courier New"/>
                <a:sym typeface="Courier New"/>
              </a:rPr>
              <a:t> </a:t>
            </a:r>
            <a:r>
              <a:rPr b="0" i="0" lang="en" sz="800" u="none" cap="none" strike="noStrike">
                <a:solidFill>
                  <a:srgbClr val="D19A66"/>
                </a:solidFill>
                <a:highlight>
                  <a:srgbClr val="151515"/>
                </a:highlight>
                <a:latin typeface="Courier New"/>
                <a:ea typeface="Courier New"/>
                <a:cs typeface="Courier New"/>
                <a:sym typeface="Courier New"/>
              </a:rPr>
              <a:t>Prabowo</a:t>
            </a:r>
            <a:r>
              <a:rPr b="0" i="0" lang="en" sz="800" u="none" cap="none" strike="noStrike">
                <a:solidFill>
                  <a:srgbClr val="999999"/>
                </a:solidFill>
                <a:highlight>
                  <a:srgbClr val="151515"/>
                </a:highlight>
                <a:latin typeface="Courier New"/>
                <a:ea typeface="Courier New"/>
                <a:cs typeface="Courier New"/>
                <a:sym typeface="Courier New"/>
              </a:rPr>
              <a:t> </a:t>
            </a:r>
            <a:r>
              <a:rPr b="0" i="0" lang="en" sz="800" u="none" cap="none" strike="noStrike">
                <a:solidFill>
                  <a:srgbClr val="56B6C2"/>
                </a:solidFill>
                <a:highlight>
                  <a:srgbClr val="151515"/>
                </a:highlight>
                <a:latin typeface="Courier New"/>
                <a:ea typeface="Courier New"/>
                <a:cs typeface="Courier New"/>
                <a:sym typeface="Courier New"/>
              </a:rPr>
              <a:t>=</a:t>
            </a:r>
            <a:r>
              <a:rPr b="0" i="0" lang="en" sz="800" u="none" cap="none" strike="noStrike">
                <a:solidFill>
                  <a:srgbClr val="999999"/>
                </a:solidFill>
                <a:highlight>
                  <a:srgbClr val="151515"/>
                </a:highlight>
                <a:latin typeface="Courier New"/>
                <a:ea typeface="Courier New"/>
                <a:cs typeface="Courier New"/>
                <a:sym typeface="Courier New"/>
              </a:rPr>
              <a:t> </a:t>
            </a:r>
            <a:r>
              <a:rPr b="0" i="0" lang="en" sz="800" u="none" cap="none" strike="noStrike">
                <a:solidFill>
                  <a:srgbClr val="C678DD"/>
                </a:solidFill>
                <a:highlight>
                  <a:srgbClr val="151515"/>
                </a:highlight>
                <a:latin typeface="Courier New"/>
                <a:ea typeface="Courier New"/>
                <a:cs typeface="Courier New"/>
                <a:sym typeface="Courier New"/>
              </a:rPr>
              <a:t>new</a:t>
            </a:r>
            <a:r>
              <a:rPr b="0" i="0" lang="en" sz="800" u="none" cap="none" strike="noStrike">
                <a:solidFill>
                  <a:srgbClr val="999999"/>
                </a:solidFill>
                <a:highlight>
                  <a:srgbClr val="151515"/>
                </a:highlight>
                <a:latin typeface="Courier New"/>
                <a:ea typeface="Courier New"/>
                <a:cs typeface="Courier New"/>
                <a:sym typeface="Courier New"/>
              </a:rPr>
              <a:t> </a:t>
            </a:r>
            <a:r>
              <a:rPr b="0" i="0" lang="en" sz="800" u="none" cap="none" strike="noStrike">
                <a:solidFill>
                  <a:srgbClr val="E5C07B"/>
                </a:solidFill>
                <a:highlight>
                  <a:srgbClr val="151515"/>
                </a:highlight>
                <a:latin typeface="Courier New"/>
                <a:ea typeface="Courier New"/>
                <a:cs typeface="Courier New"/>
                <a:sym typeface="Courier New"/>
              </a:rPr>
              <a:t>Army</a:t>
            </a:r>
            <a:r>
              <a:rPr b="0" i="0" lang="en" sz="800" u="none" cap="none" strike="noStrike">
                <a:solidFill>
                  <a:srgbClr val="ABB2BF"/>
                </a:solidFill>
                <a:highlight>
                  <a:srgbClr val="151515"/>
                </a:highlight>
                <a:latin typeface="Courier New"/>
                <a:ea typeface="Courier New"/>
                <a:cs typeface="Courier New"/>
                <a:sym typeface="Courier New"/>
              </a:rPr>
              <a:t>({</a:t>
            </a:r>
            <a:endParaRPr b="0" i="0" sz="8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0" i="0" lang="en" sz="800" u="none" cap="none" strike="noStrike">
                <a:solidFill>
                  <a:srgbClr val="999999"/>
                </a:solidFill>
                <a:highlight>
                  <a:srgbClr val="151515"/>
                </a:highlight>
                <a:latin typeface="Courier New"/>
                <a:ea typeface="Courier New"/>
                <a:cs typeface="Courier New"/>
                <a:sym typeface="Courier New"/>
              </a:rPr>
              <a:t> name</a:t>
            </a:r>
            <a:r>
              <a:rPr b="0" i="0" lang="en" sz="800" u="none" cap="none" strike="noStrike">
                <a:solidFill>
                  <a:srgbClr val="56B6C2"/>
                </a:solidFill>
                <a:highlight>
                  <a:srgbClr val="151515"/>
                </a:highlight>
                <a:latin typeface="Courier New"/>
                <a:ea typeface="Courier New"/>
                <a:cs typeface="Courier New"/>
                <a:sym typeface="Courier New"/>
              </a:rPr>
              <a:t>:</a:t>
            </a:r>
            <a:r>
              <a:rPr b="0" i="0" lang="en" sz="800" u="none" cap="none" strike="noStrike">
                <a:solidFill>
                  <a:srgbClr val="999999"/>
                </a:solidFill>
                <a:highlight>
                  <a:srgbClr val="151515"/>
                </a:highlight>
                <a:latin typeface="Courier New"/>
                <a:ea typeface="Courier New"/>
                <a:cs typeface="Courier New"/>
                <a:sym typeface="Courier New"/>
              </a:rPr>
              <a:t> </a:t>
            </a:r>
            <a:r>
              <a:rPr b="0" i="0" lang="en" sz="800" u="none" cap="none" strike="noStrike">
                <a:solidFill>
                  <a:srgbClr val="98C379"/>
                </a:solidFill>
                <a:highlight>
                  <a:srgbClr val="151515"/>
                </a:highlight>
                <a:latin typeface="Courier New"/>
                <a:ea typeface="Courier New"/>
                <a:cs typeface="Courier New"/>
                <a:sym typeface="Courier New"/>
              </a:rPr>
              <a:t>"Prabowo"</a:t>
            </a:r>
            <a:r>
              <a:rPr b="0" i="0" lang="en" sz="800" u="none" cap="none" strike="noStrike">
                <a:solidFill>
                  <a:srgbClr val="ABB2BF"/>
                </a:solidFill>
                <a:highlight>
                  <a:srgbClr val="151515"/>
                </a:highlight>
                <a:latin typeface="Courier New"/>
                <a:ea typeface="Courier New"/>
                <a:cs typeface="Courier New"/>
                <a:sym typeface="Courier New"/>
              </a:rPr>
              <a:t>,</a:t>
            </a:r>
            <a:endParaRPr b="0" i="0" sz="8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0" i="0" lang="en" sz="800" u="none" cap="none" strike="noStrike">
                <a:solidFill>
                  <a:srgbClr val="999999"/>
                </a:solidFill>
                <a:highlight>
                  <a:srgbClr val="151515"/>
                </a:highlight>
                <a:latin typeface="Courier New"/>
                <a:ea typeface="Courier New"/>
                <a:cs typeface="Courier New"/>
                <a:sym typeface="Courier New"/>
              </a:rPr>
              <a:t> address</a:t>
            </a:r>
            <a:r>
              <a:rPr b="0" i="0" lang="en" sz="800" u="none" cap="none" strike="noStrike">
                <a:solidFill>
                  <a:srgbClr val="56B6C2"/>
                </a:solidFill>
                <a:highlight>
                  <a:srgbClr val="151515"/>
                </a:highlight>
                <a:latin typeface="Courier New"/>
                <a:ea typeface="Courier New"/>
                <a:cs typeface="Courier New"/>
                <a:sym typeface="Courier New"/>
              </a:rPr>
              <a:t>:</a:t>
            </a:r>
            <a:r>
              <a:rPr b="0" i="0" lang="en" sz="800" u="none" cap="none" strike="noStrike">
                <a:solidFill>
                  <a:srgbClr val="999999"/>
                </a:solidFill>
                <a:highlight>
                  <a:srgbClr val="151515"/>
                </a:highlight>
                <a:latin typeface="Courier New"/>
                <a:ea typeface="Courier New"/>
                <a:cs typeface="Courier New"/>
                <a:sym typeface="Courier New"/>
              </a:rPr>
              <a:t> </a:t>
            </a:r>
            <a:r>
              <a:rPr b="0" i="0" lang="en" sz="800" u="none" cap="none" strike="noStrike">
                <a:solidFill>
                  <a:srgbClr val="98C379"/>
                </a:solidFill>
                <a:highlight>
                  <a:srgbClr val="151515"/>
                </a:highlight>
                <a:latin typeface="Courier New"/>
                <a:ea typeface="Courier New"/>
                <a:cs typeface="Courier New"/>
                <a:sym typeface="Courier New"/>
              </a:rPr>
              <a:t>"Undefined"</a:t>
            </a:r>
            <a:r>
              <a:rPr b="0" i="0" lang="en" sz="800" u="none" cap="none" strike="noStrike">
                <a:solidFill>
                  <a:srgbClr val="ABB2BF"/>
                </a:solidFill>
                <a:highlight>
                  <a:srgbClr val="151515"/>
                </a:highlight>
                <a:latin typeface="Courier New"/>
                <a:ea typeface="Courier New"/>
                <a:cs typeface="Courier New"/>
                <a:sym typeface="Courier New"/>
              </a:rPr>
              <a:t>,</a:t>
            </a:r>
            <a:endParaRPr b="0" i="0" sz="8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0" i="0" lang="en" sz="800" u="none" cap="none" strike="noStrike">
                <a:solidFill>
                  <a:srgbClr val="999999"/>
                </a:solidFill>
                <a:highlight>
                  <a:srgbClr val="151515"/>
                </a:highlight>
                <a:latin typeface="Courier New"/>
                <a:ea typeface="Courier New"/>
                <a:cs typeface="Courier New"/>
                <a:sym typeface="Courier New"/>
              </a:rPr>
              <a:t> rank</a:t>
            </a:r>
            <a:r>
              <a:rPr b="0" i="0" lang="en" sz="800" u="none" cap="none" strike="noStrike">
                <a:solidFill>
                  <a:srgbClr val="56B6C2"/>
                </a:solidFill>
                <a:highlight>
                  <a:srgbClr val="151515"/>
                </a:highlight>
                <a:latin typeface="Courier New"/>
                <a:ea typeface="Courier New"/>
                <a:cs typeface="Courier New"/>
                <a:sym typeface="Courier New"/>
              </a:rPr>
              <a:t>:</a:t>
            </a:r>
            <a:r>
              <a:rPr b="0" i="0" lang="en" sz="800" u="none" cap="none" strike="noStrike">
                <a:solidFill>
                  <a:srgbClr val="999999"/>
                </a:solidFill>
                <a:highlight>
                  <a:srgbClr val="151515"/>
                </a:highlight>
                <a:latin typeface="Courier New"/>
                <a:ea typeface="Courier New"/>
                <a:cs typeface="Courier New"/>
                <a:sym typeface="Courier New"/>
              </a:rPr>
              <a:t> </a:t>
            </a:r>
            <a:r>
              <a:rPr b="0" i="0" lang="en" sz="800" u="none" cap="none" strike="noStrike">
                <a:solidFill>
                  <a:srgbClr val="98C379"/>
                </a:solidFill>
                <a:highlight>
                  <a:srgbClr val="151515"/>
                </a:highlight>
                <a:latin typeface="Courier New"/>
                <a:ea typeface="Courier New"/>
                <a:cs typeface="Courier New"/>
                <a:sym typeface="Courier New"/>
              </a:rPr>
              <a:t>"General"</a:t>
            </a:r>
            <a:endParaRPr b="0" i="0" sz="800" u="none" cap="none" strike="noStrike">
              <a:solidFill>
                <a:srgbClr val="98C379"/>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0" i="0" lang="en" sz="800" u="none" cap="none" strike="noStrike">
                <a:solidFill>
                  <a:srgbClr val="ABB2BF"/>
                </a:solidFill>
                <a:highlight>
                  <a:srgbClr val="151515"/>
                </a:highlight>
                <a:latin typeface="Courier New"/>
                <a:ea typeface="Courier New"/>
                <a:cs typeface="Courier New"/>
                <a:sym typeface="Courier New"/>
              </a:rPr>
              <a:t>})</a:t>
            </a:r>
            <a:endParaRPr b="0" i="1" sz="8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t/>
            </a:r>
            <a:endParaRPr b="0" i="0" sz="800" u="none" cap="none" strike="noStrike">
              <a:solidFill>
                <a:srgbClr val="999999"/>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0" i="1" lang="en" sz="800" u="none" cap="none" strike="noStrike">
                <a:solidFill>
                  <a:srgbClr val="5C6370"/>
                </a:solidFill>
                <a:highlight>
                  <a:srgbClr val="151515"/>
                </a:highlight>
                <a:latin typeface="Courier New"/>
                <a:ea typeface="Courier New"/>
                <a:cs typeface="Courier New"/>
                <a:sym typeface="Courier New"/>
              </a:rPr>
              <a:t>/* -----Instantiate Doctor------ */</a:t>
            </a:r>
            <a:endParaRPr b="0" i="1" sz="8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0" i="0" lang="en" sz="800" u="none" cap="none" strike="noStrike">
                <a:solidFill>
                  <a:srgbClr val="C678DD"/>
                </a:solidFill>
                <a:highlight>
                  <a:srgbClr val="151515"/>
                </a:highlight>
                <a:latin typeface="Courier New"/>
                <a:ea typeface="Courier New"/>
                <a:cs typeface="Courier New"/>
                <a:sym typeface="Courier New"/>
              </a:rPr>
              <a:t>const</a:t>
            </a:r>
            <a:r>
              <a:rPr b="0" i="0" lang="en" sz="800" u="none" cap="none" strike="noStrike">
                <a:solidFill>
                  <a:srgbClr val="999999"/>
                </a:solidFill>
                <a:highlight>
                  <a:srgbClr val="151515"/>
                </a:highlight>
                <a:latin typeface="Courier New"/>
                <a:ea typeface="Courier New"/>
                <a:cs typeface="Courier New"/>
                <a:sym typeface="Courier New"/>
              </a:rPr>
              <a:t> </a:t>
            </a:r>
            <a:r>
              <a:rPr b="0" i="0" lang="en" sz="800" u="none" cap="none" strike="noStrike">
                <a:solidFill>
                  <a:srgbClr val="D19A66"/>
                </a:solidFill>
                <a:highlight>
                  <a:srgbClr val="151515"/>
                </a:highlight>
                <a:latin typeface="Courier New"/>
                <a:ea typeface="Courier New"/>
                <a:cs typeface="Courier New"/>
                <a:sym typeface="Courier New"/>
              </a:rPr>
              <a:t>Boyke</a:t>
            </a:r>
            <a:r>
              <a:rPr b="0" i="0" lang="en" sz="800" u="none" cap="none" strike="noStrike">
                <a:solidFill>
                  <a:srgbClr val="999999"/>
                </a:solidFill>
                <a:highlight>
                  <a:srgbClr val="151515"/>
                </a:highlight>
                <a:latin typeface="Courier New"/>
                <a:ea typeface="Courier New"/>
                <a:cs typeface="Courier New"/>
                <a:sym typeface="Courier New"/>
              </a:rPr>
              <a:t> </a:t>
            </a:r>
            <a:r>
              <a:rPr b="0" i="0" lang="en" sz="800" u="none" cap="none" strike="noStrike">
                <a:solidFill>
                  <a:srgbClr val="56B6C2"/>
                </a:solidFill>
                <a:highlight>
                  <a:srgbClr val="151515"/>
                </a:highlight>
                <a:latin typeface="Courier New"/>
                <a:ea typeface="Courier New"/>
                <a:cs typeface="Courier New"/>
                <a:sym typeface="Courier New"/>
              </a:rPr>
              <a:t>=</a:t>
            </a:r>
            <a:r>
              <a:rPr b="0" i="0" lang="en" sz="800" u="none" cap="none" strike="noStrike">
                <a:solidFill>
                  <a:srgbClr val="999999"/>
                </a:solidFill>
                <a:highlight>
                  <a:srgbClr val="151515"/>
                </a:highlight>
                <a:latin typeface="Courier New"/>
                <a:ea typeface="Courier New"/>
                <a:cs typeface="Courier New"/>
                <a:sym typeface="Courier New"/>
              </a:rPr>
              <a:t> </a:t>
            </a:r>
            <a:r>
              <a:rPr b="0" i="0" lang="en" sz="800" u="none" cap="none" strike="noStrike">
                <a:solidFill>
                  <a:srgbClr val="C678DD"/>
                </a:solidFill>
                <a:highlight>
                  <a:srgbClr val="151515"/>
                </a:highlight>
                <a:latin typeface="Courier New"/>
                <a:ea typeface="Courier New"/>
                <a:cs typeface="Courier New"/>
                <a:sym typeface="Courier New"/>
              </a:rPr>
              <a:t>new</a:t>
            </a:r>
            <a:r>
              <a:rPr b="0" i="0" lang="en" sz="800" u="none" cap="none" strike="noStrike">
                <a:solidFill>
                  <a:srgbClr val="999999"/>
                </a:solidFill>
                <a:highlight>
                  <a:srgbClr val="151515"/>
                </a:highlight>
                <a:latin typeface="Courier New"/>
                <a:ea typeface="Courier New"/>
                <a:cs typeface="Courier New"/>
                <a:sym typeface="Courier New"/>
              </a:rPr>
              <a:t> </a:t>
            </a:r>
            <a:r>
              <a:rPr b="0" i="0" lang="en" sz="800" u="none" cap="none" strike="noStrike">
                <a:solidFill>
                  <a:srgbClr val="E5C07B"/>
                </a:solidFill>
                <a:highlight>
                  <a:srgbClr val="151515"/>
                </a:highlight>
                <a:latin typeface="Courier New"/>
                <a:ea typeface="Courier New"/>
                <a:cs typeface="Courier New"/>
                <a:sym typeface="Courier New"/>
              </a:rPr>
              <a:t>Doctor</a:t>
            </a:r>
            <a:r>
              <a:rPr b="0" i="0" lang="en" sz="800" u="none" cap="none" strike="noStrike">
                <a:solidFill>
                  <a:srgbClr val="ABB2BF"/>
                </a:solidFill>
                <a:highlight>
                  <a:srgbClr val="151515"/>
                </a:highlight>
                <a:latin typeface="Courier New"/>
                <a:ea typeface="Courier New"/>
                <a:cs typeface="Courier New"/>
                <a:sym typeface="Courier New"/>
              </a:rPr>
              <a:t>({</a:t>
            </a:r>
            <a:endParaRPr b="0" i="0" sz="8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0" i="0" lang="en" sz="800" u="none" cap="none" strike="noStrike">
                <a:solidFill>
                  <a:srgbClr val="999999"/>
                </a:solidFill>
                <a:highlight>
                  <a:srgbClr val="151515"/>
                </a:highlight>
                <a:latin typeface="Courier New"/>
                <a:ea typeface="Courier New"/>
                <a:cs typeface="Courier New"/>
                <a:sym typeface="Courier New"/>
              </a:rPr>
              <a:t> name</a:t>
            </a:r>
            <a:r>
              <a:rPr b="0" i="0" lang="en" sz="800" u="none" cap="none" strike="noStrike">
                <a:solidFill>
                  <a:srgbClr val="56B6C2"/>
                </a:solidFill>
                <a:highlight>
                  <a:srgbClr val="151515"/>
                </a:highlight>
                <a:latin typeface="Courier New"/>
                <a:ea typeface="Courier New"/>
                <a:cs typeface="Courier New"/>
                <a:sym typeface="Courier New"/>
              </a:rPr>
              <a:t>:</a:t>
            </a:r>
            <a:r>
              <a:rPr b="0" i="0" lang="en" sz="800" u="none" cap="none" strike="noStrike">
                <a:solidFill>
                  <a:srgbClr val="999999"/>
                </a:solidFill>
                <a:highlight>
                  <a:srgbClr val="151515"/>
                </a:highlight>
                <a:latin typeface="Courier New"/>
                <a:ea typeface="Courier New"/>
                <a:cs typeface="Courier New"/>
                <a:sym typeface="Courier New"/>
              </a:rPr>
              <a:t> </a:t>
            </a:r>
            <a:r>
              <a:rPr b="0" i="0" lang="en" sz="800" u="none" cap="none" strike="noStrike">
                <a:solidFill>
                  <a:srgbClr val="98C379"/>
                </a:solidFill>
                <a:highlight>
                  <a:srgbClr val="151515"/>
                </a:highlight>
                <a:latin typeface="Courier New"/>
                <a:ea typeface="Courier New"/>
                <a:cs typeface="Courier New"/>
                <a:sym typeface="Courier New"/>
              </a:rPr>
              <a:t>"Boyke"</a:t>
            </a:r>
            <a:r>
              <a:rPr b="0" i="0" lang="en" sz="800" u="none" cap="none" strike="noStrike">
                <a:solidFill>
                  <a:srgbClr val="ABB2BF"/>
                </a:solidFill>
                <a:highlight>
                  <a:srgbClr val="151515"/>
                </a:highlight>
                <a:latin typeface="Courier New"/>
                <a:ea typeface="Courier New"/>
                <a:cs typeface="Courier New"/>
                <a:sym typeface="Courier New"/>
              </a:rPr>
              <a:t>,</a:t>
            </a:r>
            <a:endParaRPr b="0" i="0" sz="8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0" i="0" lang="en" sz="800" u="none" cap="none" strike="noStrike">
                <a:solidFill>
                  <a:srgbClr val="999999"/>
                </a:solidFill>
                <a:highlight>
                  <a:srgbClr val="151515"/>
                </a:highlight>
                <a:latin typeface="Courier New"/>
                <a:ea typeface="Courier New"/>
                <a:cs typeface="Courier New"/>
                <a:sym typeface="Courier New"/>
              </a:rPr>
              <a:t> address</a:t>
            </a:r>
            <a:r>
              <a:rPr b="0" i="0" lang="en" sz="800" u="none" cap="none" strike="noStrike">
                <a:solidFill>
                  <a:srgbClr val="56B6C2"/>
                </a:solidFill>
                <a:highlight>
                  <a:srgbClr val="151515"/>
                </a:highlight>
                <a:latin typeface="Courier New"/>
                <a:ea typeface="Courier New"/>
                <a:cs typeface="Courier New"/>
                <a:sym typeface="Courier New"/>
              </a:rPr>
              <a:t>:</a:t>
            </a:r>
            <a:r>
              <a:rPr b="0" i="0" lang="en" sz="800" u="none" cap="none" strike="noStrike">
                <a:solidFill>
                  <a:srgbClr val="999999"/>
                </a:solidFill>
                <a:highlight>
                  <a:srgbClr val="151515"/>
                </a:highlight>
                <a:latin typeface="Courier New"/>
                <a:ea typeface="Courier New"/>
                <a:cs typeface="Courier New"/>
                <a:sym typeface="Courier New"/>
              </a:rPr>
              <a:t> </a:t>
            </a:r>
            <a:r>
              <a:rPr b="0" i="0" lang="en" sz="800" u="none" cap="none" strike="noStrike">
                <a:solidFill>
                  <a:srgbClr val="98C379"/>
                </a:solidFill>
                <a:highlight>
                  <a:srgbClr val="151515"/>
                </a:highlight>
                <a:latin typeface="Courier New"/>
                <a:ea typeface="Courier New"/>
                <a:cs typeface="Courier New"/>
                <a:sym typeface="Courier New"/>
              </a:rPr>
              <a:t>"Jakarta"</a:t>
            </a:r>
            <a:endParaRPr b="0" i="0" sz="800" u="none" cap="none" strike="noStrike">
              <a:solidFill>
                <a:srgbClr val="98C379"/>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0" i="0" lang="en" sz="800" u="none" cap="none" strike="noStrike">
                <a:solidFill>
                  <a:srgbClr val="ABB2BF"/>
                </a:solidFill>
                <a:highlight>
                  <a:srgbClr val="151515"/>
                </a:highlight>
                <a:latin typeface="Courier New"/>
                <a:ea typeface="Courier New"/>
                <a:cs typeface="Courier New"/>
                <a:sym typeface="Courier New"/>
              </a:rPr>
              <a:t>})</a:t>
            </a:r>
            <a:endParaRPr b="0" i="1" sz="8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t/>
            </a:r>
            <a:endParaRPr b="0" i="0" sz="800" u="none" cap="none" strike="noStrike">
              <a:solidFill>
                <a:srgbClr val="999999"/>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0" i="1" lang="en" sz="800" u="none" cap="none" strike="noStrike">
                <a:solidFill>
                  <a:srgbClr val="5C6370"/>
                </a:solidFill>
                <a:highlight>
                  <a:srgbClr val="151515"/>
                </a:highlight>
                <a:latin typeface="Courier New"/>
                <a:ea typeface="Courier New"/>
                <a:cs typeface="Courier New"/>
                <a:sym typeface="Courier New"/>
              </a:rPr>
              <a:t>/* -----Instantiate Writer------ */</a:t>
            </a:r>
            <a:endParaRPr b="0" i="1" sz="8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0" i="0" lang="en" sz="800" u="none" cap="none" strike="noStrike">
                <a:solidFill>
                  <a:srgbClr val="C678DD"/>
                </a:solidFill>
                <a:highlight>
                  <a:srgbClr val="151515"/>
                </a:highlight>
                <a:latin typeface="Courier New"/>
                <a:ea typeface="Courier New"/>
                <a:cs typeface="Courier New"/>
                <a:sym typeface="Courier New"/>
              </a:rPr>
              <a:t>const</a:t>
            </a:r>
            <a:r>
              <a:rPr b="0" i="0" lang="en" sz="800" u="none" cap="none" strike="noStrike">
                <a:solidFill>
                  <a:srgbClr val="999999"/>
                </a:solidFill>
                <a:highlight>
                  <a:srgbClr val="151515"/>
                </a:highlight>
                <a:latin typeface="Courier New"/>
                <a:ea typeface="Courier New"/>
                <a:cs typeface="Courier New"/>
                <a:sym typeface="Courier New"/>
              </a:rPr>
              <a:t> </a:t>
            </a:r>
            <a:r>
              <a:rPr b="0" i="0" lang="en" sz="800" u="none" cap="none" strike="noStrike">
                <a:solidFill>
                  <a:srgbClr val="D19A66"/>
                </a:solidFill>
                <a:highlight>
                  <a:srgbClr val="151515"/>
                </a:highlight>
                <a:latin typeface="Courier New"/>
                <a:ea typeface="Courier New"/>
                <a:cs typeface="Courier New"/>
                <a:sym typeface="Courier New"/>
              </a:rPr>
              <a:t>Dee</a:t>
            </a:r>
            <a:r>
              <a:rPr b="0" i="0" lang="en" sz="800" u="none" cap="none" strike="noStrike">
                <a:solidFill>
                  <a:srgbClr val="999999"/>
                </a:solidFill>
                <a:highlight>
                  <a:srgbClr val="151515"/>
                </a:highlight>
                <a:latin typeface="Courier New"/>
                <a:ea typeface="Courier New"/>
                <a:cs typeface="Courier New"/>
                <a:sym typeface="Courier New"/>
              </a:rPr>
              <a:t> </a:t>
            </a:r>
            <a:r>
              <a:rPr b="0" i="0" lang="en" sz="800" u="none" cap="none" strike="noStrike">
                <a:solidFill>
                  <a:srgbClr val="56B6C2"/>
                </a:solidFill>
                <a:highlight>
                  <a:srgbClr val="151515"/>
                </a:highlight>
                <a:latin typeface="Courier New"/>
                <a:ea typeface="Courier New"/>
                <a:cs typeface="Courier New"/>
                <a:sym typeface="Courier New"/>
              </a:rPr>
              <a:t>=</a:t>
            </a:r>
            <a:r>
              <a:rPr b="0" i="0" lang="en" sz="800" u="none" cap="none" strike="noStrike">
                <a:solidFill>
                  <a:srgbClr val="999999"/>
                </a:solidFill>
                <a:highlight>
                  <a:srgbClr val="151515"/>
                </a:highlight>
                <a:latin typeface="Courier New"/>
                <a:ea typeface="Courier New"/>
                <a:cs typeface="Courier New"/>
                <a:sym typeface="Courier New"/>
              </a:rPr>
              <a:t> </a:t>
            </a:r>
            <a:r>
              <a:rPr b="0" i="0" lang="en" sz="800" u="none" cap="none" strike="noStrike">
                <a:solidFill>
                  <a:srgbClr val="C678DD"/>
                </a:solidFill>
                <a:highlight>
                  <a:srgbClr val="151515"/>
                </a:highlight>
                <a:latin typeface="Courier New"/>
                <a:ea typeface="Courier New"/>
                <a:cs typeface="Courier New"/>
                <a:sym typeface="Courier New"/>
              </a:rPr>
              <a:t>new</a:t>
            </a:r>
            <a:r>
              <a:rPr b="0" i="0" lang="en" sz="800" u="none" cap="none" strike="noStrike">
                <a:solidFill>
                  <a:srgbClr val="999999"/>
                </a:solidFill>
                <a:highlight>
                  <a:srgbClr val="151515"/>
                </a:highlight>
                <a:latin typeface="Courier New"/>
                <a:ea typeface="Courier New"/>
                <a:cs typeface="Courier New"/>
                <a:sym typeface="Courier New"/>
              </a:rPr>
              <a:t> </a:t>
            </a:r>
            <a:r>
              <a:rPr b="0" i="0" lang="en" sz="800" u="none" cap="none" strike="noStrike">
                <a:solidFill>
                  <a:srgbClr val="E5C07B"/>
                </a:solidFill>
                <a:highlight>
                  <a:srgbClr val="151515"/>
                </a:highlight>
                <a:latin typeface="Courier New"/>
                <a:ea typeface="Courier New"/>
                <a:cs typeface="Courier New"/>
                <a:sym typeface="Courier New"/>
              </a:rPr>
              <a:t>Writer</a:t>
            </a:r>
            <a:r>
              <a:rPr b="0" i="0" lang="en" sz="800" u="none" cap="none" strike="noStrike">
                <a:solidFill>
                  <a:srgbClr val="ABB2BF"/>
                </a:solidFill>
                <a:highlight>
                  <a:srgbClr val="151515"/>
                </a:highlight>
                <a:latin typeface="Courier New"/>
                <a:ea typeface="Courier New"/>
                <a:cs typeface="Courier New"/>
                <a:sym typeface="Courier New"/>
              </a:rPr>
              <a:t>({</a:t>
            </a:r>
            <a:endParaRPr b="0" i="0" sz="8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0" i="0" lang="en" sz="800" u="none" cap="none" strike="noStrike">
                <a:solidFill>
                  <a:srgbClr val="999999"/>
                </a:solidFill>
                <a:highlight>
                  <a:srgbClr val="151515"/>
                </a:highlight>
                <a:latin typeface="Courier New"/>
                <a:ea typeface="Courier New"/>
                <a:cs typeface="Courier New"/>
                <a:sym typeface="Courier New"/>
              </a:rPr>
              <a:t> name</a:t>
            </a:r>
            <a:r>
              <a:rPr b="0" i="0" lang="en" sz="800" u="none" cap="none" strike="noStrike">
                <a:solidFill>
                  <a:srgbClr val="56B6C2"/>
                </a:solidFill>
                <a:highlight>
                  <a:srgbClr val="151515"/>
                </a:highlight>
                <a:latin typeface="Courier New"/>
                <a:ea typeface="Courier New"/>
                <a:cs typeface="Courier New"/>
                <a:sym typeface="Courier New"/>
              </a:rPr>
              <a:t>:</a:t>
            </a:r>
            <a:r>
              <a:rPr b="0" i="0" lang="en" sz="800" u="none" cap="none" strike="noStrike">
                <a:solidFill>
                  <a:srgbClr val="999999"/>
                </a:solidFill>
                <a:highlight>
                  <a:srgbClr val="151515"/>
                </a:highlight>
                <a:latin typeface="Courier New"/>
                <a:ea typeface="Courier New"/>
                <a:cs typeface="Courier New"/>
                <a:sym typeface="Courier New"/>
              </a:rPr>
              <a:t> </a:t>
            </a:r>
            <a:r>
              <a:rPr b="0" i="0" lang="en" sz="800" u="none" cap="none" strike="noStrike">
                <a:solidFill>
                  <a:srgbClr val="98C379"/>
                </a:solidFill>
                <a:highlight>
                  <a:srgbClr val="151515"/>
                </a:highlight>
                <a:latin typeface="Courier New"/>
                <a:ea typeface="Courier New"/>
                <a:cs typeface="Courier New"/>
                <a:sym typeface="Courier New"/>
              </a:rPr>
              <a:t>"Dee"</a:t>
            </a:r>
            <a:r>
              <a:rPr b="0" i="0" lang="en" sz="800" u="none" cap="none" strike="noStrike">
                <a:solidFill>
                  <a:srgbClr val="ABB2BF"/>
                </a:solidFill>
                <a:highlight>
                  <a:srgbClr val="151515"/>
                </a:highlight>
                <a:latin typeface="Courier New"/>
                <a:ea typeface="Courier New"/>
                <a:cs typeface="Courier New"/>
                <a:sym typeface="Courier New"/>
              </a:rPr>
              <a:t>,</a:t>
            </a:r>
            <a:endParaRPr b="0" i="0" sz="8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0" i="0" lang="en" sz="800" u="none" cap="none" strike="noStrike">
                <a:solidFill>
                  <a:srgbClr val="999999"/>
                </a:solidFill>
                <a:highlight>
                  <a:srgbClr val="151515"/>
                </a:highlight>
                <a:latin typeface="Courier New"/>
                <a:ea typeface="Courier New"/>
                <a:cs typeface="Courier New"/>
                <a:sym typeface="Courier New"/>
              </a:rPr>
              <a:t> address</a:t>
            </a:r>
            <a:r>
              <a:rPr b="0" i="0" lang="en" sz="800" u="none" cap="none" strike="noStrike">
                <a:solidFill>
                  <a:srgbClr val="56B6C2"/>
                </a:solidFill>
                <a:highlight>
                  <a:srgbClr val="151515"/>
                </a:highlight>
                <a:latin typeface="Courier New"/>
                <a:ea typeface="Courier New"/>
                <a:cs typeface="Courier New"/>
                <a:sym typeface="Courier New"/>
              </a:rPr>
              <a:t>:</a:t>
            </a:r>
            <a:r>
              <a:rPr b="0" i="0" lang="en" sz="800" u="none" cap="none" strike="noStrike">
                <a:solidFill>
                  <a:srgbClr val="999999"/>
                </a:solidFill>
                <a:highlight>
                  <a:srgbClr val="151515"/>
                </a:highlight>
                <a:latin typeface="Courier New"/>
                <a:ea typeface="Courier New"/>
                <a:cs typeface="Courier New"/>
                <a:sym typeface="Courier New"/>
              </a:rPr>
              <a:t> </a:t>
            </a:r>
            <a:r>
              <a:rPr b="0" i="0" lang="en" sz="800" u="none" cap="none" strike="noStrike">
                <a:solidFill>
                  <a:srgbClr val="98C379"/>
                </a:solidFill>
                <a:highlight>
                  <a:srgbClr val="151515"/>
                </a:highlight>
                <a:latin typeface="Courier New"/>
                <a:ea typeface="Courier New"/>
                <a:cs typeface="Courier New"/>
                <a:sym typeface="Courier New"/>
              </a:rPr>
              <a:t>"Bandung"</a:t>
            </a:r>
            <a:endParaRPr b="0" i="0" sz="800" u="none" cap="none" strike="noStrike">
              <a:solidFill>
                <a:srgbClr val="98C379"/>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rPr b="0" i="0" lang="en" sz="800" u="none" cap="none" strike="noStrike">
                <a:solidFill>
                  <a:srgbClr val="ABB2BF"/>
                </a:solidFill>
                <a:highlight>
                  <a:srgbClr val="151515"/>
                </a:highlight>
                <a:latin typeface="Courier New"/>
                <a:ea typeface="Courier New"/>
                <a:cs typeface="Courier New"/>
                <a:sym typeface="Courier New"/>
              </a:rPr>
              <a:t>})</a:t>
            </a:r>
            <a:endParaRPr b="0" i="1" sz="8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800"/>
              <a:buFont typeface="Arial"/>
              <a:buNone/>
            </a:pPr>
            <a:r>
              <a:t/>
            </a:r>
            <a:endParaRPr b="0" i="0" sz="800" u="none" cap="none" strike="noStrike">
              <a:solidFill>
                <a:srgbClr val="C678DD"/>
              </a:solidFill>
              <a:highlight>
                <a:srgbClr val="151515"/>
              </a:highlight>
              <a:latin typeface="Courier New"/>
              <a:ea typeface="Courier New"/>
              <a:cs typeface="Courier New"/>
              <a:sym typeface="Courier New"/>
            </a:endParaRPr>
          </a:p>
        </p:txBody>
      </p:sp>
      <p:sp>
        <p:nvSpPr>
          <p:cNvPr id="1230" name="Google Shape;1230;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34" name="Shape 1234"/>
        <p:cNvGrpSpPr/>
        <p:nvPr/>
      </p:nvGrpSpPr>
      <p:grpSpPr>
        <a:xfrm>
          <a:off x="0" y="0"/>
          <a:ext cx="0" cy="0"/>
          <a:chOff x="0" y="0"/>
          <a:chExt cx="0" cy="0"/>
        </a:xfrm>
      </p:grpSpPr>
      <p:sp>
        <p:nvSpPr>
          <p:cNvPr id="1235" name="Google Shape;1235;p50"/>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36" name="Google Shape;1236;p50"/>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37" name="Google Shape;1237;p50"/>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38" name="Google Shape;1238;p50"/>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39" name="Google Shape;1239;p50"/>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Konsep OOP di JavaScript : Polymorphism</a:t>
            </a:r>
            <a:endParaRPr b="1" i="0" sz="1200" u="none" cap="none" strike="noStrike">
              <a:solidFill>
                <a:schemeClr val="lt1"/>
              </a:solidFill>
              <a:latin typeface="Montserrat"/>
              <a:ea typeface="Montserrat"/>
              <a:cs typeface="Montserrat"/>
              <a:sym typeface="Montserrat"/>
            </a:endParaRPr>
          </a:p>
        </p:txBody>
      </p:sp>
      <p:sp>
        <p:nvSpPr>
          <p:cNvPr id="1240" name="Google Shape;1240;p50"/>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241" name="Google Shape;1241;p50"/>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242" name="Google Shape;1242;p50"/>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243" name="Google Shape;1243;p50"/>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244" name="Google Shape;1244;p50"/>
          <p:cNvSpPr txBox="1"/>
          <p:nvPr/>
        </p:nvSpPr>
        <p:spPr>
          <a:xfrm>
            <a:off x="617975" y="1792350"/>
            <a:ext cx="3778800" cy="20061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400"/>
              <a:buFont typeface="Arial"/>
              <a:buNone/>
            </a:pPr>
            <a:r>
              <a:rPr b="0" i="0" lang="en" sz="1000" u="none" cap="none" strike="noStrike">
                <a:solidFill>
                  <a:srgbClr val="434343"/>
                </a:solidFill>
                <a:latin typeface="Montserrat"/>
                <a:ea typeface="Montserrat"/>
                <a:cs typeface="Montserrat"/>
                <a:sym typeface="Montserrat"/>
              </a:rPr>
              <a:t>Terakhir, kita coba tes setiap objek dari empat class yang udah kita bikin pake beberapa method buat menghasilkan keluaran/output berdasarkan fungsinya masing-masing.</a:t>
            </a:r>
            <a:endParaRPr b="0" i="0" sz="1000" u="none" cap="none" strike="noStrike">
              <a:solidFill>
                <a:srgbClr val="434343"/>
              </a:solidFill>
              <a:latin typeface="Montserrat"/>
              <a:ea typeface="Montserrat"/>
              <a:cs typeface="Montserrat"/>
              <a:sym typeface="Montserrat"/>
            </a:endParaRPr>
          </a:p>
          <a:p>
            <a:pPr indent="0" lvl="0" marL="0" marR="0" rtl="0" algn="just">
              <a:lnSpc>
                <a:spcPct val="115000"/>
              </a:lnSpc>
              <a:spcBef>
                <a:spcPts val="1000"/>
              </a:spcBef>
              <a:spcAft>
                <a:spcPts val="1000"/>
              </a:spcAft>
              <a:buClr>
                <a:srgbClr val="000000"/>
              </a:buClr>
              <a:buSzPts val="1400"/>
              <a:buFont typeface="Arial"/>
              <a:buNone/>
            </a:pPr>
            <a:r>
              <a:rPr b="0" i="0" lang="en" sz="1000" u="none" cap="none" strike="noStrike">
                <a:solidFill>
                  <a:srgbClr val="434343"/>
                </a:solidFill>
                <a:latin typeface="Montserrat"/>
                <a:ea typeface="Montserrat"/>
                <a:cs typeface="Montserrat"/>
                <a:sym typeface="Montserrat"/>
              </a:rPr>
              <a:t>Begitulah konsep polymorphism!~</a:t>
            </a:r>
            <a:endParaRPr b="0" i="0" sz="1000" u="none" cap="none" strike="noStrike">
              <a:solidFill>
                <a:srgbClr val="434343"/>
              </a:solidFill>
              <a:latin typeface="Montserrat"/>
              <a:ea typeface="Montserrat"/>
              <a:cs typeface="Montserrat"/>
              <a:sym typeface="Montserrat"/>
            </a:endParaRPr>
          </a:p>
        </p:txBody>
      </p:sp>
      <p:sp>
        <p:nvSpPr>
          <p:cNvPr id="1245" name="Google Shape;1245;p50"/>
          <p:cNvSpPr txBox="1"/>
          <p:nvPr/>
        </p:nvSpPr>
        <p:spPr>
          <a:xfrm>
            <a:off x="9266500" y="1295400"/>
            <a:ext cx="3778800" cy="2921100"/>
          </a:xfrm>
          <a:prstGeom prst="rect">
            <a:avLst/>
          </a:prstGeom>
          <a:solidFill>
            <a:srgbClr val="000000"/>
          </a:solidFill>
          <a:ln>
            <a:noFill/>
          </a:ln>
        </p:spPr>
        <p:txBody>
          <a:bodyPr anchorCtr="0" anchor="t" bIns="91425" lIns="91425" spcFirstLastPara="1" rIns="91425" wrap="square" tIns="91425">
            <a:noAutofit/>
          </a:bodyPr>
          <a:lstStyle/>
          <a:p>
            <a:pPr indent="0" lvl="0" marL="0" marR="0" rtl="0" algn="l">
              <a:lnSpc>
                <a:spcPct val="130434"/>
              </a:lnSpc>
              <a:spcBef>
                <a:spcPts val="0"/>
              </a:spcBef>
              <a:spcAft>
                <a:spcPts val="0"/>
              </a:spcAft>
              <a:buClr>
                <a:srgbClr val="000000"/>
              </a:buClr>
              <a:buSzPts val="900"/>
              <a:buFont typeface="Arial"/>
              <a:buNone/>
            </a:pPr>
            <a:r>
              <a:rPr b="0" i="0" lang="en" sz="900" u="none" cap="none" strike="noStrike">
                <a:solidFill>
                  <a:srgbClr val="E06C75"/>
                </a:solidFill>
                <a:highlight>
                  <a:srgbClr val="151515"/>
                </a:highlight>
                <a:latin typeface="Courier New"/>
                <a:ea typeface="Courier New"/>
                <a:cs typeface="Courier New"/>
                <a:sym typeface="Courier New"/>
              </a:rPr>
              <a:t>Wiranto</a:t>
            </a:r>
            <a:r>
              <a:rPr b="0" i="0" lang="en" sz="900" u="none" cap="none" strike="noStrike">
                <a:solidFill>
                  <a:srgbClr val="ABB2BF"/>
                </a:solidFill>
                <a:highlight>
                  <a:srgbClr val="151515"/>
                </a:highlight>
                <a:latin typeface="Courier New"/>
                <a:ea typeface="Courier New"/>
                <a:cs typeface="Courier New"/>
                <a:sym typeface="Courier New"/>
              </a:rPr>
              <a:t>.</a:t>
            </a:r>
            <a:r>
              <a:rPr b="0" i="0" lang="en" sz="900" u="none" cap="none" strike="noStrike">
                <a:solidFill>
                  <a:srgbClr val="61AFEF"/>
                </a:solidFill>
                <a:highlight>
                  <a:srgbClr val="151515"/>
                </a:highlight>
                <a:latin typeface="Courier New"/>
                <a:ea typeface="Courier New"/>
                <a:cs typeface="Courier New"/>
                <a:sym typeface="Courier New"/>
              </a:rPr>
              <a:t>shoot</a:t>
            </a:r>
            <a:r>
              <a:rPr b="0" i="0" lang="en" sz="900" u="none" cap="none" strike="noStrike">
                <a:solidFill>
                  <a:srgbClr val="ABB2BF"/>
                </a:solidFill>
                <a:highlight>
                  <a:srgbClr val="151515"/>
                </a:highlight>
                <a:latin typeface="Courier New"/>
                <a:ea typeface="Courier New"/>
                <a:cs typeface="Courier New"/>
                <a:sym typeface="Courier New"/>
              </a:rPr>
              <a:t>();</a:t>
            </a:r>
            <a:r>
              <a:rPr b="0" i="0" lang="en" sz="900" u="none" cap="none" strike="noStrike">
                <a:solidFill>
                  <a:srgbClr val="999999"/>
                </a:solidFill>
                <a:highlight>
                  <a:srgbClr val="151515"/>
                </a:highlight>
                <a:latin typeface="Courier New"/>
                <a:ea typeface="Courier New"/>
                <a:cs typeface="Courier New"/>
                <a:sym typeface="Courier New"/>
              </a:rPr>
              <a:t> </a:t>
            </a:r>
            <a:r>
              <a:rPr b="0" i="1" lang="en" sz="900" u="none" cap="none" strike="noStrike">
                <a:solidFill>
                  <a:srgbClr val="5C6370"/>
                </a:solidFill>
                <a:highlight>
                  <a:srgbClr val="151515"/>
                </a:highlight>
                <a:latin typeface="Courier New"/>
                <a:ea typeface="Courier New"/>
                <a:cs typeface="Courier New"/>
                <a:sym typeface="Courier New"/>
              </a:rPr>
              <a:t>// DOR!</a:t>
            </a:r>
            <a:endParaRPr b="0" i="1" sz="9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0" i="0" lang="en" sz="900" u="none" cap="none" strike="noStrike">
                <a:solidFill>
                  <a:srgbClr val="E06C75"/>
                </a:solidFill>
                <a:highlight>
                  <a:srgbClr val="151515"/>
                </a:highlight>
                <a:latin typeface="Courier New"/>
                <a:ea typeface="Courier New"/>
                <a:cs typeface="Courier New"/>
                <a:sym typeface="Courier New"/>
              </a:rPr>
              <a:t>Prabowo</a:t>
            </a:r>
            <a:r>
              <a:rPr b="0" i="0" lang="en" sz="900" u="none" cap="none" strike="noStrike">
                <a:solidFill>
                  <a:srgbClr val="ABB2BF"/>
                </a:solidFill>
                <a:highlight>
                  <a:srgbClr val="151515"/>
                </a:highlight>
                <a:latin typeface="Courier New"/>
                <a:ea typeface="Courier New"/>
                <a:cs typeface="Courier New"/>
                <a:sym typeface="Courier New"/>
              </a:rPr>
              <a:t>.</a:t>
            </a:r>
            <a:r>
              <a:rPr b="0" i="0" lang="en" sz="900" u="none" cap="none" strike="noStrike">
                <a:solidFill>
                  <a:srgbClr val="61AFEF"/>
                </a:solidFill>
                <a:highlight>
                  <a:srgbClr val="151515"/>
                </a:highlight>
                <a:latin typeface="Courier New"/>
                <a:ea typeface="Courier New"/>
                <a:cs typeface="Courier New"/>
                <a:sym typeface="Courier New"/>
              </a:rPr>
              <a:t>shoot</a:t>
            </a:r>
            <a:r>
              <a:rPr b="0" i="0" lang="en" sz="900" u="none" cap="none" strike="noStrike">
                <a:solidFill>
                  <a:srgbClr val="ABB2BF"/>
                </a:solidFill>
                <a:highlight>
                  <a:srgbClr val="151515"/>
                </a:highlight>
                <a:latin typeface="Courier New"/>
                <a:ea typeface="Courier New"/>
                <a:cs typeface="Courier New"/>
                <a:sym typeface="Courier New"/>
              </a:rPr>
              <a:t>();</a:t>
            </a:r>
            <a:r>
              <a:rPr b="0" i="0" lang="en" sz="900" u="none" cap="none" strike="noStrike">
                <a:solidFill>
                  <a:srgbClr val="999999"/>
                </a:solidFill>
                <a:highlight>
                  <a:srgbClr val="151515"/>
                </a:highlight>
                <a:latin typeface="Courier New"/>
                <a:ea typeface="Courier New"/>
                <a:cs typeface="Courier New"/>
                <a:sym typeface="Courier New"/>
              </a:rPr>
              <a:t> </a:t>
            </a:r>
            <a:r>
              <a:rPr b="0" i="1" lang="en" sz="900" u="none" cap="none" strike="noStrike">
                <a:solidFill>
                  <a:srgbClr val="5C6370"/>
                </a:solidFill>
                <a:highlight>
                  <a:srgbClr val="151515"/>
                </a:highlight>
                <a:latin typeface="Courier New"/>
                <a:ea typeface="Courier New"/>
                <a:cs typeface="Courier New"/>
                <a:sym typeface="Courier New"/>
              </a:rPr>
              <a:t>// DOR!</a:t>
            </a:r>
            <a:endParaRPr b="0" i="1" sz="9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t/>
            </a:r>
            <a:endParaRPr b="0" i="0" sz="900" u="none" cap="none" strike="noStrike">
              <a:solidFill>
                <a:srgbClr val="999999"/>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0" i="0" lang="en" sz="900" u="none" cap="none" strike="noStrike">
                <a:solidFill>
                  <a:srgbClr val="E06C75"/>
                </a:solidFill>
                <a:highlight>
                  <a:srgbClr val="151515"/>
                </a:highlight>
                <a:latin typeface="Courier New"/>
                <a:ea typeface="Courier New"/>
                <a:cs typeface="Courier New"/>
                <a:sym typeface="Courier New"/>
              </a:rPr>
              <a:t>Wiranto</a:t>
            </a:r>
            <a:r>
              <a:rPr b="0" i="0" lang="en" sz="900" u="none" cap="none" strike="noStrike">
                <a:solidFill>
                  <a:srgbClr val="ABB2BF"/>
                </a:solidFill>
                <a:highlight>
                  <a:srgbClr val="151515"/>
                </a:highlight>
                <a:latin typeface="Courier New"/>
                <a:ea typeface="Courier New"/>
                <a:cs typeface="Courier New"/>
                <a:sym typeface="Courier New"/>
              </a:rPr>
              <a:t>.</a:t>
            </a:r>
            <a:r>
              <a:rPr b="0" i="0" lang="en" sz="900" u="none" cap="none" strike="noStrike">
                <a:solidFill>
                  <a:srgbClr val="61AFEF"/>
                </a:solidFill>
                <a:highlight>
                  <a:srgbClr val="151515"/>
                </a:highlight>
                <a:latin typeface="Courier New"/>
                <a:ea typeface="Courier New"/>
                <a:cs typeface="Courier New"/>
                <a:sym typeface="Courier New"/>
              </a:rPr>
              <a:t>save</a:t>
            </a:r>
            <a:r>
              <a:rPr b="0" i="0" lang="en" sz="900" u="none" cap="none" strike="noStrike">
                <a:solidFill>
                  <a:srgbClr val="ABB2BF"/>
                </a:solidFill>
                <a:highlight>
                  <a:srgbClr val="151515"/>
                </a:highlight>
                <a:latin typeface="Courier New"/>
                <a:ea typeface="Courier New"/>
                <a:cs typeface="Courier New"/>
                <a:sym typeface="Courier New"/>
              </a:rPr>
              <a:t>()</a:t>
            </a:r>
            <a:r>
              <a:rPr b="0" i="0" lang="en" sz="900" u="none" cap="none" strike="noStrike">
                <a:solidFill>
                  <a:srgbClr val="999999"/>
                </a:solidFill>
                <a:highlight>
                  <a:srgbClr val="151515"/>
                </a:highlight>
                <a:latin typeface="Courier New"/>
                <a:ea typeface="Courier New"/>
                <a:cs typeface="Courier New"/>
                <a:sym typeface="Courier New"/>
              </a:rPr>
              <a:t> </a:t>
            </a:r>
            <a:r>
              <a:rPr b="0" i="1" lang="en" sz="900" u="none" cap="none" strike="noStrike">
                <a:solidFill>
                  <a:srgbClr val="5C6370"/>
                </a:solidFill>
                <a:highlight>
                  <a:srgbClr val="151515"/>
                </a:highlight>
                <a:latin typeface="Courier New"/>
                <a:ea typeface="Courier New"/>
                <a:cs typeface="Courier New"/>
                <a:sym typeface="Courier New"/>
              </a:rPr>
              <a:t>// SFX: Thank You!</a:t>
            </a:r>
            <a:endParaRPr b="0" i="1" sz="9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0" i="0" lang="en" sz="900" u="none" cap="none" strike="noStrike">
                <a:solidFill>
                  <a:srgbClr val="E06C75"/>
                </a:solidFill>
                <a:highlight>
                  <a:srgbClr val="151515"/>
                </a:highlight>
                <a:latin typeface="Courier New"/>
                <a:ea typeface="Courier New"/>
                <a:cs typeface="Courier New"/>
                <a:sym typeface="Courier New"/>
              </a:rPr>
              <a:t>Prabowo</a:t>
            </a:r>
            <a:r>
              <a:rPr b="0" i="0" lang="en" sz="900" u="none" cap="none" strike="noStrike">
                <a:solidFill>
                  <a:srgbClr val="ABB2BF"/>
                </a:solidFill>
                <a:highlight>
                  <a:srgbClr val="151515"/>
                </a:highlight>
                <a:latin typeface="Courier New"/>
                <a:ea typeface="Courier New"/>
                <a:cs typeface="Courier New"/>
                <a:sym typeface="Courier New"/>
              </a:rPr>
              <a:t>.</a:t>
            </a:r>
            <a:r>
              <a:rPr b="0" i="0" lang="en" sz="900" u="none" cap="none" strike="noStrike">
                <a:solidFill>
                  <a:srgbClr val="61AFEF"/>
                </a:solidFill>
                <a:highlight>
                  <a:srgbClr val="151515"/>
                </a:highlight>
                <a:latin typeface="Courier New"/>
                <a:ea typeface="Courier New"/>
                <a:cs typeface="Courier New"/>
                <a:sym typeface="Courier New"/>
              </a:rPr>
              <a:t>save</a:t>
            </a:r>
            <a:r>
              <a:rPr b="0" i="0" lang="en" sz="900" u="none" cap="none" strike="noStrike">
                <a:solidFill>
                  <a:srgbClr val="ABB2BF"/>
                </a:solidFill>
                <a:highlight>
                  <a:srgbClr val="151515"/>
                </a:highlight>
                <a:latin typeface="Courier New"/>
                <a:ea typeface="Courier New"/>
                <a:cs typeface="Courier New"/>
                <a:sym typeface="Courier New"/>
              </a:rPr>
              <a:t>()</a:t>
            </a:r>
            <a:r>
              <a:rPr b="0" i="0" lang="en" sz="900" u="none" cap="none" strike="noStrike">
                <a:solidFill>
                  <a:srgbClr val="999999"/>
                </a:solidFill>
                <a:highlight>
                  <a:srgbClr val="151515"/>
                </a:highlight>
                <a:latin typeface="Courier New"/>
                <a:ea typeface="Courier New"/>
                <a:cs typeface="Courier New"/>
                <a:sym typeface="Courier New"/>
              </a:rPr>
              <a:t> </a:t>
            </a:r>
            <a:r>
              <a:rPr b="0" i="1" lang="en" sz="900" u="none" cap="none" strike="noStrike">
                <a:solidFill>
                  <a:srgbClr val="5C6370"/>
                </a:solidFill>
                <a:highlight>
                  <a:srgbClr val="151515"/>
                </a:highlight>
                <a:latin typeface="Courier New"/>
                <a:ea typeface="Courier New"/>
                <a:cs typeface="Courier New"/>
                <a:sym typeface="Courier New"/>
              </a:rPr>
              <a:t>// SFX: Thank You!</a:t>
            </a:r>
            <a:endParaRPr b="0" i="1" sz="9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0" i="0" lang="en" sz="900" u="none" cap="none" strike="noStrike">
                <a:solidFill>
                  <a:srgbClr val="E06C75"/>
                </a:solidFill>
                <a:highlight>
                  <a:srgbClr val="151515"/>
                </a:highlight>
                <a:latin typeface="Courier New"/>
                <a:ea typeface="Courier New"/>
                <a:cs typeface="Courier New"/>
                <a:sym typeface="Courier New"/>
              </a:rPr>
              <a:t>Boyke</a:t>
            </a:r>
            <a:r>
              <a:rPr b="0" i="0" lang="en" sz="900" u="none" cap="none" strike="noStrike">
                <a:solidFill>
                  <a:srgbClr val="ABB2BF"/>
                </a:solidFill>
                <a:highlight>
                  <a:srgbClr val="151515"/>
                </a:highlight>
                <a:latin typeface="Courier New"/>
                <a:ea typeface="Courier New"/>
                <a:cs typeface="Courier New"/>
                <a:sym typeface="Courier New"/>
              </a:rPr>
              <a:t>.</a:t>
            </a:r>
            <a:r>
              <a:rPr b="0" i="0" lang="en" sz="900" u="none" cap="none" strike="noStrike">
                <a:solidFill>
                  <a:srgbClr val="61AFEF"/>
                </a:solidFill>
                <a:highlight>
                  <a:srgbClr val="151515"/>
                </a:highlight>
                <a:latin typeface="Courier New"/>
                <a:ea typeface="Courier New"/>
                <a:cs typeface="Courier New"/>
                <a:sym typeface="Courier New"/>
              </a:rPr>
              <a:t>save</a:t>
            </a:r>
            <a:r>
              <a:rPr b="0" i="0" lang="en" sz="900" u="none" cap="none" strike="noStrike">
                <a:solidFill>
                  <a:srgbClr val="ABB2BF"/>
                </a:solidFill>
                <a:highlight>
                  <a:srgbClr val="151515"/>
                </a:highlight>
                <a:latin typeface="Courier New"/>
                <a:ea typeface="Courier New"/>
                <a:cs typeface="Courier New"/>
                <a:sym typeface="Courier New"/>
              </a:rPr>
              <a:t>()</a:t>
            </a:r>
            <a:r>
              <a:rPr b="0" i="0" lang="en" sz="900" u="none" cap="none" strike="noStrike">
                <a:solidFill>
                  <a:srgbClr val="999999"/>
                </a:solidFill>
                <a:highlight>
                  <a:srgbClr val="151515"/>
                </a:highlight>
                <a:latin typeface="Courier New"/>
                <a:ea typeface="Courier New"/>
                <a:cs typeface="Courier New"/>
                <a:sym typeface="Courier New"/>
              </a:rPr>
              <a:t> </a:t>
            </a:r>
            <a:r>
              <a:rPr b="0" i="1" lang="en" sz="900" u="none" cap="none" strike="noStrike">
                <a:solidFill>
                  <a:srgbClr val="5C6370"/>
                </a:solidFill>
                <a:highlight>
                  <a:srgbClr val="151515"/>
                </a:highlight>
                <a:latin typeface="Courier New"/>
                <a:ea typeface="Courier New"/>
                <a:cs typeface="Courier New"/>
                <a:sym typeface="Courier New"/>
              </a:rPr>
              <a:t>// SFX: Thank You!</a:t>
            </a:r>
            <a:endParaRPr b="0" i="1" sz="9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t/>
            </a:r>
            <a:endParaRPr b="0" i="0" sz="900" u="none" cap="none" strike="noStrike">
              <a:solidFill>
                <a:srgbClr val="999999"/>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0" i="0" lang="en" sz="900" u="none" cap="none" strike="noStrike">
                <a:solidFill>
                  <a:srgbClr val="E06C75"/>
                </a:solidFill>
                <a:highlight>
                  <a:srgbClr val="151515"/>
                </a:highlight>
                <a:latin typeface="Courier New"/>
                <a:ea typeface="Courier New"/>
                <a:cs typeface="Courier New"/>
                <a:sym typeface="Courier New"/>
              </a:rPr>
              <a:t>Wiranto</a:t>
            </a:r>
            <a:r>
              <a:rPr b="0" i="0" lang="en" sz="900" u="none" cap="none" strike="noStrike">
                <a:solidFill>
                  <a:srgbClr val="ABB2BF"/>
                </a:solidFill>
                <a:highlight>
                  <a:srgbClr val="151515"/>
                </a:highlight>
                <a:latin typeface="Courier New"/>
                <a:ea typeface="Courier New"/>
                <a:cs typeface="Courier New"/>
                <a:sym typeface="Courier New"/>
              </a:rPr>
              <a:t>.</a:t>
            </a:r>
            <a:r>
              <a:rPr b="0" i="0" lang="en" sz="900" u="none" cap="none" strike="noStrike">
                <a:solidFill>
                  <a:srgbClr val="61AFEF"/>
                </a:solidFill>
                <a:highlight>
                  <a:srgbClr val="151515"/>
                </a:highlight>
                <a:latin typeface="Courier New"/>
                <a:ea typeface="Courier New"/>
                <a:cs typeface="Courier New"/>
                <a:sym typeface="Courier New"/>
              </a:rPr>
              <a:t>work</a:t>
            </a:r>
            <a:r>
              <a:rPr b="0" i="0" lang="en" sz="900" u="none" cap="none" strike="noStrike">
                <a:solidFill>
                  <a:srgbClr val="ABB2BF"/>
                </a:solidFill>
                <a:highlight>
                  <a:srgbClr val="151515"/>
                </a:highlight>
                <a:latin typeface="Courier New"/>
                <a:ea typeface="Courier New"/>
                <a:cs typeface="Courier New"/>
                <a:sym typeface="Courier New"/>
              </a:rPr>
              <a:t>()</a:t>
            </a:r>
            <a:endParaRPr b="0"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0" i="1" lang="en" sz="900" u="none" cap="none" strike="noStrike">
                <a:solidFill>
                  <a:srgbClr val="5C6370"/>
                </a:solidFill>
                <a:highlight>
                  <a:srgbClr val="151515"/>
                </a:highlight>
                <a:latin typeface="Courier New"/>
                <a:ea typeface="Courier New"/>
                <a:cs typeface="Courier New"/>
                <a:sym typeface="Courier New"/>
              </a:rPr>
              <a:t>// Police: Working! DOR! SFX: Thank You!</a:t>
            </a:r>
            <a:endParaRPr b="0" i="1" sz="9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0" i="0" lang="en" sz="900" u="none" cap="none" strike="noStrike">
                <a:solidFill>
                  <a:srgbClr val="E06C75"/>
                </a:solidFill>
                <a:highlight>
                  <a:srgbClr val="151515"/>
                </a:highlight>
                <a:latin typeface="Courier New"/>
                <a:ea typeface="Courier New"/>
                <a:cs typeface="Courier New"/>
                <a:sym typeface="Courier New"/>
              </a:rPr>
              <a:t>Prabowo</a:t>
            </a:r>
            <a:r>
              <a:rPr b="0" i="0" lang="en" sz="900" u="none" cap="none" strike="noStrike">
                <a:solidFill>
                  <a:srgbClr val="ABB2BF"/>
                </a:solidFill>
                <a:highlight>
                  <a:srgbClr val="151515"/>
                </a:highlight>
                <a:latin typeface="Courier New"/>
                <a:ea typeface="Courier New"/>
                <a:cs typeface="Courier New"/>
                <a:sym typeface="Courier New"/>
              </a:rPr>
              <a:t>.</a:t>
            </a:r>
            <a:r>
              <a:rPr b="0" i="0" lang="en" sz="900" u="none" cap="none" strike="noStrike">
                <a:solidFill>
                  <a:srgbClr val="61AFEF"/>
                </a:solidFill>
                <a:highlight>
                  <a:srgbClr val="151515"/>
                </a:highlight>
                <a:latin typeface="Courier New"/>
                <a:ea typeface="Courier New"/>
                <a:cs typeface="Courier New"/>
                <a:sym typeface="Courier New"/>
              </a:rPr>
              <a:t>work</a:t>
            </a:r>
            <a:r>
              <a:rPr b="0" i="0" lang="en" sz="900" u="none" cap="none" strike="noStrike">
                <a:solidFill>
                  <a:srgbClr val="ABB2BF"/>
                </a:solidFill>
                <a:highlight>
                  <a:srgbClr val="151515"/>
                </a:highlight>
                <a:latin typeface="Courier New"/>
                <a:ea typeface="Courier New"/>
                <a:cs typeface="Courier New"/>
                <a:sym typeface="Courier New"/>
              </a:rPr>
              <a:t>()</a:t>
            </a:r>
            <a:endParaRPr b="0"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0" i="1" lang="en" sz="900" u="none" cap="none" strike="noStrike">
                <a:solidFill>
                  <a:srgbClr val="5C6370"/>
                </a:solidFill>
                <a:highlight>
                  <a:srgbClr val="151515"/>
                </a:highlight>
                <a:latin typeface="Courier New"/>
                <a:ea typeface="Courier New"/>
                <a:cs typeface="Courier New"/>
                <a:sym typeface="Courier New"/>
              </a:rPr>
              <a:t>// Army: Working! DOR! SFX: Thank You!</a:t>
            </a:r>
            <a:endParaRPr b="0" i="1" sz="9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0" i="0" lang="en" sz="900" u="none" cap="none" strike="noStrike">
                <a:solidFill>
                  <a:srgbClr val="E06C75"/>
                </a:solidFill>
                <a:highlight>
                  <a:srgbClr val="151515"/>
                </a:highlight>
                <a:latin typeface="Courier New"/>
                <a:ea typeface="Courier New"/>
                <a:cs typeface="Courier New"/>
                <a:sym typeface="Courier New"/>
              </a:rPr>
              <a:t>Boyke</a:t>
            </a:r>
            <a:r>
              <a:rPr b="0" i="0" lang="en" sz="900" u="none" cap="none" strike="noStrike">
                <a:solidFill>
                  <a:srgbClr val="ABB2BF"/>
                </a:solidFill>
                <a:highlight>
                  <a:srgbClr val="151515"/>
                </a:highlight>
                <a:latin typeface="Courier New"/>
                <a:ea typeface="Courier New"/>
                <a:cs typeface="Courier New"/>
                <a:sym typeface="Courier New"/>
              </a:rPr>
              <a:t>.</a:t>
            </a:r>
            <a:r>
              <a:rPr b="0" i="0" lang="en" sz="900" u="none" cap="none" strike="noStrike">
                <a:solidFill>
                  <a:srgbClr val="61AFEF"/>
                </a:solidFill>
                <a:highlight>
                  <a:srgbClr val="151515"/>
                </a:highlight>
                <a:latin typeface="Courier New"/>
                <a:ea typeface="Courier New"/>
                <a:cs typeface="Courier New"/>
                <a:sym typeface="Courier New"/>
              </a:rPr>
              <a:t>work</a:t>
            </a:r>
            <a:r>
              <a:rPr b="0" i="0" lang="en" sz="900" u="none" cap="none" strike="noStrike">
                <a:solidFill>
                  <a:srgbClr val="ABB2BF"/>
                </a:solidFill>
                <a:highlight>
                  <a:srgbClr val="151515"/>
                </a:highlight>
                <a:latin typeface="Courier New"/>
                <a:ea typeface="Courier New"/>
                <a:cs typeface="Courier New"/>
                <a:sym typeface="Courier New"/>
              </a:rPr>
              <a:t>()</a:t>
            </a:r>
            <a:endParaRPr b="0"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0" i="1" lang="en" sz="900" u="none" cap="none" strike="noStrike">
                <a:solidFill>
                  <a:srgbClr val="5C6370"/>
                </a:solidFill>
                <a:highlight>
                  <a:srgbClr val="151515"/>
                </a:highlight>
                <a:latin typeface="Courier New"/>
                <a:ea typeface="Courier New"/>
                <a:cs typeface="Courier New"/>
                <a:sym typeface="Courier New"/>
              </a:rPr>
              <a:t>// Doctor: Working! SFX: Thank You!</a:t>
            </a:r>
            <a:endParaRPr b="0" i="1" sz="9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0" i="0" lang="en" sz="900" u="none" cap="none" strike="noStrike">
                <a:solidFill>
                  <a:srgbClr val="E06C75"/>
                </a:solidFill>
                <a:highlight>
                  <a:srgbClr val="151515"/>
                </a:highlight>
                <a:latin typeface="Courier New"/>
                <a:ea typeface="Courier New"/>
                <a:cs typeface="Courier New"/>
                <a:sym typeface="Courier New"/>
              </a:rPr>
              <a:t>Dee</a:t>
            </a:r>
            <a:r>
              <a:rPr b="0" i="0" lang="en" sz="900" u="none" cap="none" strike="noStrike">
                <a:solidFill>
                  <a:srgbClr val="ABB2BF"/>
                </a:solidFill>
                <a:highlight>
                  <a:srgbClr val="151515"/>
                </a:highlight>
                <a:latin typeface="Courier New"/>
                <a:ea typeface="Courier New"/>
                <a:cs typeface="Courier New"/>
                <a:sym typeface="Courier New"/>
              </a:rPr>
              <a:t>.</a:t>
            </a:r>
            <a:r>
              <a:rPr b="0" i="0" lang="en" sz="900" u="none" cap="none" strike="noStrike">
                <a:solidFill>
                  <a:srgbClr val="61AFEF"/>
                </a:solidFill>
                <a:highlight>
                  <a:srgbClr val="151515"/>
                </a:highlight>
                <a:latin typeface="Courier New"/>
                <a:ea typeface="Courier New"/>
                <a:cs typeface="Courier New"/>
                <a:sym typeface="Courier New"/>
              </a:rPr>
              <a:t>work</a:t>
            </a:r>
            <a:r>
              <a:rPr b="0" i="0" lang="en" sz="900" u="none" cap="none" strike="noStrike">
                <a:solidFill>
                  <a:srgbClr val="ABB2BF"/>
                </a:solidFill>
                <a:highlight>
                  <a:srgbClr val="151515"/>
                </a:highlight>
                <a:latin typeface="Courier New"/>
                <a:ea typeface="Courier New"/>
                <a:cs typeface="Courier New"/>
                <a:sym typeface="Courier New"/>
              </a:rPr>
              <a:t>()</a:t>
            </a:r>
            <a:endParaRPr b="0" i="0" sz="900" u="none" cap="none" strike="noStrike">
              <a:solidFill>
                <a:srgbClr val="ABB2BF"/>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rPr b="0" i="1" lang="en" sz="900" u="none" cap="none" strike="noStrike">
                <a:solidFill>
                  <a:srgbClr val="5C6370"/>
                </a:solidFill>
                <a:highlight>
                  <a:srgbClr val="151515"/>
                </a:highlight>
                <a:latin typeface="Courier New"/>
                <a:ea typeface="Courier New"/>
                <a:cs typeface="Courier New"/>
                <a:sym typeface="Courier New"/>
              </a:rPr>
              <a:t>// Write books. Writer: Working!</a:t>
            </a:r>
            <a:endParaRPr b="0" i="1" sz="900" u="none" cap="none" strike="noStrike">
              <a:solidFill>
                <a:srgbClr val="5C6370"/>
              </a:solidFill>
              <a:highlight>
                <a:srgbClr val="151515"/>
              </a:highlight>
              <a:latin typeface="Courier New"/>
              <a:ea typeface="Courier New"/>
              <a:cs typeface="Courier New"/>
              <a:sym typeface="Courier New"/>
            </a:endParaRPr>
          </a:p>
          <a:p>
            <a:pPr indent="0" lvl="0" marL="0" marR="0" rtl="0" algn="l">
              <a:lnSpc>
                <a:spcPct val="130434"/>
              </a:lnSpc>
              <a:spcBef>
                <a:spcPts val="0"/>
              </a:spcBef>
              <a:spcAft>
                <a:spcPts val="0"/>
              </a:spcAft>
              <a:buClr>
                <a:srgbClr val="000000"/>
              </a:buClr>
              <a:buSzPts val="900"/>
              <a:buFont typeface="Arial"/>
              <a:buNone/>
            </a:pPr>
            <a:r>
              <a:t/>
            </a:r>
            <a:endParaRPr b="0" i="0" sz="900" u="none" cap="none" strike="noStrike">
              <a:solidFill>
                <a:srgbClr val="C678DD"/>
              </a:solidFill>
              <a:highlight>
                <a:srgbClr val="151515"/>
              </a:highlight>
              <a:latin typeface="Courier New"/>
              <a:ea typeface="Courier New"/>
              <a:cs typeface="Courier New"/>
              <a:sym typeface="Courier New"/>
            </a:endParaRPr>
          </a:p>
        </p:txBody>
      </p:sp>
      <p:pic>
        <p:nvPicPr>
          <p:cNvPr id="1246" name="Google Shape;1246;p50"/>
          <p:cNvPicPr preferRelativeResize="0"/>
          <p:nvPr/>
        </p:nvPicPr>
        <p:blipFill rotWithShape="1">
          <a:blip r:embed="rId4">
            <a:alphaModFix/>
          </a:blip>
          <a:srcRect b="0" l="0" r="0" t="0"/>
          <a:stretch/>
        </p:blipFill>
        <p:spPr>
          <a:xfrm>
            <a:off x="4396775" y="1230536"/>
            <a:ext cx="4442425" cy="3050822"/>
          </a:xfrm>
          <a:prstGeom prst="rect">
            <a:avLst/>
          </a:prstGeom>
          <a:noFill/>
          <a:ln>
            <a:noFill/>
          </a:ln>
        </p:spPr>
      </p:pic>
      <p:sp>
        <p:nvSpPr>
          <p:cNvPr id="1247" name="Google Shape;1247;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51" name="Shape 1251"/>
        <p:cNvGrpSpPr/>
        <p:nvPr/>
      </p:nvGrpSpPr>
      <p:grpSpPr>
        <a:xfrm>
          <a:off x="0" y="0"/>
          <a:ext cx="0" cy="0"/>
          <a:chOff x="0" y="0"/>
          <a:chExt cx="0" cy="0"/>
        </a:xfrm>
      </p:grpSpPr>
      <p:sp>
        <p:nvSpPr>
          <p:cNvPr id="1252" name="Google Shape;1252;g119fead740a_0_13"/>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53" name="Google Shape;1253;g119fead740a_0_13"/>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54" name="Google Shape;1254;g119fead740a_0_13"/>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55" name="Google Shape;1255;g119fead740a_0_13"/>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56" name="Google Shape;1256;g119fead740a_0_13"/>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Contoh sederhana pemrograman dengan OOP</a:t>
            </a:r>
            <a:endParaRPr b="1" i="0" sz="1200" u="none" cap="none" strike="noStrike">
              <a:solidFill>
                <a:schemeClr val="lt1"/>
              </a:solidFill>
              <a:latin typeface="Montserrat"/>
              <a:ea typeface="Montserrat"/>
              <a:cs typeface="Montserrat"/>
              <a:sym typeface="Montserrat"/>
            </a:endParaRPr>
          </a:p>
        </p:txBody>
      </p:sp>
      <p:sp>
        <p:nvSpPr>
          <p:cNvPr id="1257" name="Google Shape;1257;g119fead740a_0_13"/>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258" name="Google Shape;1258;g119fead740a_0_13"/>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259" name="Google Shape;1259;g119fead740a_0_13"/>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260" name="Google Shape;1260;g119fead740a_0_13"/>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261" name="Google Shape;1261;g119fead740a_0_13"/>
          <p:cNvSpPr txBox="1"/>
          <p:nvPr/>
        </p:nvSpPr>
        <p:spPr>
          <a:xfrm>
            <a:off x="617975" y="1792350"/>
            <a:ext cx="3778800" cy="20061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1000"/>
              </a:spcBef>
              <a:spcAft>
                <a:spcPts val="0"/>
              </a:spcAft>
              <a:buClr>
                <a:srgbClr val="000000"/>
              </a:buClr>
              <a:buSzPts val="1400"/>
              <a:buFont typeface="Arial"/>
              <a:buNone/>
            </a:pPr>
            <a:r>
              <a:rPr b="0" i="0" lang="en" sz="1000" u="none" cap="none" strike="noStrike">
                <a:solidFill>
                  <a:srgbClr val="434343"/>
                </a:solidFill>
                <a:latin typeface="Montserrat"/>
                <a:ea typeface="Montserrat"/>
                <a:cs typeface="Montserrat"/>
                <a:sym typeface="Montserrat"/>
              </a:rPr>
              <a:t>Nah, biar kalian makin manteb dapet gambaran tentang OOP, Sabrina udah nyiapin repository yang mana di dalem situ ada implementasi OOP-nya. Cekidot</a:t>
            </a:r>
            <a:br>
              <a:rPr b="0" i="0" lang="en" sz="1000" u="none" cap="none" strike="noStrike">
                <a:solidFill>
                  <a:srgbClr val="434343"/>
                </a:solidFill>
                <a:latin typeface="Montserrat"/>
                <a:ea typeface="Montserrat"/>
                <a:cs typeface="Montserrat"/>
                <a:sym typeface="Montserrat"/>
              </a:rPr>
            </a:br>
            <a:r>
              <a:rPr b="0" i="0" lang="en" sz="1000" u="sng" cap="none" strike="noStrike">
                <a:solidFill>
                  <a:schemeClr val="hlink"/>
                </a:solidFill>
                <a:latin typeface="Montserrat"/>
                <a:ea typeface="Montserrat"/>
                <a:cs typeface="Montserrat"/>
                <a:sym typeface="Montserrat"/>
                <a:hlinkClick r:id="rId4"/>
              </a:rPr>
              <a:t>https://github.com/fnurhidayat/stunning-tribble</a:t>
            </a:r>
            <a:endParaRPr b="0" i="0" sz="1000" u="none" cap="none" strike="noStrike">
              <a:solidFill>
                <a:srgbClr val="434343"/>
              </a:solidFill>
              <a:latin typeface="Montserrat"/>
              <a:ea typeface="Montserrat"/>
              <a:cs typeface="Montserrat"/>
              <a:sym typeface="Montserrat"/>
            </a:endParaRPr>
          </a:p>
        </p:txBody>
      </p:sp>
      <p:sp>
        <p:nvSpPr>
          <p:cNvPr id="1262" name="Google Shape;1262;g119fead740a_0_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1263" name="Google Shape;1263;g119fead740a_0_13"/>
          <p:cNvPicPr preferRelativeResize="0"/>
          <p:nvPr/>
        </p:nvPicPr>
        <p:blipFill rotWithShape="1">
          <a:blip r:embed="rId5">
            <a:alphaModFix/>
          </a:blip>
          <a:srcRect b="0" l="0" r="0" t="0"/>
          <a:stretch/>
        </p:blipFill>
        <p:spPr>
          <a:xfrm>
            <a:off x="4396775" y="1596375"/>
            <a:ext cx="4231026" cy="252419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g1162f7bea4d_1_82"/>
          <p:cNvSpPr txBox="1"/>
          <p:nvPr/>
        </p:nvSpPr>
        <p:spPr>
          <a:xfrm>
            <a:off x="914400" y="1013550"/>
            <a:ext cx="7315200" cy="722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FFFFF"/>
                </a:solidFill>
                <a:latin typeface="Montserrat"/>
                <a:ea typeface="Montserrat"/>
                <a:cs typeface="Montserrat"/>
                <a:sym typeface="Montserrat"/>
              </a:rPr>
              <a:t>Saatnya kita </a:t>
            </a:r>
            <a:endParaRPr b="1" i="0" sz="2000" u="none" cap="none" strike="noStrike">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FFAB40"/>
                </a:solidFill>
                <a:latin typeface="Montserrat"/>
                <a:ea typeface="Montserrat"/>
                <a:cs typeface="Montserrat"/>
                <a:sym typeface="Montserrat"/>
              </a:rPr>
              <a:t>Quiz!</a:t>
            </a:r>
            <a:endParaRPr b="1" i="0" sz="3000" u="none" cap="none" strike="noStrike">
              <a:solidFill>
                <a:srgbClr val="FFAB40"/>
              </a:solidFill>
              <a:latin typeface="Montserrat"/>
              <a:ea typeface="Montserrat"/>
              <a:cs typeface="Montserrat"/>
              <a:sym typeface="Montserrat"/>
            </a:endParaRPr>
          </a:p>
        </p:txBody>
      </p:sp>
      <p:pic>
        <p:nvPicPr>
          <p:cNvPr id="1269" name="Google Shape;1269;g1162f7bea4d_1_82"/>
          <p:cNvPicPr preferRelativeResize="0"/>
          <p:nvPr/>
        </p:nvPicPr>
        <p:blipFill rotWithShape="1">
          <a:blip r:embed="rId3">
            <a:alphaModFix/>
          </a:blip>
          <a:srcRect b="35462" l="16341" r="18910" t="0"/>
          <a:stretch/>
        </p:blipFill>
        <p:spPr>
          <a:xfrm>
            <a:off x="2421325" y="2177750"/>
            <a:ext cx="3903698" cy="2965752"/>
          </a:xfrm>
          <a:prstGeom prst="rect">
            <a:avLst/>
          </a:prstGeom>
          <a:noFill/>
          <a:ln>
            <a:noFill/>
          </a:ln>
        </p:spPr>
      </p:pic>
      <p:sp>
        <p:nvSpPr>
          <p:cNvPr id="1270" name="Google Shape;1270;g1162f7bea4d_1_82"/>
          <p:cNvSpPr txBox="1"/>
          <p:nvPr>
            <p:ph idx="4294967295"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52F67"/>
        </a:solidFill>
      </p:bgPr>
    </p:bg>
    <p:spTree>
      <p:nvGrpSpPr>
        <p:cNvPr id="1274" name="Shape 1274"/>
        <p:cNvGrpSpPr/>
        <p:nvPr/>
      </p:nvGrpSpPr>
      <p:grpSpPr>
        <a:xfrm>
          <a:off x="0" y="0"/>
          <a:ext cx="0" cy="0"/>
          <a:chOff x="0" y="0"/>
          <a:chExt cx="0" cy="0"/>
        </a:xfrm>
      </p:grpSpPr>
      <p:sp>
        <p:nvSpPr>
          <p:cNvPr id="1275" name="Google Shape;1275;g113d69fc308_3_192"/>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76" name="Google Shape;1276;g113d69fc308_3_192"/>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77" name="Google Shape;1277;g113d69fc308_3_192"/>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78" name="Google Shape;1278;g113d69fc308_3_192"/>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79" name="Google Shape;1279;g113d69fc308_3_192"/>
          <p:cNvSpPr txBox="1"/>
          <p:nvPr/>
        </p:nvSpPr>
        <p:spPr>
          <a:xfrm>
            <a:off x="573575" y="98975"/>
            <a:ext cx="6381600" cy="5361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FFFFFF"/>
                </a:solidFill>
                <a:latin typeface="Montserrat"/>
                <a:ea typeface="Montserrat"/>
                <a:cs typeface="Montserrat"/>
                <a:sym typeface="Montserrat"/>
              </a:rPr>
              <a:t>Quiz</a:t>
            </a:r>
            <a:endParaRPr b="1" i="0" sz="1200" u="none" cap="none" strike="noStrike">
              <a:solidFill>
                <a:srgbClr val="FFFFFF"/>
              </a:solidFill>
              <a:latin typeface="Montserrat"/>
              <a:ea typeface="Montserrat"/>
              <a:cs typeface="Montserrat"/>
              <a:sym typeface="Montserrat"/>
            </a:endParaRPr>
          </a:p>
        </p:txBody>
      </p:sp>
      <p:sp>
        <p:nvSpPr>
          <p:cNvPr id="1280" name="Google Shape;1280;g113d69fc308_3_192"/>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281" name="Google Shape;1281;g113d69fc308_3_192"/>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282" name="Google Shape;1282;g113d69fc308_3_192"/>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283" name="Google Shape;1283;g113d69fc308_3_192"/>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284" name="Google Shape;1284;g113d69fc308_3_192"/>
          <p:cNvSpPr txBox="1"/>
          <p:nvPr/>
        </p:nvSpPr>
        <p:spPr>
          <a:xfrm>
            <a:off x="126125" y="982575"/>
            <a:ext cx="8265600" cy="791400"/>
          </a:xfrm>
          <a:prstGeom prst="rect">
            <a:avLst/>
          </a:prstGeom>
          <a:noFill/>
          <a:ln>
            <a:noFill/>
          </a:ln>
        </p:spPr>
        <p:txBody>
          <a:bodyPr anchorCtr="0" anchor="t" bIns="91425" lIns="91425" spcFirstLastPara="1" rIns="91425" wrap="square" tIns="91425">
            <a:noAutofit/>
          </a:bodyPr>
          <a:lstStyle/>
          <a:p>
            <a:pPr indent="0" lvl="0" marL="457200" marR="0" rtl="0" algn="just">
              <a:lnSpc>
                <a:spcPct val="115000"/>
              </a:lnSpc>
              <a:spcBef>
                <a:spcPts val="3200"/>
              </a:spcBef>
              <a:spcAft>
                <a:spcPts val="0"/>
              </a:spcAft>
              <a:buClr>
                <a:srgbClr val="000000"/>
              </a:buClr>
              <a:buSzPts val="4900"/>
              <a:buFont typeface="Arial"/>
              <a:buNone/>
            </a:pPr>
            <a:r>
              <a:rPr b="1" i="0" lang="en" sz="1800" u="none" cap="none" strike="noStrike">
                <a:solidFill>
                  <a:srgbClr val="FFAB40"/>
                </a:solidFill>
                <a:latin typeface="Montserrat"/>
                <a:ea typeface="Montserrat"/>
                <a:cs typeface="Montserrat"/>
                <a:sym typeface="Montserrat"/>
              </a:rPr>
              <a:t>1. </a:t>
            </a:r>
            <a:r>
              <a:rPr b="1" i="0" lang="en" sz="1800" u="none" cap="none" strike="noStrike">
                <a:solidFill>
                  <a:schemeClr val="lt1"/>
                </a:solidFill>
                <a:latin typeface="Montserrat"/>
                <a:ea typeface="Montserrat"/>
                <a:cs typeface="Montserrat"/>
                <a:sym typeface="Montserrat"/>
              </a:rPr>
              <a:t>Keuntungan penulisan kode dengan paradigma OOP adalah...</a:t>
            </a:r>
            <a:endParaRPr b="1" i="0" sz="1800" u="none" cap="none" strike="noStrike">
              <a:solidFill>
                <a:schemeClr val="lt1"/>
              </a:solidFill>
              <a:highlight>
                <a:srgbClr val="FFFFFF"/>
              </a:highlight>
              <a:latin typeface="Montserrat"/>
              <a:ea typeface="Montserrat"/>
              <a:cs typeface="Montserrat"/>
              <a:sym typeface="Montserrat"/>
            </a:endParaRPr>
          </a:p>
        </p:txBody>
      </p:sp>
      <p:sp>
        <p:nvSpPr>
          <p:cNvPr id="1285" name="Google Shape;1285;g113d69fc308_3_192"/>
          <p:cNvSpPr txBox="1"/>
          <p:nvPr/>
        </p:nvSpPr>
        <p:spPr>
          <a:xfrm>
            <a:off x="838200" y="1773975"/>
            <a:ext cx="5664600" cy="15660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50000"/>
              </a:lnSpc>
              <a:spcBef>
                <a:spcPts val="0"/>
              </a:spcBef>
              <a:spcAft>
                <a:spcPts val="0"/>
              </a:spcAft>
              <a:buClr>
                <a:schemeClr val="lt1"/>
              </a:buClr>
              <a:buSzPts val="1200"/>
              <a:buFont typeface="Montserrat"/>
              <a:buAutoNum type="alphaUcPeriod"/>
            </a:pPr>
            <a:r>
              <a:rPr b="0" i="0" lang="en" sz="1200" u="none" cap="none" strike="noStrike">
                <a:solidFill>
                  <a:schemeClr val="lt1"/>
                </a:solidFill>
                <a:latin typeface="Montserrat"/>
                <a:ea typeface="Montserrat"/>
                <a:cs typeface="Montserrat"/>
                <a:sym typeface="Montserrat"/>
              </a:rPr>
              <a:t>Kode lebih mudah dimodifikasi</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0"/>
              </a:spcBef>
              <a:spcAft>
                <a:spcPts val="0"/>
              </a:spcAft>
              <a:buClr>
                <a:schemeClr val="lt1"/>
              </a:buClr>
              <a:buSzPts val="1200"/>
              <a:buFont typeface="Montserrat"/>
              <a:buAutoNum type="alphaUcPeriod"/>
            </a:pPr>
            <a:r>
              <a:rPr b="0" i="0" lang="en" sz="1200" u="none" cap="none" strike="noStrike">
                <a:solidFill>
                  <a:schemeClr val="lt1"/>
                </a:solidFill>
                <a:latin typeface="Montserrat"/>
                <a:ea typeface="Montserrat"/>
                <a:cs typeface="Montserrat"/>
                <a:sym typeface="Montserrat"/>
              </a:rPr>
              <a:t>Kode terproteksi agar tidak bisa di-debug</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0"/>
              </a:spcBef>
              <a:spcAft>
                <a:spcPts val="0"/>
              </a:spcAft>
              <a:buClr>
                <a:schemeClr val="lt1"/>
              </a:buClr>
              <a:buSzPts val="1200"/>
              <a:buFont typeface="Montserrat"/>
              <a:buAutoNum type="alphaUcPeriod"/>
            </a:pPr>
            <a:r>
              <a:rPr b="0" i="0" lang="en" sz="1200" u="none" cap="none" strike="noStrike">
                <a:solidFill>
                  <a:schemeClr val="lt1"/>
                </a:solidFill>
                <a:latin typeface="Montserrat"/>
                <a:ea typeface="Montserrat"/>
                <a:cs typeface="Montserrat"/>
                <a:sym typeface="Montserrat"/>
              </a:rPr>
              <a:t>Kode mudah diatur berdasarkan keinginan </a:t>
            </a:r>
            <a:r>
              <a:rPr b="0" i="1" lang="en" sz="1200" u="none" cap="none" strike="noStrike">
                <a:solidFill>
                  <a:schemeClr val="lt1"/>
                </a:solidFill>
                <a:latin typeface="Montserrat"/>
                <a:ea typeface="Montserrat"/>
                <a:cs typeface="Montserrat"/>
                <a:sym typeface="Montserrat"/>
              </a:rPr>
              <a:t>user</a:t>
            </a:r>
            <a:endParaRPr b="1" i="0" sz="1200" u="none" cap="none" strike="noStrike">
              <a:solidFill>
                <a:schemeClr val="lt1"/>
              </a:solidFill>
              <a:latin typeface="Montserrat"/>
              <a:ea typeface="Montserrat"/>
              <a:cs typeface="Montserrat"/>
              <a:sym typeface="Montserrat"/>
            </a:endParaRPr>
          </a:p>
        </p:txBody>
      </p:sp>
      <p:sp>
        <p:nvSpPr>
          <p:cNvPr id="1286" name="Google Shape;1286;g113d69fc308_3_19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52F67"/>
        </a:solidFill>
      </p:bgPr>
    </p:bg>
    <p:spTree>
      <p:nvGrpSpPr>
        <p:cNvPr id="1290" name="Shape 1290"/>
        <p:cNvGrpSpPr/>
        <p:nvPr/>
      </p:nvGrpSpPr>
      <p:grpSpPr>
        <a:xfrm>
          <a:off x="0" y="0"/>
          <a:ext cx="0" cy="0"/>
          <a:chOff x="0" y="0"/>
          <a:chExt cx="0" cy="0"/>
        </a:xfrm>
      </p:grpSpPr>
      <p:sp>
        <p:nvSpPr>
          <p:cNvPr id="1291" name="Google Shape;1291;g113d69fc308_3_237"/>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92" name="Google Shape;1292;g113d69fc308_3_237"/>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93" name="Google Shape;1293;g113d69fc308_3_237"/>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94" name="Google Shape;1294;g113d69fc308_3_237"/>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95" name="Google Shape;1295;g113d69fc308_3_237"/>
          <p:cNvSpPr txBox="1"/>
          <p:nvPr/>
        </p:nvSpPr>
        <p:spPr>
          <a:xfrm>
            <a:off x="573575" y="98975"/>
            <a:ext cx="6381600" cy="5361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FFFFFF"/>
                </a:solidFill>
                <a:latin typeface="Montserrat"/>
                <a:ea typeface="Montserrat"/>
                <a:cs typeface="Montserrat"/>
                <a:sym typeface="Montserrat"/>
              </a:rPr>
              <a:t>Quiz</a:t>
            </a:r>
            <a:endParaRPr b="1" i="0" sz="1200" u="none" cap="none" strike="noStrike">
              <a:solidFill>
                <a:srgbClr val="FFFFFF"/>
              </a:solidFill>
              <a:latin typeface="Montserrat"/>
              <a:ea typeface="Montserrat"/>
              <a:cs typeface="Montserrat"/>
              <a:sym typeface="Montserrat"/>
            </a:endParaRPr>
          </a:p>
        </p:txBody>
      </p:sp>
      <p:sp>
        <p:nvSpPr>
          <p:cNvPr id="1296" name="Google Shape;1296;g113d69fc308_3_237"/>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297" name="Google Shape;1297;g113d69fc308_3_237"/>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298" name="Google Shape;1298;g113d69fc308_3_237"/>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299" name="Google Shape;1299;g113d69fc308_3_237"/>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300" name="Google Shape;1300;g113d69fc308_3_237"/>
          <p:cNvSpPr txBox="1"/>
          <p:nvPr/>
        </p:nvSpPr>
        <p:spPr>
          <a:xfrm>
            <a:off x="126125" y="982575"/>
            <a:ext cx="8265600" cy="791400"/>
          </a:xfrm>
          <a:prstGeom prst="rect">
            <a:avLst/>
          </a:prstGeom>
          <a:noFill/>
          <a:ln>
            <a:noFill/>
          </a:ln>
        </p:spPr>
        <p:txBody>
          <a:bodyPr anchorCtr="0" anchor="t" bIns="91425" lIns="91425" spcFirstLastPara="1" rIns="91425" wrap="square" tIns="91425">
            <a:noAutofit/>
          </a:bodyPr>
          <a:lstStyle/>
          <a:p>
            <a:pPr indent="0" lvl="0" marL="457200" marR="0" rtl="0" algn="just">
              <a:lnSpc>
                <a:spcPct val="115000"/>
              </a:lnSpc>
              <a:spcBef>
                <a:spcPts val="3200"/>
              </a:spcBef>
              <a:spcAft>
                <a:spcPts val="0"/>
              </a:spcAft>
              <a:buClr>
                <a:srgbClr val="000000"/>
              </a:buClr>
              <a:buSzPts val="4900"/>
              <a:buFont typeface="Arial"/>
              <a:buNone/>
            </a:pPr>
            <a:r>
              <a:rPr b="1" i="0" lang="en" sz="1800" u="none" cap="none" strike="noStrike">
                <a:solidFill>
                  <a:srgbClr val="FFAB40"/>
                </a:solidFill>
                <a:latin typeface="Montserrat"/>
                <a:ea typeface="Montserrat"/>
                <a:cs typeface="Montserrat"/>
                <a:sym typeface="Montserrat"/>
              </a:rPr>
              <a:t>1. </a:t>
            </a:r>
            <a:r>
              <a:rPr b="1" i="0" lang="en" sz="1800" u="none" cap="none" strike="noStrike">
                <a:solidFill>
                  <a:schemeClr val="lt1"/>
                </a:solidFill>
                <a:latin typeface="Montserrat"/>
                <a:ea typeface="Montserrat"/>
                <a:cs typeface="Montserrat"/>
                <a:sym typeface="Montserrat"/>
              </a:rPr>
              <a:t>Keuntungan penulisan kode dengan paradigma OOP adalah...</a:t>
            </a:r>
            <a:endParaRPr b="1" i="0" sz="1800" u="none" cap="none" strike="noStrike">
              <a:solidFill>
                <a:schemeClr val="lt1"/>
              </a:solidFill>
              <a:highlight>
                <a:srgbClr val="FFFFFF"/>
              </a:highlight>
              <a:latin typeface="Montserrat"/>
              <a:ea typeface="Montserrat"/>
              <a:cs typeface="Montserrat"/>
              <a:sym typeface="Montserrat"/>
            </a:endParaRPr>
          </a:p>
        </p:txBody>
      </p:sp>
      <p:sp>
        <p:nvSpPr>
          <p:cNvPr id="1301" name="Google Shape;1301;g113d69fc308_3_237"/>
          <p:cNvSpPr txBox="1"/>
          <p:nvPr/>
        </p:nvSpPr>
        <p:spPr>
          <a:xfrm>
            <a:off x="838200" y="1773975"/>
            <a:ext cx="5664600" cy="15660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50000"/>
              </a:lnSpc>
              <a:spcBef>
                <a:spcPts val="0"/>
              </a:spcBef>
              <a:spcAft>
                <a:spcPts val="0"/>
              </a:spcAft>
              <a:buClr>
                <a:schemeClr val="lt1"/>
              </a:buClr>
              <a:buSzPts val="1200"/>
              <a:buFont typeface="Montserrat"/>
              <a:buAutoNum type="alphaUcPeriod"/>
            </a:pPr>
            <a:r>
              <a:rPr b="1" i="0" lang="en" sz="1200" u="none" cap="none" strike="noStrike">
                <a:solidFill>
                  <a:schemeClr val="lt1"/>
                </a:solidFill>
                <a:latin typeface="Montserrat"/>
                <a:ea typeface="Montserrat"/>
                <a:cs typeface="Montserrat"/>
                <a:sym typeface="Montserrat"/>
              </a:rPr>
              <a:t>Kode lebih mudah dimodifikasi</a:t>
            </a:r>
            <a:endParaRPr b="1"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0"/>
              </a:spcBef>
              <a:spcAft>
                <a:spcPts val="0"/>
              </a:spcAft>
              <a:buClr>
                <a:srgbClr val="A667A5"/>
              </a:buClr>
              <a:buSzPts val="1200"/>
              <a:buFont typeface="Montserrat"/>
              <a:buAutoNum type="alphaUcPeriod"/>
            </a:pPr>
            <a:r>
              <a:rPr b="0" i="0" lang="en" sz="1200" u="none" cap="none" strike="noStrike">
                <a:solidFill>
                  <a:srgbClr val="A667A5"/>
                </a:solidFill>
                <a:latin typeface="Montserrat"/>
                <a:ea typeface="Montserrat"/>
                <a:cs typeface="Montserrat"/>
                <a:sym typeface="Montserrat"/>
              </a:rPr>
              <a:t>Kode terproteksi agar tidak bisa di-debug</a:t>
            </a:r>
            <a:endParaRPr b="0" i="0" sz="1200" u="none" cap="none" strike="noStrike">
              <a:solidFill>
                <a:srgbClr val="A667A5"/>
              </a:solidFill>
              <a:latin typeface="Montserrat"/>
              <a:ea typeface="Montserrat"/>
              <a:cs typeface="Montserrat"/>
              <a:sym typeface="Montserrat"/>
            </a:endParaRPr>
          </a:p>
          <a:p>
            <a:pPr indent="-304800" lvl="0" marL="457200" marR="0" rtl="0" algn="l">
              <a:lnSpc>
                <a:spcPct val="150000"/>
              </a:lnSpc>
              <a:spcBef>
                <a:spcPts val="0"/>
              </a:spcBef>
              <a:spcAft>
                <a:spcPts val="0"/>
              </a:spcAft>
              <a:buClr>
                <a:srgbClr val="A667A5"/>
              </a:buClr>
              <a:buSzPts val="1200"/>
              <a:buFont typeface="Montserrat"/>
              <a:buAutoNum type="alphaUcPeriod"/>
            </a:pPr>
            <a:r>
              <a:rPr b="0" i="0" lang="en" sz="1200" u="none" cap="none" strike="noStrike">
                <a:solidFill>
                  <a:srgbClr val="A667A5"/>
                </a:solidFill>
                <a:latin typeface="Montserrat"/>
                <a:ea typeface="Montserrat"/>
                <a:cs typeface="Montserrat"/>
                <a:sym typeface="Montserrat"/>
              </a:rPr>
              <a:t>Kode mudah diatur berdasarkan keinginan </a:t>
            </a:r>
            <a:r>
              <a:rPr b="0" i="1" lang="en" sz="1200" u="none" cap="none" strike="noStrike">
                <a:solidFill>
                  <a:srgbClr val="A667A5"/>
                </a:solidFill>
                <a:latin typeface="Montserrat"/>
                <a:ea typeface="Montserrat"/>
                <a:cs typeface="Montserrat"/>
                <a:sym typeface="Montserrat"/>
              </a:rPr>
              <a:t>user</a:t>
            </a:r>
            <a:endParaRPr b="1" i="0" sz="1200" u="none" cap="none" strike="noStrike">
              <a:solidFill>
                <a:srgbClr val="A667A5"/>
              </a:solidFill>
              <a:latin typeface="Montserrat"/>
              <a:ea typeface="Montserrat"/>
              <a:cs typeface="Montserrat"/>
              <a:sym typeface="Montserrat"/>
            </a:endParaRPr>
          </a:p>
        </p:txBody>
      </p:sp>
      <p:sp>
        <p:nvSpPr>
          <p:cNvPr id="1302" name="Google Shape;1302;g113d69fc308_3_237"/>
          <p:cNvSpPr/>
          <p:nvPr/>
        </p:nvSpPr>
        <p:spPr>
          <a:xfrm>
            <a:off x="762000" y="3748450"/>
            <a:ext cx="7772400" cy="670800"/>
          </a:xfrm>
          <a:prstGeom prst="rect">
            <a:avLst/>
          </a:prstGeom>
          <a:solidFill>
            <a:srgbClr val="F2AB2F"/>
          </a:solid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chemeClr val="dk1"/>
              </a:buClr>
              <a:buSzPts val="1100"/>
              <a:buFont typeface="Arial"/>
              <a:buNone/>
            </a:pPr>
            <a:r>
              <a:rPr b="1" i="0" lang="en" sz="1200" u="none" cap="none" strike="noStrike">
                <a:solidFill>
                  <a:srgbClr val="743673"/>
                </a:solidFill>
                <a:latin typeface="Montserrat"/>
                <a:ea typeface="Montserrat"/>
                <a:cs typeface="Montserrat"/>
                <a:sym typeface="Montserrat"/>
              </a:rPr>
              <a:t>Keuntungan penulisan kode dengan paradigma OOP adalah kode kita menjadi lebih gampang dikelola, dimodifikasi, dan di-</a:t>
            </a:r>
            <a:r>
              <a:rPr b="1" i="1" lang="en" sz="1200" u="none" cap="none" strike="noStrike">
                <a:solidFill>
                  <a:srgbClr val="743673"/>
                </a:solidFill>
                <a:latin typeface="Montserrat"/>
                <a:ea typeface="Montserrat"/>
                <a:cs typeface="Montserrat"/>
                <a:sym typeface="Montserrat"/>
              </a:rPr>
              <a:t>debug.</a:t>
            </a:r>
            <a:endParaRPr b="1" i="0" sz="1200" u="none" cap="none" strike="noStrike">
              <a:solidFill>
                <a:srgbClr val="743673"/>
              </a:solidFill>
              <a:latin typeface="Montserrat"/>
              <a:ea typeface="Montserrat"/>
              <a:cs typeface="Montserrat"/>
              <a:sym typeface="Montserrat"/>
            </a:endParaRPr>
          </a:p>
        </p:txBody>
      </p:sp>
      <p:sp>
        <p:nvSpPr>
          <p:cNvPr id="1303" name="Google Shape;1303;g113d69fc308_3_2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07" name="Shape 407"/>
        <p:cNvGrpSpPr/>
        <p:nvPr/>
      </p:nvGrpSpPr>
      <p:grpSpPr>
        <a:xfrm>
          <a:off x="0" y="0"/>
          <a:ext cx="0" cy="0"/>
          <a:chOff x="0" y="0"/>
          <a:chExt cx="0" cy="0"/>
        </a:xfrm>
      </p:grpSpPr>
      <p:sp>
        <p:nvSpPr>
          <p:cNvPr id="408" name="Google Shape;408;p6"/>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09" name="Google Shape;409;p6"/>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10" name="Google Shape;410;p6"/>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11" name="Google Shape;411;p6"/>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12" name="Google Shape;412;p6"/>
          <p:cNvSpPr txBox="1"/>
          <p:nvPr/>
        </p:nvSpPr>
        <p:spPr>
          <a:xfrm>
            <a:off x="573575" y="135063"/>
            <a:ext cx="6381600" cy="4638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Konsep OOP di JavaScript</a:t>
            </a:r>
            <a:endParaRPr b="1" i="0" sz="1200" u="none" cap="none" strike="noStrike">
              <a:solidFill>
                <a:schemeClr val="lt1"/>
              </a:solidFill>
              <a:latin typeface="Montserrat"/>
              <a:ea typeface="Montserrat"/>
              <a:cs typeface="Montserrat"/>
              <a:sym typeface="Montserrat"/>
            </a:endParaRPr>
          </a:p>
        </p:txBody>
      </p:sp>
      <p:sp>
        <p:nvSpPr>
          <p:cNvPr id="413" name="Google Shape;413;p6"/>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14" name="Google Shape;414;p6"/>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415" name="Google Shape;415;p6"/>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416" name="Google Shape;416;p6"/>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17" name="Google Shape;417;p6"/>
          <p:cNvSpPr txBox="1"/>
          <p:nvPr/>
        </p:nvSpPr>
        <p:spPr>
          <a:xfrm>
            <a:off x="465575" y="914650"/>
            <a:ext cx="4476600" cy="39597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1000"/>
              </a:spcBef>
              <a:spcAft>
                <a:spcPts val="0"/>
              </a:spcAft>
              <a:buClr>
                <a:srgbClr val="000000"/>
              </a:buClr>
              <a:buSzPts val="1400"/>
              <a:buFont typeface="Arial"/>
              <a:buNone/>
            </a:pPr>
            <a:r>
              <a:rPr b="0" i="0" lang="en" sz="1000" u="none" cap="none" strike="noStrike">
                <a:solidFill>
                  <a:schemeClr val="dk1"/>
                </a:solidFill>
                <a:latin typeface="Montserrat"/>
                <a:ea typeface="Montserrat"/>
                <a:cs typeface="Montserrat"/>
                <a:sym typeface="Montserrat"/>
              </a:rPr>
              <a:t>Hmmm.. pasti diantara kamu kepikiran bertanya-tanya begitu ya?</a:t>
            </a:r>
            <a:endParaRPr b="0" i="0" sz="10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1000"/>
              </a:spcBef>
              <a:spcAft>
                <a:spcPts val="0"/>
              </a:spcAft>
              <a:buClr>
                <a:srgbClr val="000000"/>
              </a:buClr>
              <a:buSzPts val="1400"/>
              <a:buFont typeface="Arial"/>
              <a:buNone/>
            </a:pPr>
            <a:r>
              <a:rPr b="0" i="0" lang="en" sz="1000" u="none" cap="none" strike="noStrike">
                <a:solidFill>
                  <a:schemeClr val="dk1"/>
                </a:solidFill>
                <a:latin typeface="Montserrat"/>
                <a:ea typeface="Montserrat"/>
                <a:cs typeface="Montserrat"/>
                <a:sym typeface="Montserrat"/>
              </a:rPr>
              <a:t>Bagusss! Kita emang perlu tahu dulu sih OOP itu apa, ada apa aja paradigma di pemrograman, sampe akhirnya kita jadi tahu alasannya kenapa kita perlu belajar OOP.</a:t>
            </a:r>
            <a:endParaRPr b="0" i="0" sz="10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1000"/>
              </a:spcBef>
              <a:spcAft>
                <a:spcPts val="1000"/>
              </a:spcAft>
              <a:buClr>
                <a:srgbClr val="000000"/>
              </a:buClr>
              <a:buSzPts val="1400"/>
              <a:buFont typeface="Arial"/>
              <a:buNone/>
            </a:pPr>
            <a:r>
              <a:rPr b="0" i="0" lang="en" sz="1000" u="none" cap="none" strike="noStrike">
                <a:solidFill>
                  <a:schemeClr val="dk1"/>
                </a:solidFill>
                <a:latin typeface="Montserrat"/>
                <a:ea typeface="Montserrat"/>
                <a:cs typeface="Montserrat"/>
                <a:sym typeface="Montserrat"/>
              </a:rPr>
              <a:t>Paradigma </a:t>
            </a:r>
            <a:r>
              <a:rPr lang="en" sz="1000">
                <a:solidFill>
                  <a:schemeClr val="dk1"/>
                </a:solidFill>
                <a:latin typeface="Montserrat"/>
                <a:ea typeface="Montserrat"/>
                <a:cs typeface="Montserrat"/>
                <a:sym typeface="Montserrat"/>
              </a:rPr>
              <a:t>p</a:t>
            </a:r>
            <a:r>
              <a:rPr b="0" i="0" lang="en" sz="1000" u="none" cap="none" strike="noStrike">
                <a:solidFill>
                  <a:schemeClr val="dk1"/>
                </a:solidFill>
                <a:latin typeface="Montserrat"/>
                <a:ea typeface="Montserrat"/>
                <a:cs typeface="Montserrat"/>
                <a:sym typeface="Montserrat"/>
              </a:rPr>
              <a:t>emrograman bisa dibilang sebagai </a:t>
            </a:r>
            <a:r>
              <a:rPr b="1" i="0" lang="en" sz="1000" u="none" cap="none" strike="noStrike">
                <a:solidFill>
                  <a:schemeClr val="dk1"/>
                </a:solidFill>
                <a:latin typeface="Montserrat"/>
                <a:ea typeface="Montserrat"/>
                <a:cs typeface="Montserrat"/>
                <a:sym typeface="Montserrat"/>
              </a:rPr>
              <a:t>konsep atau kerangka berpikir atau style yang bisa kita </a:t>
            </a:r>
            <a:r>
              <a:rPr b="1" lang="en" sz="1000">
                <a:solidFill>
                  <a:schemeClr val="dk1"/>
                </a:solidFill>
                <a:latin typeface="Montserrat"/>
                <a:ea typeface="Montserrat"/>
                <a:cs typeface="Montserrat"/>
                <a:sym typeface="Montserrat"/>
              </a:rPr>
              <a:t>gunakan untuk </a:t>
            </a:r>
            <a:r>
              <a:rPr b="1" i="0" lang="en" sz="1000" u="none" cap="none" strike="noStrike">
                <a:solidFill>
                  <a:schemeClr val="dk1"/>
                </a:solidFill>
                <a:latin typeface="Montserrat"/>
                <a:ea typeface="Montserrat"/>
                <a:cs typeface="Montserrat"/>
                <a:sym typeface="Montserrat"/>
              </a:rPr>
              <a:t>menyelesaikan masalah</a:t>
            </a:r>
            <a:r>
              <a:rPr b="1" lang="en" sz="1000">
                <a:solidFill>
                  <a:schemeClr val="dk1"/>
                </a:solidFill>
                <a:latin typeface="Montserrat"/>
                <a:ea typeface="Montserrat"/>
                <a:cs typeface="Montserrat"/>
                <a:sym typeface="Montserrat"/>
              </a:rPr>
              <a:t>, melalui </a:t>
            </a:r>
            <a:r>
              <a:rPr b="1" i="0" lang="en" sz="1000" u="none" cap="none" strike="noStrike">
                <a:solidFill>
                  <a:schemeClr val="dk1"/>
                </a:solidFill>
                <a:latin typeface="Montserrat"/>
                <a:ea typeface="Montserrat"/>
                <a:cs typeface="Montserrat"/>
                <a:sym typeface="Montserrat"/>
              </a:rPr>
              <a:t>bahasa pemrograman</a:t>
            </a:r>
            <a:r>
              <a:rPr b="0" i="0" lang="en" sz="1000" u="none" cap="none" strike="noStrike">
                <a:solidFill>
                  <a:schemeClr val="dk1"/>
                </a:solidFill>
                <a:latin typeface="Montserrat"/>
                <a:ea typeface="Montserrat"/>
                <a:cs typeface="Montserrat"/>
                <a:sym typeface="Montserrat"/>
              </a:rPr>
              <a:t>. Nulis program itu sama aja kayak kita lagi nulis puisi, jadi gayanya bisa beda-beda.</a:t>
            </a:r>
            <a:endParaRPr b="0" i="0" sz="1000" u="none" cap="none" strike="noStrike">
              <a:solidFill>
                <a:schemeClr val="dk1"/>
              </a:solidFill>
              <a:latin typeface="Montserrat"/>
              <a:ea typeface="Montserrat"/>
              <a:cs typeface="Montserrat"/>
              <a:sym typeface="Montserrat"/>
            </a:endParaRPr>
          </a:p>
        </p:txBody>
      </p:sp>
      <p:pic>
        <p:nvPicPr>
          <p:cNvPr id="418" name="Google Shape;418;p6"/>
          <p:cNvPicPr preferRelativeResize="0"/>
          <p:nvPr/>
        </p:nvPicPr>
        <p:blipFill rotWithShape="1">
          <a:blip r:embed="rId4">
            <a:alphaModFix/>
          </a:blip>
          <a:srcRect b="0" l="0" r="0" t="0"/>
          <a:stretch/>
        </p:blipFill>
        <p:spPr>
          <a:xfrm>
            <a:off x="5559950" y="1134413"/>
            <a:ext cx="2798051" cy="3520176"/>
          </a:xfrm>
          <a:prstGeom prst="rect">
            <a:avLst/>
          </a:prstGeom>
          <a:noFill/>
          <a:ln>
            <a:noFill/>
          </a:ln>
        </p:spPr>
      </p:pic>
      <p:sp>
        <p:nvSpPr>
          <p:cNvPr id="419" name="Google Shape;419;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52F67"/>
        </a:solidFill>
      </p:bgPr>
    </p:bg>
    <p:spTree>
      <p:nvGrpSpPr>
        <p:cNvPr id="1307" name="Shape 1307"/>
        <p:cNvGrpSpPr/>
        <p:nvPr/>
      </p:nvGrpSpPr>
      <p:grpSpPr>
        <a:xfrm>
          <a:off x="0" y="0"/>
          <a:ext cx="0" cy="0"/>
          <a:chOff x="0" y="0"/>
          <a:chExt cx="0" cy="0"/>
        </a:xfrm>
      </p:grpSpPr>
      <p:sp>
        <p:nvSpPr>
          <p:cNvPr id="1308" name="Google Shape;1308;g113d69fc308_3_266"/>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09" name="Google Shape;1309;g113d69fc308_3_266"/>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10" name="Google Shape;1310;g113d69fc308_3_266"/>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11" name="Google Shape;1311;g113d69fc308_3_266"/>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12" name="Google Shape;1312;g113d69fc308_3_266"/>
          <p:cNvSpPr txBox="1"/>
          <p:nvPr/>
        </p:nvSpPr>
        <p:spPr>
          <a:xfrm>
            <a:off x="573575" y="98975"/>
            <a:ext cx="6381600" cy="5361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FFFFFF"/>
                </a:solidFill>
                <a:latin typeface="Montserrat"/>
                <a:ea typeface="Montserrat"/>
                <a:cs typeface="Montserrat"/>
                <a:sym typeface="Montserrat"/>
              </a:rPr>
              <a:t>Quiz</a:t>
            </a:r>
            <a:endParaRPr b="1" i="0" sz="1200" u="none" cap="none" strike="noStrike">
              <a:solidFill>
                <a:srgbClr val="FFFFFF"/>
              </a:solidFill>
              <a:latin typeface="Montserrat"/>
              <a:ea typeface="Montserrat"/>
              <a:cs typeface="Montserrat"/>
              <a:sym typeface="Montserrat"/>
            </a:endParaRPr>
          </a:p>
        </p:txBody>
      </p:sp>
      <p:sp>
        <p:nvSpPr>
          <p:cNvPr id="1313" name="Google Shape;1313;g113d69fc308_3_266"/>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314" name="Google Shape;1314;g113d69fc308_3_266"/>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315" name="Google Shape;1315;g113d69fc308_3_266"/>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316" name="Google Shape;1316;g113d69fc308_3_266"/>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317" name="Google Shape;1317;g113d69fc308_3_266"/>
          <p:cNvSpPr txBox="1"/>
          <p:nvPr/>
        </p:nvSpPr>
        <p:spPr>
          <a:xfrm>
            <a:off x="126125" y="982575"/>
            <a:ext cx="8265600" cy="791400"/>
          </a:xfrm>
          <a:prstGeom prst="rect">
            <a:avLst/>
          </a:prstGeom>
          <a:noFill/>
          <a:ln>
            <a:noFill/>
          </a:ln>
        </p:spPr>
        <p:txBody>
          <a:bodyPr anchorCtr="0" anchor="t" bIns="91425" lIns="91425" spcFirstLastPara="1" rIns="91425" wrap="square" tIns="91425">
            <a:noAutofit/>
          </a:bodyPr>
          <a:lstStyle/>
          <a:p>
            <a:pPr indent="0" lvl="0" marL="457200" marR="0" rtl="0" algn="just">
              <a:lnSpc>
                <a:spcPct val="115000"/>
              </a:lnSpc>
              <a:spcBef>
                <a:spcPts val="3200"/>
              </a:spcBef>
              <a:spcAft>
                <a:spcPts val="0"/>
              </a:spcAft>
              <a:buClr>
                <a:srgbClr val="000000"/>
              </a:buClr>
              <a:buSzPts val="4900"/>
              <a:buFont typeface="Arial"/>
              <a:buNone/>
            </a:pPr>
            <a:r>
              <a:rPr b="1" i="0" lang="en" sz="1800" u="none" cap="none" strike="noStrike">
                <a:solidFill>
                  <a:srgbClr val="FFAB40"/>
                </a:solidFill>
                <a:latin typeface="Montserrat"/>
                <a:ea typeface="Montserrat"/>
                <a:cs typeface="Montserrat"/>
                <a:sym typeface="Montserrat"/>
              </a:rPr>
              <a:t>2. </a:t>
            </a:r>
            <a:r>
              <a:rPr b="1" i="0" lang="en" sz="1800" u="none" cap="none" strike="noStrike">
                <a:solidFill>
                  <a:schemeClr val="lt1"/>
                </a:solidFill>
                <a:latin typeface="Montserrat"/>
                <a:ea typeface="Montserrat"/>
                <a:cs typeface="Montserrat"/>
                <a:sym typeface="Montserrat"/>
              </a:rPr>
              <a:t>Di bawah ini adalah cara yang tepat untuk mendeklarasikan sebuah fungsi ...</a:t>
            </a:r>
            <a:endParaRPr b="1" i="0" sz="1800" u="none" cap="none" strike="noStrike">
              <a:solidFill>
                <a:schemeClr val="lt1"/>
              </a:solidFill>
              <a:highlight>
                <a:srgbClr val="FFFFFF"/>
              </a:highlight>
              <a:latin typeface="Montserrat"/>
              <a:ea typeface="Montserrat"/>
              <a:cs typeface="Montserrat"/>
              <a:sym typeface="Montserrat"/>
            </a:endParaRPr>
          </a:p>
        </p:txBody>
      </p:sp>
      <p:sp>
        <p:nvSpPr>
          <p:cNvPr id="1318" name="Google Shape;1318;g113d69fc308_3_266"/>
          <p:cNvSpPr txBox="1"/>
          <p:nvPr/>
        </p:nvSpPr>
        <p:spPr>
          <a:xfrm>
            <a:off x="988475" y="2008100"/>
            <a:ext cx="419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Montserrat"/>
                <a:ea typeface="Montserrat"/>
                <a:cs typeface="Montserrat"/>
                <a:sym typeface="Montserrat"/>
              </a:rPr>
              <a:t>A.</a:t>
            </a:r>
            <a:endParaRPr b="0" i="0" sz="1200" u="none" cap="none" strike="noStrike">
              <a:solidFill>
                <a:schemeClr val="lt1"/>
              </a:solidFill>
              <a:latin typeface="Montserrat"/>
              <a:ea typeface="Montserrat"/>
              <a:cs typeface="Montserrat"/>
              <a:sym typeface="Montserrat"/>
            </a:endParaRPr>
          </a:p>
        </p:txBody>
      </p:sp>
      <p:sp>
        <p:nvSpPr>
          <p:cNvPr id="1319" name="Google Shape;1319;g113d69fc308_3_266"/>
          <p:cNvSpPr txBox="1"/>
          <p:nvPr/>
        </p:nvSpPr>
        <p:spPr>
          <a:xfrm>
            <a:off x="2531525" y="2884613"/>
            <a:ext cx="419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Montserrat"/>
                <a:ea typeface="Montserrat"/>
                <a:cs typeface="Montserrat"/>
                <a:sym typeface="Montserrat"/>
              </a:rPr>
              <a:t>C.</a:t>
            </a:r>
            <a:endParaRPr b="0" i="0" sz="1200" u="none" cap="none" strike="noStrike">
              <a:solidFill>
                <a:schemeClr val="lt1"/>
              </a:solidFill>
              <a:latin typeface="Montserrat"/>
              <a:ea typeface="Montserrat"/>
              <a:cs typeface="Montserrat"/>
              <a:sym typeface="Montserrat"/>
            </a:endParaRPr>
          </a:p>
        </p:txBody>
      </p:sp>
      <p:sp>
        <p:nvSpPr>
          <p:cNvPr id="1320" name="Google Shape;1320;g113d69fc308_3_266"/>
          <p:cNvSpPr txBox="1"/>
          <p:nvPr/>
        </p:nvSpPr>
        <p:spPr>
          <a:xfrm>
            <a:off x="5198525" y="1841075"/>
            <a:ext cx="419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Montserrat"/>
                <a:ea typeface="Montserrat"/>
                <a:cs typeface="Montserrat"/>
                <a:sym typeface="Montserrat"/>
              </a:rPr>
              <a:t>B.</a:t>
            </a:r>
            <a:endParaRPr b="0" i="0" sz="1200" u="none" cap="none" strike="noStrike">
              <a:solidFill>
                <a:schemeClr val="lt1"/>
              </a:solidFill>
              <a:latin typeface="Montserrat"/>
              <a:ea typeface="Montserrat"/>
              <a:cs typeface="Montserrat"/>
              <a:sym typeface="Montserrat"/>
            </a:endParaRPr>
          </a:p>
        </p:txBody>
      </p:sp>
      <p:sp>
        <p:nvSpPr>
          <p:cNvPr id="1321" name="Google Shape;1321;g113d69fc308_3_2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1322" name="Google Shape;1322;g113d69fc308_3_266"/>
          <p:cNvPicPr preferRelativeResize="0"/>
          <p:nvPr/>
        </p:nvPicPr>
        <p:blipFill rotWithShape="1">
          <a:blip r:embed="rId4">
            <a:alphaModFix/>
          </a:blip>
          <a:srcRect b="0" l="0" r="0" t="0"/>
          <a:stretch/>
        </p:blipFill>
        <p:spPr>
          <a:xfrm>
            <a:off x="988475" y="1314150"/>
            <a:ext cx="3188554" cy="1939775"/>
          </a:xfrm>
          <a:prstGeom prst="rect">
            <a:avLst/>
          </a:prstGeom>
          <a:noFill/>
          <a:ln>
            <a:noFill/>
          </a:ln>
        </p:spPr>
      </p:pic>
      <p:pic>
        <p:nvPicPr>
          <p:cNvPr id="1323" name="Google Shape;1323;g113d69fc308_3_266"/>
          <p:cNvPicPr preferRelativeResize="0"/>
          <p:nvPr/>
        </p:nvPicPr>
        <p:blipFill rotWithShape="1">
          <a:blip r:embed="rId5">
            <a:alphaModFix/>
          </a:blip>
          <a:srcRect b="0" l="-8944" r="0" t="0"/>
          <a:stretch/>
        </p:blipFill>
        <p:spPr>
          <a:xfrm>
            <a:off x="2019532" y="2561028"/>
            <a:ext cx="5104930" cy="1861675"/>
          </a:xfrm>
          <a:prstGeom prst="rect">
            <a:avLst/>
          </a:prstGeom>
          <a:noFill/>
          <a:ln>
            <a:noFill/>
          </a:ln>
        </p:spPr>
      </p:pic>
      <p:pic>
        <p:nvPicPr>
          <p:cNvPr id="1324" name="Google Shape;1324;g113d69fc308_3_266"/>
          <p:cNvPicPr preferRelativeResize="0"/>
          <p:nvPr/>
        </p:nvPicPr>
        <p:blipFill rotWithShape="1">
          <a:blip r:embed="rId6">
            <a:alphaModFix/>
          </a:blip>
          <a:srcRect b="0" l="0" r="0" t="0"/>
          <a:stretch/>
        </p:blipFill>
        <p:spPr>
          <a:xfrm>
            <a:off x="4977388" y="1102738"/>
            <a:ext cx="3833976" cy="233242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52F67"/>
        </a:solidFill>
      </p:bgPr>
    </p:bg>
    <p:spTree>
      <p:nvGrpSpPr>
        <p:cNvPr id="1328" name="Shape 1328"/>
        <p:cNvGrpSpPr/>
        <p:nvPr/>
      </p:nvGrpSpPr>
      <p:grpSpPr>
        <a:xfrm>
          <a:off x="0" y="0"/>
          <a:ext cx="0" cy="0"/>
          <a:chOff x="0" y="0"/>
          <a:chExt cx="0" cy="0"/>
        </a:xfrm>
      </p:grpSpPr>
      <p:sp>
        <p:nvSpPr>
          <p:cNvPr id="1329" name="Google Shape;1329;g113d69fc308_3_287"/>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30" name="Google Shape;1330;g113d69fc308_3_287"/>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31" name="Google Shape;1331;g113d69fc308_3_287"/>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32" name="Google Shape;1332;g113d69fc308_3_287"/>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33" name="Google Shape;1333;g113d69fc308_3_287"/>
          <p:cNvSpPr txBox="1"/>
          <p:nvPr/>
        </p:nvSpPr>
        <p:spPr>
          <a:xfrm>
            <a:off x="573575" y="98975"/>
            <a:ext cx="6381600" cy="5361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FFFFFF"/>
                </a:solidFill>
                <a:latin typeface="Montserrat"/>
                <a:ea typeface="Montserrat"/>
                <a:cs typeface="Montserrat"/>
                <a:sym typeface="Montserrat"/>
              </a:rPr>
              <a:t>Quiz</a:t>
            </a:r>
            <a:endParaRPr b="1" i="0" sz="1200" u="none" cap="none" strike="noStrike">
              <a:solidFill>
                <a:srgbClr val="FFFFFF"/>
              </a:solidFill>
              <a:latin typeface="Montserrat"/>
              <a:ea typeface="Montserrat"/>
              <a:cs typeface="Montserrat"/>
              <a:sym typeface="Montserrat"/>
            </a:endParaRPr>
          </a:p>
        </p:txBody>
      </p:sp>
      <p:sp>
        <p:nvSpPr>
          <p:cNvPr id="1334" name="Google Shape;1334;g113d69fc308_3_287"/>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335" name="Google Shape;1335;g113d69fc308_3_287"/>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336" name="Google Shape;1336;g113d69fc308_3_287"/>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337" name="Google Shape;1337;g113d69fc308_3_287"/>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338" name="Google Shape;1338;g113d69fc308_3_287"/>
          <p:cNvSpPr/>
          <p:nvPr/>
        </p:nvSpPr>
        <p:spPr>
          <a:xfrm>
            <a:off x="762000" y="4121625"/>
            <a:ext cx="7772400" cy="613200"/>
          </a:xfrm>
          <a:prstGeom prst="rect">
            <a:avLst/>
          </a:prstGeom>
          <a:solidFill>
            <a:srgbClr val="F2AB2F"/>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400"/>
              <a:buFont typeface="Arial"/>
              <a:buNone/>
            </a:pPr>
            <a:r>
              <a:rPr b="1" i="0" lang="en" sz="1200" u="none" cap="none" strike="noStrike">
                <a:solidFill>
                  <a:srgbClr val="743673"/>
                </a:solidFill>
                <a:latin typeface="Montserrat"/>
                <a:ea typeface="Montserrat"/>
                <a:cs typeface="Montserrat"/>
                <a:sym typeface="Montserrat"/>
              </a:rPr>
              <a:t>Jawabannya adalah B. </a:t>
            </a:r>
            <a:endParaRPr b="1" i="0" sz="1200" u="none" cap="none" strike="noStrike">
              <a:solidFill>
                <a:srgbClr val="743673"/>
              </a:solidFill>
              <a:latin typeface="Montserrat"/>
              <a:ea typeface="Montserrat"/>
              <a:cs typeface="Montserrat"/>
              <a:sym typeface="Montserrat"/>
            </a:endParaRPr>
          </a:p>
          <a:p>
            <a:pPr indent="0" lvl="0" marL="0" marR="0" rtl="0" algn="ctr">
              <a:lnSpc>
                <a:spcPct val="115000"/>
              </a:lnSpc>
              <a:spcBef>
                <a:spcPts val="0"/>
              </a:spcBef>
              <a:spcAft>
                <a:spcPts val="0"/>
              </a:spcAft>
              <a:buClr>
                <a:schemeClr val="dk1"/>
              </a:buClr>
              <a:buSzPts val="1400"/>
              <a:buFont typeface="Arial"/>
              <a:buNone/>
            </a:pPr>
            <a:r>
              <a:rPr b="1" i="0" lang="en" sz="1200" u="none" cap="none" strike="noStrike">
                <a:solidFill>
                  <a:srgbClr val="743673"/>
                </a:solidFill>
                <a:latin typeface="Montserrat"/>
                <a:ea typeface="Montserrat"/>
                <a:cs typeface="Montserrat"/>
                <a:sym typeface="Montserrat"/>
              </a:rPr>
              <a:t>Fungsi tersebut dideklarasikan dengan </a:t>
            </a:r>
            <a:r>
              <a:rPr b="1" i="1" lang="en" sz="1200" u="none" cap="none" strike="noStrike">
                <a:solidFill>
                  <a:srgbClr val="743673"/>
                </a:solidFill>
                <a:latin typeface="Montserrat"/>
                <a:ea typeface="Montserrat"/>
                <a:cs typeface="Montserrat"/>
                <a:sym typeface="Montserrat"/>
              </a:rPr>
              <a:t>keyword function </a:t>
            </a:r>
            <a:r>
              <a:rPr b="1" i="0" lang="en" sz="1200" u="none" cap="none" strike="noStrike">
                <a:solidFill>
                  <a:srgbClr val="743673"/>
                </a:solidFill>
                <a:latin typeface="Montserrat"/>
                <a:ea typeface="Montserrat"/>
                <a:cs typeface="Montserrat"/>
                <a:sym typeface="Montserrat"/>
              </a:rPr>
              <a:t>ES5 (</a:t>
            </a:r>
            <a:r>
              <a:rPr b="1" i="1" lang="en" sz="1200" u="none" cap="none" strike="noStrike">
                <a:solidFill>
                  <a:srgbClr val="743673"/>
                </a:solidFill>
                <a:latin typeface="Montserrat"/>
                <a:ea typeface="Montserrat"/>
                <a:cs typeface="Montserrat"/>
                <a:sym typeface="Montserrat"/>
              </a:rPr>
              <a:t>function declaration</a:t>
            </a:r>
            <a:r>
              <a:rPr b="1" i="0" lang="en" sz="1200" u="none" cap="none" strike="noStrike">
                <a:solidFill>
                  <a:srgbClr val="743673"/>
                </a:solidFill>
                <a:latin typeface="Montserrat"/>
                <a:ea typeface="Montserrat"/>
                <a:cs typeface="Montserrat"/>
                <a:sym typeface="Montserrat"/>
              </a:rPr>
              <a:t>).</a:t>
            </a:r>
            <a:endParaRPr b="1" i="0" sz="1200" u="none" cap="none" strike="noStrike">
              <a:solidFill>
                <a:srgbClr val="743673"/>
              </a:solidFill>
              <a:latin typeface="Montserrat"/>
              <a:ea typeface="Montserrat"/>
              <a:cs typeface="Montserrat"/>
              <a:sym typeface="Montserrat"/>
            </a:endParaRPr>
          </a:p>
        </p:txBody>
      </p:sp>
      <p:sp>
        <p:nvSpPr>
          <p:cNvPr id="1339" name="Google Shape;1339;g113d69fc308_3_28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1340" name="Google Shape;1340;g113d69fc308_3_287"/>
          <p:cNvSpPr txBox="1"/>
          <p:nvPr/>
        </p:nvSpPr>
        <p:spPr>
          <a:xfrm>
            <a:off x="126125" y="982575"/>
            <a:ext cx="8265600" cy="791400"/>
          </a:xfrm>
          <a:prstGeom prst="rect">
            <a:avLst/>
          </a:prstGeom>
          <a:noFill/>
          <a:ln>
            <a:noFill/>
          </a:ln>
        </p:spPr>
        <p:txBody>
          <a:bodyPr anchorCtr="0" anchor="t" bIns="91425" lIns="91425" spcFirstLastPara="1" rIns="91425" wrap="square" tIns="91425">
            <a:noAutofit/>
          </a:bodyPr>
          <a:lstStyle/>
          <a:p>
            <a:pPr indent="0" lvl="0" marL="457200" marR="0" rtl="0" algn="just">
              <a:lnSpc>
                <a:spcPct val="115000"/>
              </a:lnSpc>
              <a:spcBef>
                <a:spcPts val="3200"/>
              </a:spcBef>
              <a:spcAft>
                <a:spcPts val="0"/>
              </a:spcAft>
              <a:buClr>
                <a:srgbClr val="000000"/>
              </a:buClr>
              <a:buSzPts val="4900"/>
              <a:buFont typeface="Arial"/>
              <a:buNone/>
            </a:pPr>
            <a:r>
              <a:rPr b="1" i="0" lang="en" sz="1800" u="none" cap="none" strike="noStrike">
                <a:solidFill>
                  <a:srgbClr val="FFAB40"/>
                </a:solidFill>
                <a:latin typeface="Montserrat"/>
                <a:ea typeface="Montserrat"/>
                <a:cs typeface="Montserrat"/>
                <a:sym typeface="Montserrat"/>
              </a:rPr>
              <a:t>2. </a:t>
            </a:r>
            <a:r>
              <a:rPr b="1" i="0" lang="en" sz="1800" u="none" cap="none" strike="noStrike">
                <a:solidFill>
                  <a:schemeClr val="lt1"/>
                </a:solidFill>
                <a:latin typeface="Montserrat"/>
                <a:ea typeface="Montserrat"/>
                <a:cs typeface="Montserrat"/>
                <a:sym typeface="Montserrat"/>
              </a:rPr>
              <a:t>Di bawah ini adalah cara yang tepat untuk mendeklarasikan sebuah fungsi ...</a:t>
            </a:r>
            <a:endParaRPr b="1" i="0" sz="1800" u="none" cap="none" strike="noStrike">
              <a:solidFill>
                <a:schemeClr val="lt1"/>
              </a:solidFill>
              <a:highlight>
                <a:srgbClr val="FFFFFF"/>
              </a:highlight>
              <a:latin typeface="Montserrat"/>
              <a:ea typeface="Montserrat"/>
              <a:cs typeface="Montserrat"/>
              <a:sym typeface="Montserrat"/>
            </a:endParaRPr>
          </a:p>
        </p:txBody>
      </p:sp>
      <p:sp>
        <p:nvSpPr>
          <p:cNvPr id="1341" name="Google Shape;1341;g113d69fc308_3_287"/>
          <p:cNvSpPr txBox="1"/>
          <p:nvPr/>
        </p:nvSpPr>
        <p:spPr>
          <a:xfrm>
            <a:off x="988475" y="2008100"/>
            <a:ext cx="419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Montserrat"/>
                <a:ea typeface="Montserrat"/>
                <a:cs typeface="Montserrat"/>
                <a:sym typeface="Montserrat"/>
              </a:rPr>
              <a:t>A.</a:t>
            </a:r>
            <a:endParaRPr b="0" i="0" sz="1200" u="none" cap="none" strike="noStrike">
              <a:solidFill>
                <a:schemeClr val="lt1"/>
              </a:solidFill>
              <a:latin typeface="Montserrat"/>
              <a:ea typeface="Montserrat"/>
              <a:cs typeface="Montserrat"/>
              <a:sym typeface="Montserrat"/>
            </a:endParaRPr>
          </a:p>
        </p:txBody>
      </p:sp>
      <p:sp>
        <p:nvSpPr>
          <p:cNvPr id="1342" name="Google Shape;1342;g113d69fc308_3_287"/>
          <p:cNvSpPr txBox="1"/>
          <p:nvPr/>
        </p:nvSpPr>
        <p:spPr>
          <a:xfrm>
            <a:off x="2531525" y="2884613"/>
            <a:ext cx="419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Montserrat"/>
                <a:ea typeface="Montserrat"/>
                <a:cs typeface="Montserrat"/>
                <a:sym typeface="Montserrat"/>
              </a:rPr>
              <a:t>C.</a:t>
            </a:r>
            <a:endParaRPr b="0" i="0" sz="1200" u="none" cap="none" strike="noStrike">
              <a:solidFill>
                <a:schemeClr val="lt1"/>
              </a:solidFill>
              <a:latin typeface="Montserrat"/>
              <a:ea typeface="Montserrat"/>
              <a:cs typeface="Montserrat"/>
              <a:sym typeface="Montserrat"/>
            </a:endParaRPr>
          </a:p>
        </p:txBody>
      </p:sp>
      <p:sp>
        <p:nvSpPr>
          <p:cNvPr id="1343" name="Google Shape;1343;g113d69fc308_3_287"/>
          <p:cNvSpPr txBox="1"/>
          <p:nvPr/>
        </p:nvSpPr>
        <p:spPr>
          <a:xfrm>
            <a:off x="5198525" y="1841075"/>
            <a:ext cx="419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Montserrat"/>
                <a:ea typeface="Montserrat"/>
                <a:cs typeface="Montserrat"/>
                <a:sym typeface="Montserrat"/>
              </a:rPr>
              <a:t>B.</a:t>
            </a:r>
            <a:endParaRPr b="0" i="0" sz="1200" u="none" cap="none" strike="noStrike">
              <a:solidFill>
                <a:schemeClr val="lt1"/>
              </a:solidFill>
              <a:latin typeface="Montserrat"/>
              <a:ea typeface="Montserrat"/>
              <a:cs typeface="Montserrat"/>
              <a:sym typeface="Montserrat"/>
            </a:endParaRPr>
          </a:p>
        </p:txBody>
      </p:sp>
      <p:pic>
        <p:nvPicPr>
          <p:cNvPr id="1344" name="Google Shape;1344;g113d69fc308_3_287"/>
          <p:cNvPicPr preferRelativeResize="0"/>
          <p:nvPr/>
        </p:nvPicPr>
        <p:blipFill rotWithShape="1">
          <a:blip r:embed="rId4">
            <a:alphaModFix/>
          </a:blip>
          <a:srcRect b="0" l="0" r="0" t="0"/>
          <a:stretch/>
        </p:blipFill>
        <p:spPr>
          <a:xfrm>
            <a:off x="988475" y="1314150"/>
            <a:ext cx="3188554" cy="1939775"/>
          </a:xfrm>
          <a:prstGeom prst="rect">
            <a:avLst/>
          </a:prstGeom>
          <a:noFill/>
          <a:ln>
            <a:noFill/>
          </a:ln>
        </p:spPr>
      </p:pic>
      <p:pic>
        <p:nvPicPr>
          <p:cNvPr id="1345" name="Google Shape;1345;g113d69fc308_3_287"/>
          <p:cNvPicPr preferRelativeResize="0"/>
          <p:nvPr/>
        </p:nvPicPr>
        <p:blipFill rotWithShape="1">
          <a:blip r:embed="rId5">
            <a:alphaModFix/>
          </a:blip>
          <a:srcRect b="0" l="-8944" r="0" t="0"/>
          <a:stretch/>
        </p:blipFill>
        <p:spPr>
          <a:xfrm>
            <a:off x="2019532" y="2561028"/>
            <a:ext cx="5104930" cy="1861675"/>
          </a:xfrm>
          <a:prstGeom prst="rect">
            <a:avLst/>
          </a:prstGeom>
          <a:noFill/>
          <a:ln>
            <a:noFill/>
          </a:ln>
        </p:spPr>
      </p:pic>
      <p:pic>
        <p:nvPicPr>
          <p:cNvPr id="1346" name="Google Shape;1346;g113d69fc308_3_287"/>
          <p:cNvPicPr preferRelativeResize="0"/>
          <p:nvPr/>
        </p:nvPicPr>
        <p:blipFill rotWithShape="1">
          <a:blip r:embed="rId6">
            <a:alphaModFix/>
          </a:blip>
          <a:srcRect b="0" l="0" r="0" t="0"/>
          <a:stretch/>
        </p:blipFill>
        <p:spPr>
          <a:xfrm>
            <a:off x="4977388" y="1102738"/>
            <a:ext cx="3833976" cy="233242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52F67"/>
        </a:solidFill>
      </p:bgPr>
    </p:bg>
    <p:spTree>
      <p:nvGrpSpPr>
        <p:cNvPr id="1350" name="Shape 1350"/>
        <p:cNvGrpSpPr/>
        <p:nvPr/>
      </p:nvGrpSpPr>
      <p:grpSpPr>
        <a:xfrm>
          <a:off x="0" y="0"/>
          <a:ext cx="0" cy="0"/>
          <a:chOff x="0" y="0"/>
          <a:chExt cx="0" cy="0"/>
        </a:xfrm>
      </p:grpSpPr>
      <p:sp>
        <p:nvSpPr>
          <p:cNvPr id="1351" name="Google Shape;1351;g113d69fc308_3_307"/>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52" name="Google Shape;1352;g113d69fc308_3_307"/>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53" name="Google Shape;1353;g113d69fc308_3_307"/>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54" name="Google Shape;1354;g113d69fc308_3_307"/>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55" name="Google Shape;1355;g113d69fc308_3_307"/>
          <p:cNvSpPr txBox="1"/>
          <p:nvPr/>
        </p:nvSpPr>
        <p:spPr>
          <a:xfrm>
            <a:off x="573575" y="98975"/>
            <a:ext cx="6381600" cy="5361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FFFFFF"/>
                </a:solidFill>
                <a:latin typeface="Montserrat"/>
                <a:ea typeface="Montserrat"/>
                <a:cs typeface="Montserrat"/>
                <a:sym typeface="Montserrat"/>
              </a:rPr>
              <a:t>Quiz</a:t>
            </a:r>
            <a:endParaRPr b="1" i="0" sz="1200" u="none" cap="none" strike="noStrike">
              <a:solidFill>
                <a:srgbClr val="FFFFFF"/>
              </a:solidFill>
              <a:latin typeface="Montserrat"/>
              <a:ea typeface="Montserrat"/>
              <a:cs typeface="Montserrat"/>
              <a:sym typeface="Montserrat"/>
            </a:endParaRPr>
          </a:p>
        </p:txBody>
      </p:sp>
      <p:sp>
        <p:nvSpPr>
          <p:cNvPr id="1356" name="Google Shape;1356;g113d69fc308_3_307"/>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357" name="Google Shape;1357;g113d69fc308_3_307"/>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358" name="Google Shape;1358;g113d69fc308_3_307"/>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359" name="Google Shape;1359;g113d69fc308_3_307"/>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360" name="Google Shape;1360;g113d69fc308_3_307"/>
          <p:cNvSpPr txBox="1"/>
          <p:nvPr/>
        </p:nvSpPr>
        <p:spPr>
          <a:xfrm>
            <a:off x="126125" y="982575"/>
            <a:ext cx="4424700" cy="7914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3200"/>
              </a:spcBef>
              <a:spcAft>
                <a:spcPts val="0"/>
              </a:spcAft>
              <a:buClr>
                <a:srgbClr val="000000"/>
              </a:buClr>
              <a:buSzPts val="4900"/>
              <a:buFont typeface="Arial"/>
              <a:buNone/>
            </a:pPr>
            <a:r>
              <a:rPr b="1" i="0" lang="en" sz="1800" u="none" cap="none" strike="noStrike">
                <a:solidFill>
                  <a:srgbClr val="FFAB40"/>
                </a:solidFill>
                <a:latin typeface="Montserrat"/>
                <a:ea typeface="Montserrat"/>
                <a:cs typeface="Montserrat"/>
                <a:sym typeface="Montserrat"/>
              </a:rPr>
              <a:t>3. </a:t>
            </a:r>
            <a:r>
              <a:rPr b="1" i="0" lang="en" sz="1800" u="none" cap="none" strike="noStrike">
                <a:solidFill>
                  <a:schemeClr val="lt1"/>
                </a:solidFill>
                <a:latin typeface="Montserrat"/>
                <a:ea typeface="Montserrat"/>
                <a:cs typeface="Montserrat"/>
                <a:sym typeface="Montserrat"/>
              </a:rPr>
              <a:t>Konsep OOP apa yang diterapkan pada kode ini</a:t>
            </a:r>
            <a:endParaRPr b="1" i="0" sz="1800" u="none" cap="none" strike="noStrike">
              <a:solidFill>
                <a:schemeClr val="lt1"/>
              </a:solidFill>
              <a:highlight>
                <a:srgbClr val="FFFFFF"/>
              </a:highlight>
              <a:latin typeface="Montserrat"/>
              <a:ea typeface="Montserrat"/>
              <a:cs typeface="Montserrat"/>
              <a:sym typeface="Montserrat"/>
            </a:endParaRPr>
          </a:p>
        </p:txBody>
      </p:sp>
      <p:sp>
        <p:nvSpPr>
          <p:cNvPr id="1361" name="Google Shape;1361;g113d69fc308_3_307"/>
          <p:cNvSpPr txBox="1"/>
          <p:nvPr/>
        </p:nvSpPr>
        <p:spPr>
          <a:xfrm>
            <a:off x="988475" y="1855700"/>
            <a:ext cx="2276400" cy="9234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0"/>
              </a:spcAft>
              <a:buClr>
                <a:schemeClr val="lt1"/>
              </a:buClr>
              <a:buSzPts val="1200"/>
              <a:buFont typeface="Montserrat"/>
              <a:buAutoNum type="alphaUcPeriod"/>
            </a:pPr>
            <a:r>
              <a:rPr b="0" i="0" lang="en" sz="1200" u="none" cap="none" strike="noStrike">
                <a:solidFill>
                  <a:schemeClr val="lt1"/>
                </a:solidFill>
                <a:latin typeface="Montserrat"/>
                <a:ea typeface="Montserrat"/>
                <a:cs typeface="Montserrat"/>
                <a:sym typeface="Montserrat"/>
              </a:rPr>
              <a:t>Abstraction</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0"/>
              </a:spcBef>
              <a:spcAft>
                <a:spcPts val="0"/>
              </a:spcAft>
              <a:buClr>
                <a:schemeClr val="lt1"/>
              </a:buClr>
              <a:buSzPts val="1200"/>
              <a:buFont typeface="Montserrat"/>
              <a:buAutoNum type="alphaUcPeriod"/>
            </a:pPr>
            <a:r>
              <a:rPr b="0" i="0" lang="en" sz="1200" u="none" cap="none" strike="noStrike">
                <a:solidFill>
                  <a:schemeClr val="lt1"/>
                </a:solidFill>
                <a:latin typeface="Montserrat"/>
                <a:ea typeface="Montserrat"/>
                <a:cs typeface="Montserrat"/>
                <a:sym typeface="Montserrat"/>
              </a:rPr>
              <a:t>Encapsulation</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0"/>
              </a:spcBef>
              <a:spcAft>
                <a:spcPts val="0"/>
              </a:spcAft>
              <a:buClr>
                <a:schemeClr val="lt1"/>
              </a:buClr>
              <a:buSzPts val="1200"/>
              <a:buFont typeface="Montserrat"/>
              <a:buAutoNum type="alphaUcPeriod"/>
            </a:pPr>
            <a:r>
              <a:rPr b="0" i="0" lang="en" sz="1200" u="none" cap="none" strike="noStrike">
                <a:solidFill>
                  <a:schemeClr val="lt1"/>
                </a:solidFill>
                <a:latin typeface="Montserrat"/>
                <a:ea typeface="Montserrat"/>
                <a:cs typeface="Montserrat"/>
                <a:sym typeface="Montserrat"/>
              </a:rPr>
              <a:t>Inheritance</a:t>
            </a:r>
            <a:endParaRPr b="0" i="0" sz="1400" u="none" cap="none" strike="noStrike">
              <a:solidFill>
                <a:srgbClr val="000000"/>
              </a:solidFill>
              <a:latin typeface="Arial"/>
              <a:ea typeface="Arial"/>
              <a:cs typeface="Arial"/>
              <a:sym typeface="Arial"/>
            </a:endParaRPr>
          </a:p>
        </p:txBody>
      </p:sp>
      <p:sp>
        <p:nvSpPr>
          <p:cNvPr id="1362" name="Google Shape;1362;g113d69fc308_3_3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1363" name="Google Shape;1363;g113d69fc308_3_307"/>
          <p:cNvPicPr preferRelativeResize="0"/>
          <p:nvPr/>
        </p:nvPicPr>
        <p:blipFill rotWithShape="1">
          <a:blip r:embed="rId4">
            <a:alphaModFix/>
          </a:blip>
          <a:srcRect b="0" l="0" r="0" t="0"/>
          <a:stretch/>
        </p:blipFill>
        <p:spPr>
          <a:xfrm>
            <a:off x="4703225" y="788324"/>
            <a:ext cx="4202281" cy="372249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52F67"/>
        </a:solidFill>
      </p:bgPr>
    </p:bg>
    <p:spTree>
      <p:nvGrpSpPr>
        <p:cNvPr id="1367" name="Shape 1367"/>
        <p:cNvGrpSpPr/>
        <p:nvPr/>
      </p:nvGrpSpPr>
      <p:grpSpPr>
        <a:xfrm>
          <a:off x="0" y="0"/>
          <a:ext cx="0" cy="0"/>
          <a:chOff x="0" y="0"/>
          <a:chExt cx="0" cy="0"/>
        </a:xfrm>
      </p:grpSpPr>
      <p:sp>
        <p:nvSpPr>
          <p:cNvPr id="1368" name="Google Shape;1368;g113d69fc308_3_328"/>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69" name="Google Shape;1369;g113d69fc308_3_328"/>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70" name="Google Shape;1370;g113d69fc308_3_328"/>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71" name="Google Shape;1371;g113d69fc308_3_328"/>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72" name="Google Shape;1372;g113d69fc308_3_328"/>
          <p:cNvSpPr txBox="1"/>
          <p:nvPr/>
        </p:nvSpPr>
        <p:spPr>
          <a:xfrm>
            <a:off x="573575" y="98975"/>
            <a:ext cx="6381600" cy="5361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FFFFFF"/>
                </a:solidFill>
                <a:latin typeface="Montserrat"/>
                <a:ea typeface="Montserrat"/>
                <a:cs typeface="Montserrat"/>
                <a:sym typeface="Montserrat"/>
              </a:rPr>
              <a:t>Quiz</a:t>
            </a:r>
            <a:endParaRPr b="1" i="0" sz="1200" u="none" cap="none" strike="noStrike">
              <a:solidFill>
                <a:srgbClr val="FFFFFF"/>
              </a:solidFill>
              <a:latin typeface="Montserrat"/>
              <a:ea typeface="Montserrat"/>
              <a:cs typeface="Montserrat"/>
              <a:sym typeface="Montserrat"/>
            </a:endParaRPr>
          </a:p>
        </p:txBody>
      </p:sp>
      <p:sp>
        <p:nvSpPr>
          <p:cNvPr id="1373" name="Google Shape;1373;g113d69fc308_3_328"/>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374" name="Google Shape;1374;g113d69fc308_3_328"/>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375" name="Google Shape;1375;g113d69fc308_3_328"/>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376" name="Google Shape;1376;g113d69fc308_3_328"/>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377" name="Google Shape;1377;g113d69fc308_3_328"/>
          <p:cNvSpPr txBox="1"/>
          <p:nvPr/>
        </p:nvSpPr>
        <p:spPr>
          <a:xfrm>
            <a:off x="126125" y="982575"/>
            <a:ext cx="4424700" cy="7914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3200"/>
              </a:spcBef>
              <a:spcAft>
                <a:spcPts val="0"/>
              </a:spcAft>
              <a:buClr>
                <a:schemeClr val="dk1"/>
              </a:buClr>
              <a:buSzPts val="4900"/>
              <a:buFont typeface="Arial"/>
              <a:buNone/>
            </a:pPr>
            <a:r>
              <a:rPr b="1" i="0" lang="en" sz="1800" u="none" cap="none" strike="noStrike">
                <a:solidFill>
                  <a:schemeClr val="accent1"/>
                </a:solidFill>
                <a:latin typeface="Montserrat"/>
                <a:ea typeface="Montserrat"/>
                <a:cs typeface="Montserrat"/>
                <a:sym typeface="Montserrat"/>
              </a:rPr>
              <a:t>3. </a:t>
            </a:r>
            <a:r>
              <a:rPr b="1" i="0" lang="en" sz="1800" u="none" cap="none" strike="noStrike">
                <a:solidFill>
                  <a:schemeClr val="lt1"/>
                </a:solidFill>
                <a:latin typeface="Montserrat"/>
                <a:ea typeface="Montserrat"/>
                <a:cs typeface="Montserrat"/>
                <a:sym typeface="Montserrat"/>
              </a:rPr>
              <a:t>Konsep OOP apa yang diterapkan pada kode ini</a:t>
            </a:r>
            <a:endParaRPr b="1" i="0" sz="1800" u="none" cap="none" strike="noStrike">
              <a:solidFill>
                <a:schemeClr val="lt1"/>
              </a:solidFill>
              <a:highlight>
                <a:schemeClr val="lt1"/>
              </a:highlight>
              <a:latin typeface="Montserrat"/>
              <a:ea typeface="Montserrat"/>
              <a:cs typeface="Montserrat"/>
              <a:sym typeface="Montserrat"/>
            </a:endParaRPr>
          </a:p>
          <a:p>
            <a:pPr indent="0" lvl="0" marL="457200" marR="0" rtl="0" algn="l">
              <a:lnSpc>
                <a:spcPct val="115000"/>
              </a:lnSpc>
              <a:spcBef>
                <a:spcPts val="3200"/>
              </a:spcBef>
              <a:spcAft>
                <a:spcPts val="0"/>
              </a:spcAft>
              <a:buClr>
                <a:srgbClr val="000000"/>
              </a:buClr>
              <a:buSzPts val="4900"/>
              <a:buFont typeface="Arial"/>
              <a:buNone/>
            </a:pPr>
            <a:r>
              <a:t/>
            </a:r>
            <a:endParaRPr b="1" i="0" sz="1800" u="none" cap="none" strike="noStrike">
              <a:solidFill>
                <a:srgbClr val="FFAB40"/>
              </a:solidFill>
              <a:latin typeface="Montserrat"/>
              <a:ea typeface="Montserrat"/>
              <a:cs typeface="Montserrat"/>
              <a:sym typeface="Montserrat"/>
            </a:endParaRPr>
          </a:p>
        </p:txBody>
      </p:sp>
      <p:sp>
        <p:nvSpPr>
          <p:cNvPr id="1378" name="Google Shape;1378;g113d69fc308_3_328"/>
          <p:cNvSpPr/>
          <p:nvPr/>
        </p:nvSpPr>
        <p:spPr>
          <a:xfrm>
            <a:off x="609600" y="3446375"/>
            <a:ext cx="3941100" cy="972900"/>
          </a:xfrm>
          <a:prstGeom prst="rect">
            <a:avLst/>
          </a:prstGeom>
          <a:solidFill>
            <a:srgbClr val="F2AB2F"/>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400"/>
              <a:buFont typeface="Arial"/>
              <a:buNone/>
            </a:pPr>
            <a:r>
              <a:rPr b="1" i="0" lang="en" sz="1100" u="none" cap="none" strike="noStrike">
                <a:solidFill>
                  <a:srgbClr val="743673"/>
                </a:solidFill>
                <a:latin typeface="Montserrat"/>
                <a:ea typeface="Montserrat"/>
                <a:cs typeface="Montserrat"/>
                <a:sym typeface="Montserrat"/>
              </a:rPr>
              <a:t>Kode pada gambar tersebut menerapkan konsep OOP Inheritance: </a:t>
            </a:r>
            <a:r>
              <a:rPr b="1" i="1" lang="en" sz="1100" u="none" cap="none" strike="noStrike">
                <a:solidFill>
                  <a:srgbClr val="743673"/>
                </a:solidFill>
                <a:latin typeface="Montserrat"/>
                <a:ea typeface="Montserrat"/>
                <a:cs typeface="Montserrat"/>
                <a:sym typeface="Montserrat"/>
              </a:rPr>
              <a:t>overriding method</a:t>
            </a:r>
            <a:r>
              <a:rPr b="1" i="0" lang="en" sz="1100" u="none" cap="none" strike="noStrike">
                <a:solidFill>
                  <a:srgbClr val="743673"/>
                </a:solidFill>
                <a:latin typeface="Montserrat"/>
                <a:ea typeface="Montserrat"/>
                <a:cs typeface="Montserrat"/>
                <a:sym typeface="Montserrat"/>
              </a:rPr>
              <a:t> karena kita menggunakan method yang sama dengan </a:t>
            </a:r>
            <a:r>
              <a:rPr b="1" i="1" lang="en" sz="1100" u="none" cap="none" strike="noStrike">
                <a:solidFill>
                  <a:srgbClr val="743673"/>
                </a:solidFill>
                <a:latin typeface="Montserrat"/>
                <a:ea typeface="Montserrat"/>
                <a:cs typeface="Montserrat"/>
                <a:sym typeface="Montserrat"/>
              </a:rPr>
              <a:t>super class</a:t>
            </a:r>
            <a:r>
              <a:rPr b="1" i="0" lang="en" sz="1100" u="none" cap="none" strike="noStrike">
                <a:solidFill>
                  <a:srgbClr val="743673"/>
                </a:solidFill>
                <a:latin typeface="Montserrat"/>
                <a:ea typeface="Montserrat"/>
                <a:cs typeface="Montserrat"/>
                <a:sym typeface="Montserrat"/>
              </a:rPr>
              <a:t>-nya, tanpa mengubah parameternya. </a:t>
            </a:r>
            <a:endParaRPr b="1" i="0" sz="1100" u="none" cap="none" strike="noStrike">
              <a:solidFill>
                <a:srgbClr val="743673"/>
              </a:solidFill>
              <a:latin typeface="Montserrat"/>
              <a:ea typeface="Montserrat"/>
              <a:cs typeface="Montserrat"/>
              <a:sym typeface="Montserrat"/>
            </a:endParaRPr>
          </a:p>
        </p:txBody>
      </p:sp>
      <p:sp>
        <p:nvSpPr>
          <p:cNvPr id="1379" name="Google Shape;1379;g113d69fc308_3_3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1380" name="Google Shape;1380;g113d69fc308_3_328"/>
          <p:cNvPicPr preferRelativeResize="0"/>
          <p:nvPr/>
        </p:nvPicPr>
        <p:blipFill rotWithShape="1">
          <a:blip r:embed="rId4">
            <a:alphaModFix/>
          </a:blip>
          <a:srcRect b="0" l="0" r="0" t="0"/>
          <a:stretch/>
        </p:blipFill>
        <p:spPr>
          <a:xfrm>
            <a:off x="4703225" y="788324"/>
            <a:ext cx="4202281" cy="3722493"/>
          </a:xfrm>
          <a:prstGeom prst="rect">
            <a:avLst/>
          </a:prstGeom>
          <a:noFill/>
          <a:ln>
            <a:noFill/>
          </a:ln>
        </p:spPr>
      </p:pic>
      <p:sp>
        <p:nvSpPr>
          <p:cNvPr id="1381" name="Google Shape;1381;g113d69fc308_3_328"/>
          <p:cNvSpPr txBox="1"/>
          <p:nvPr/>
        </p:nvSpPr>
        <p:spPr>
          <a:xfrm>
            <a:off x="988475" y="1855700"/>
            <a:ext cx="2276400" cy="9234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0"/>
              </a:spcAft>
              <a:buClr>
                <a:srgbClr val="A667A5"/>
              </a:buClr>
              <a:buSzPts val="1200"/>
              <a:buFont typeface="Montserrat"/>
              <a:buAutoNum type="alphaUcPeriod"/>
            </a:pPr>
            <a:r>
              <a:rPr b="0" i="0" lang="en" sz="1200" u="none" cap="none" strike="noStrike">
                <a:solidFill>
                  <a:srgbClr val="A667A5"/>
                </a:solidFill>
                <a:latin typeface="Montserrat"/>
                <a:ea typeface="Montserrat"/>
                <a:cs typeface="Montserrat"/>
                <a:sym typeface="Montserrat"/>
              </a:rPr>
              <a:t>Abstraction</a:t>
            </a:r>
            <a:endParaRPr b="0" i="0" sz="1200" u="none" cap="none" strike="noStrike">
              <a:solidFill>
                <a:srgbClr val="A667A5"/>
              </a:solidFill>
              <a:latin typeface="Montserrat"/>
              <a:ea typeface="Montserrat"/>
              <a:cs typeface="Montserrat"/>
              <a:sym typeface="Montserrat"/>
            </a:endParaRPr>
          </a:p>
          <a:p>
            <a:pPr indent="-304800" lvl="0" marL="457200" marR="0" rtl="0" algn="l">
              <a:lnSpc>
                <a:spcPct val="150000"/>
              </a:lnSpc>
              <a:spcBef>
                <a:spcPts val="0"/>
              </a:spcBef>
              <a:spcAft>
                <a:spcPts val="0"/>
              </a:spcAft>
              <a:buClr>
                <a:srgbClr val="A667A5"/>
              </a:buClr>
              <a:buSzPts val="1200"/>
              <a:buFont typeface="Montserrat"/>
              <a:buAutoNum type="alphaUcPeriod"/>
            </a:pPr>
            <a:r>
              <a:rPr b="0" i="0" lang="en" sz="1200" u="none" cap="none" strike="noStrike">
                <a:solidFill>
                  <a:srgbClr val="A667A5"/>
                </a:solidFill>
                <a:latin typeface="Montserrat"/>
                <a:ea typeface="Montserrat"/>
                <a:cs typeface="Montserrat"/>
                <a:sym typeface="Montserrat"/>
              </a:rPr>
              <a:t>Encapsulation</a:t>
            </a:r>
            <a:endParaRPr b="0" i="0" sz="1200" u="none" cap="none" strike="noStrike">
              <a:solidFill>
                <a:srgbClr val="A667A5"/>
              </a:solidFill>
              <a:latin typeface="Montserrat"/>
              <a:ea typeface="Montserrat"/>
              <a:cs typeface="Montserrat"/>
              <a:sym typeface="Montserrat"/>
            </a:endParaRPr>
          </a:p>
          <a:p>
            <a:pPr indent="-304800" lvl="0" marL="457200" marR="0" rtl="0" algn="l">
              <a:lnSpc>
                <a:spcPct val="150000"/>
              </a:lnSpc>
              <a:spcBef>
                <a:spcPts val="0"/>
              </a:spcBef>
              <a:spcAft>
                <a:spcPts val="0"/>
              </a:spcAft>
              <a:buClr>
                <a:schemeClr val="lt1"/>
              </a:buClr>
              <a:buSzPts val="1200"/>
              <a:buFont typeface="Montserrat"/>
              <a:buAutoNum type="alphaUcPeriod"/>
            </a:pPr>
            <a:r>
              <a:rPr b="0" i="0" lang="en" sz="1200" u="none" cap="none" strike="noStrike">
                <a:solidFill>
                  <a:schemeClr val="lt1"/>
                </a:solidFill>
                <a:latin typeface="Montserrat"/>
                <a:ea typeface="Montserrat"/>
                <a:cs typeface="Montserrat"/>
                <a:sym typeface="Montserrat"/>
              </a:rPr>
              <a:t>Inheritance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52F67"/>
        </a:solidFill>
      </p:bgPr>
    </p:bg>
    <p:spTree>
      <p:nvGrpSpPr>
        <p:cNvPr id="1385" name="Shape 1385"/>
        <p:cNvGrpSpPr/>
        <p:nvPr/>
      </p:nvGrpSpPr>
      <p:grpSpPr>
        <a:xfrm>
          <a:off x="0" y="0"/>
          <a:ext cx="0" cy="0"/>
          <a:chOff x="0" y="0"/>
          <a:chExt cx="0" cy="0"/>
        </a:xfrm>
      </p:grpSpPr>
      <p:sp>
        <p:nvSpPr>
          <p:cNvPr id="1386" name="Google Shape;1386;g116dd404e79_0_0"/>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87" name="Google Shape;1387;g116dd404e79_0_0"/>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88" name="Google Shape;1388;g116dd404e79_0_0"/>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89" name="Google Shape;1389;g116dd404e79_0_0"/>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90" name="Google Shape;1390;g116dd404e79_0_0"/>
          <p:cNvSpPr txBox="1"/>
          <p:nvPr/>
        </p:nvSpPr>
        <p:spPr>
          <a:xfrm>
            <a:off x="573575" y="98975"/>
            <a:ext cx="6381600" cy="5361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FFFFFF"/>
                </a:solidFill>
                <a:latin typeface="Montserrat"/>
                <a:ea typeface="Montserrat"/>
                <a:cs typeface="Montserrat"/>
                <a:sym typeface="Montserrat"/>
              </a:rPr>
              <a:t>Quiz</a:t>
            </a:r>
            <a:endParaRPr b="1" i="0" sz="1200" u="none" cap="none" strike="noStrike">
              <a:solidFill>
                <a:srgbClr val="FFFFFF"/>
              </a:solidFill>
              <a:latin typeface="Montserrat"/>
              <a:ea typeface="Montserrat"/>
              <a:cs typeface="Montserrat"/>
              <a:sym typeface="Montserrat"/>
            </a:endParaRPr>
          </a:p>
        </p:txBody>
      </p:sp>
      <p:sp>
        <p:nvSpPr>
          <p:cNvPr id="1391" name="Google Shape;1391;g116dd404e79_0_0"/>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392" name="Google Shape;1392;g116dd404e79_0_0"/>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393" name="Google Shape;1393;g116dd404e79_0_0"/>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394" name="Google Shape;1394;g116dd404e79_0_0"/>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395" name="Google Shape;1395;g116dd404e79_0_0"/>
          <p:cNvSpPr txBox="1"/>
          <p:nvPr/>
        </p:nvSpPr>
        <p:spPr>
          <a:xfrm>
            <a:off x="126125" y="982575"/>
            <a:ext cx="4424700" cy="7914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3200"/>
              </a:spcBef>
              <a:spcAft>
                <a:spcPts val="0"/>
              </a:spcAft>
              <a:buClr>
                <a:srgbClr val="000000"/>
              </a:buClr>
              <a:buSzPts val="4900"/>
              <a:buFont typeface="Arial"/>
              <a:buNone/>
            </a:pPr>
            <a:r>
              <a:rPr b="1" i="0" lang="en" sz="1800" u="none" cap="none" strike="noStrike">
                <a:solidFill>
                  <a:srgbClr val="FFAB40"/>
                </a:solidFill>
                <a:latin typeface="Montserrat"/>
                <a:ea typeface="Montserrat"/>
                <a:cs typeface="Montserrat"/>
                <a:sym typeface="Montserrat"/>
              </a:rPr>
              <a:t>4. </a:t>
            </a:r>
            <a:r>
              <a:rPr b="1" i="0" lang="en" sz="1800" u="none" cap="none" strike="noStrike">
                <a:solidFill>
                  <a:schemeClr val="lt1"/>
                </a:solidFill>
                <a:latin typeface="Montserrat"/>
                <a:ea typeface="Montserrat"/>
                <a:cs typeface="Montserrat"/>
                <a:sym typeface="Montserrat"/>
              </a:rPr>
              <a:t>Konsep OOP apa yang diterapkan pada kode ini</a:t>
            </a:r>
            <a:endParaRPr b="1" i="0" sz="1800" u="none" cap="none" strike="noStrike">
              <a:solidFill>
                <a:schemeClr val="lt1"/>
              </a:solidFill>
              <a:highlight>
                <a:srgbClr val="FFFFFF"/>
              </a:highlight>
              <a:latin typeface="Montserrat"/>
              <a:ea typeface="Montserrat"/>
              <a:cs typeface="Montserrat"/>
              <a:sym typeface="Montserrat"/>
            </a:endParaRPr>
          </a:p>
        </p:txBody>
      </p:sp>
      <p:sp>
        <p:nvSpPr>
          <p:cNvPr id="1396" name="Google Shape;1396;g116dd404e79_0_0"/>
          <p:cNvSpPr txBox="1"/>
          <p:nvPr/>
        </p:nvSpPr>
        <p:spPr>
          <a:xfrm>
            <a:off x="988475" y="1855700"/>
            <a:ext cx="2276400" cy="14775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0"/>
              </a:spcAft>
              <a:buClr>
                <a:schemeClr val="lt1"/>
              </a:buClr>
              <a:buSzPts val="1200"/>
              <a:buFont typeface="Montserrat"/>
              <a:buAutoNum type="alphaUcPeriod"/>
            </a:pPr>
            <a:r>
              <a:rPr b="0" i="0" lang="en" sz="1200" u="none" cap="none" strike="noStrike">
                <a:solidFill>
                  <a:schemeClr val="lt1"/>
                </a:solidFill>
                <a:latin typeface="Montserrat"/>
                <a:ea typeface="Montserrat"/>
                <a:cs typeface="Montserrat"/>
                <a:sym typeface="Montserrat"/>
              </a:rPr>
              <a:t>Polymorphism</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0"/>
              </a:spcBef>
              <a:spcAft>
                <a:spcPts val="0"/>
              </a:spcAft>
              <a:buClr>
                <a:schemeClr val="lt1"/>
              </a:buClr>
              <a:buSzPts val="1200"/>
              <a:buFont typeface="Montserrat"/>
              <a:buAutoNum type="alphaUcPeriod"/>
            </a:pPr>
            <a:r>
              <a:rPr b="0" i="0" lang="en" sz="1200" u="none" cap="none" strike="noStrike">
                <a:solidFill>
                  <a:schemeClr val="lt1"/>
                </a:solidFill>
                <a:latin typeface="Montserrat"/>
                <a:ea typeface="Montserrat"/>
                <a:cs typeface="Montserrat"/>
                <a:sym typeface="Montserrat"/>
              </a:rPr>
              <a:t>Abstraction</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0"/>
              </a:spcBef>
              <a:spcAft>
                <a:spcPts val="0"/>
              </a:spcAft>
              <a:buClr>
                <a:schemeClr val="lt1"/>
              </a:buClr>
              <a:buSzPts val="1200"/>
              <a:buFont typeface="Montserrat"/>
              <a:buAutoNum type="alphaUcPeriod"/>
            </a:pPr>
            <a:r>
              <a:rPr b="0" i="0" lang="en" sz="1200" u="none" cap="none" strike="noStrike">
                <a:solidFill>
                  <a:schemeClr val="lt1"/>
                </a:solidFill>
                <a:latin typeface="Montserrat"/>
                <a:ea typeface="Montserrat"/>
                <a:cs typeface="Montserrat"/>
                <a:sym typeface="Montserrat"/>
              </a:rPr>
              <a:t>Inheritance</a:t>
            </a:r>
            <a:endParaRPr b="0" i="0" sz="1200" u="none" cap="none" strike="noStrike">
              <a:solidFill>
                <a:schemeClr val="lt1"/>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chemeClr val="lt1"/>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chemeClr val="lt1"/>
              </a:solidFill>
              <a:latin typeface="Montserrat"/>
              <a:ea typeface="Montserrat"/>
              <a:cs typeface="Montserrat"/>
              <a:sym typeface="Montserrat"/>
            </a:endParaRPr>
          </a:p>
        </p:txBody>
      </p:sp>
      <p:sp>
        <p:nvSpPr>
          <p:cNvPr id="1397" name="Google Shape;1397;g116dd404e79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1398" name="Google Shape;1398;g116dd404e79_0_0"/>
          <p:cNvPicPr preferRelativeResize="0"/>
          <p:nvPr/>
        </p:nvPicPr>
        <p:blipFill rotWithShape="1">
          <a:blip r:embed="rId4">
            <a:alphaModFix/>
          </a:blip>
          <a:srcRect b="0" l="0" r="0" t="0"/>
          <a:stretch/>
        </p:blipFill>
        <p:spPr>
          <a:xfrm>
            <a:off x="4703225" y="788324"/>
            <a:ext cx="3605826" cy="4202778"/>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52F67"/>
        </a:solidFill>
      </p:bgPr>
    </p:bg>
    <p:spTree>
      <p:nvGrpSpPr>
        <p:cNvPr id="1402" name="Shape 1402"/>
        <p:cNvGrpSpPr/>
        <p:nvPr/>
      </p:nvGrpSpPr>
      <p:grpSpPr>
        <a:xfrm>
          <a:off x="0" y="0"/>
          <a:ext cx="0" cy="0"/>
          <a:chOff x="0" y="0"/>
          <a:chExt cx="0" cy="0"/>
        </a:xfrm>
      </p:grpSpPr>
      <p:sp>
        <p:nvSpPr>
          <p:cNvPr id="1403" name="Google Shape;1403;g116dd404e79_0_16"/>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04" name="Google Shape;1404;g116dd404e79_0_16"/>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05" name="Google Shape;1405;g116dd404e79_0_16"/>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06" name="Google Shape;1406;g116dd404e79_0_16"/>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07" name="Google Shape;1407;g116dd404e79_0_16"/>
          <p:cNvSpPr txBox="1"/>
          <p:nvPr/>
        </p:nvSpPr>
        <p:spPr>
          <a:xfrm>
            <a:off x="573575" y="98975"/>
            <a:ext cx="6381600" cy="5361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FFFFFF"/>
                </a:solidFill>
                <a:latin typeface="Montserrat"/>
                <a:ea typeface="Montserrat"/>
                <a:cs typeface="Montserrat"/>
                <a:sym typeface="Montserrat"/>
              </a:rPr>
              <a:t>Quiz</a:t>
            </a:r>
            <a:endParaRPr b="1" i="0" sz="1200" u="none" cap="none" strike="noStrike">
              <a:solidFill>
                <a:srgbClr val="FFFFFF"/>
              </a:solidFill>
              <a:latin typeface="Montserrat"/>
              <a:ea typeface="Montserrat"/>
              <a:cs typeface="Montserrat"/>
              <a:sym typeface="Montserrat"/>
            </a:endParaRPr>
          </a:p>
        </p:txBody>
      </p:sp>
      <p:sp>
        <p:nvSpPr>
          <p:cNvPr id="1408" name="Google Shape;1408;g116dd404e79_0_16"/>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409" name="Google Shape;1409;g116dd404e79_0_16"/>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410" name="Google Shape;1410;g116dd404e79_0_16"/>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411" name="Google Shape;1411;g116dd404e79_0_16"/>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412" name="Google Shape;1412;g116dd404e79_0_16"/>
          <p:cNvSpPr txBox="1"/>
          <p:nvPr/>
        </p:nvSpPr>
        <p:spPr>
          <a:xfrm>
            <a:off x="126125" y="982575"/>
            <a:ext cx="4424700" cy="7914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3200"/>
              </a:spcBef>
              <a:spcAft>
                <a:spcPts val="0"/>
              </a:spcAft>
              <a:buClr>
                <a:schemeClr val="dk1"/>
              </a:buClr>
              <a:buSzPts val="4900"/>
              <a:buFont typeface="Arial"/>
              <a:buNone/>
            </a:pPr>
            <a:r>
              <a:rPr b="1" i="0" lang="en" sz="1800" u="none" cap="none" strike="noStrike">
                <a:solidFill>
                  <a:schemeClr val="accent1"/>
                </a:solidFill>
                <a:latin typeface="Montserrat"/>
                <a:ea typeface="Montserrat"/>
                <a:cs typeface="Montserrat"/>
                <a:sym typeface="Montserrat"/>
              </a:rPr>
              <a:t>4. </a:t>
            </a:r>
            <a:r>
              <a:rPr b="1" i="0" lang="en" sz="1800" u="none" cap="none" strike="noStrike">
                <a:solidFill>
                  <a:schemeClr val="lt1"/>
                </a:solidFill>
                <a:latin typeface="Montserrat"/>
                <a:ea typeface="Montserrat"/>
                <a:cs typeface="Montserrat"/>
                <a:sym typeface="Montserrat"/>
              </a:rPr>
              <a:t>Konsep OOP apa yang diterapkan pada kode ini</a:t>
            </a:r>
            <a:endParaRPr b="1" i="0" sz="1800" u="none" cap="none" strike="noStrike">
              <a:solidFill>
                <a:schemeClr val="lt1"/>
              </a:solidFill>
              <a:highlight>
                <a:schemeClr val="lt1"/>
              </a:highlight>
              <a:latin typeface="Montserrat"/>
              <a:ea typeface="Montserrat"/>
              <a:cs typeface="Montserrat"/>
              <a:sym typeface="Montserrat"/>
            </a:endParaRPr>
          </a:p>
          <a:p>
            <a:pPr indent="0" lvl="0" marL="457200" marR="0" rtl="0" algn="l">
              <a:lnSpc>
                <a:spcPct val="115000"/>
              </a:lnSpc>
              <a:spcBef>
                <a:spcPts val="3200"/>
              </a:spcBef>
              <a:spcAft>
                <a:spcPts val="0"/>
              </a:spcAft>
              <a:buClr>
                <a:srgbClr val="000000"/>
              </a:buClr>
              <a:buSzPts val="4900"/>
              <a:buFont typeface="Arial"/>
              <a:buNone/>
            </a:pPr>
            <a:r>
              <a:t/>
            </a:r>
            <a:endParaRPr b="1" i="0" sz="1800" u="none" cap="none" strike="noStrike">
              <a:solidFill>
                <a:srgbClr val="FFAB40"/>
              </a:solidFill>
              <a:latin typeface="Montserrat"/>
              <a:ea typeface="Montserrat"/>
              <a:cs typeface="Montserrat"/>
              <a:sym typeface="Montserrat"/>
            </a:endParaRPr>
          </a:p>
        </p:txBody>
      </p:sp>
      <p:sp>
        <p:nvSpPr>
          <p:cNvPr id="1413" name="Google Shape;1413;g116dd404e79_0_16"/>
          <p:cNvSpPr/>
          <p:nvPr/>
        </p:nvSpPr>
        <p:spPr>
          <a:xfrm>
            <a:off x="609600" y="3194975"/>
            <a:ext cx="3941100" cy="1224300"/>
          </a:xfrm>
          <a:prstGeom prst="rect">
            <a:avLst/>
          </a:prstGeom>
          <a:solidFill>
            <a:srgbClr val="F2AB2F"/>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1" i="0" lang="en" sz="1100" u="none" cap="none" strike="noStrike">
                <a:solidFill>
                  <a:srgbClr val="743673"/>
                </a:solidFill>
                <a:latin typeface="Montserrat"/>
                <a:ea typeface="Montserrat"/>
                <a:cs typeface="Montserrat"/>
                <a:sym typeface="Montserrat"/>
              </a:rPr>
              <a:t>Kode pada gambar tersebut menerapkan OOP Polymorphism. Yang berarti bahwa satu class dapat memiliki banyak wujud dari sub class-nya. Dimana doctor dan police merupakan extensi dari publicserver superclass</a:t>
            </a:r>
            <a:endParaRPr b="1" i="0" sz="1100" u="none" cap="none" strike="noStrike">
              <a:solidFill>
                <a:srgbClr val="743673"/>
              </a:solidFill>
              <a:latin typeface="Montserrat"/>
              <a:ea typeface="Montserrat"/>
              <a:cs typeface="Montserrat"/>
              <a:sym typeface="Montserrat"/>
            </a:endParaRPr>
          </a:p>
        </p:txBody>
      </p:sp>
      <p:sp>
        <p:nvSpPr>
          <p:cNvPr id="1414" name="Google Shape;1414;g116dd404e79_0_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1415" name="Google Shape;1415;g116dd404e79_0_16"/>
          <p:cNvSpPr txBox="1"/>
          <p:nvPr/>
        </p:nvSpPr>
        <p:spPr>
          <a:xfrm>
            <a:off x="988475" y="1855700"/>
            <a:ext cx="2276400" cy="9234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0"/>
              </a:spcAft>
              <a:buClr>
                <a:schemeClr val="lt1"/>
              </a:buClr>
              <a:buSzPts val="1200"/>
              <a:buFont typeface="Montserrat"/>
              <a:buAutoNum type="alphaUcPeriod"/>
            </a:pPr>
            <a:r>
              <a:rPr b="0" i="0" lang="en" sz="1200" u="none" cap="none" strike="noStrike">
                <a:solidFill>
                  <a:schemeClr val="lt1"/>
                </a:solidFill>
                <a:latin typeface="Montserrat"/>
                <a:ea typeface="Montserrat"/>
                <a:cs typeface="Montserrat"/>
                <a:sym typeface="Montserrat"/>
              </a:rPr>
              <a:t>Polymorphism</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0"/>
              </a:spcBef>
              <a:spcAft>
                <a:spcPts val="0"/>
              </a:spcAft>
              <a:buClr>
                <a:srgbClr val="A667A5"/>
              </a:buClr>
              <a:buSzPts val="1200"/>
              <a:buFont typeface="Montserrat"/>
              <a:buAutoNum type="alphaUcPeriod"/>
            </a:pPr>
            <a:r>
              <a:rPr b="0" i="0" lang="en" sz="1200" u="none" cap="none" strike="noStrike">
                <a:solidFill>
                  <a:srgbClr val="A667A5"/>
                </a:solidFill>
                <a:latin typeface="Montserrat"/>
                <a:ea typeface="Montserrat"/>
                <a:cs typeface="Montserrat"/>
                <a:sym typeface="Montserrat"/>
              </a:rPr>
              <a:t>Abstraction</a:t>
            </a:r>
            <a:endParaRPr b="0" i="0" sz="1200" u="none" cap="none" strike="noStrike">
              <a:solidFill>
                <a:srgbClr val="A667A5"/>
              </a:solidFill>
              <a:latin typeface="Montserrat"/>
              <a:ea typeface="Montserrat"/>
              <a:cs typeface="Montserrat"/>
              <a:sym typeface="Montserrat"/>
            </a:endParaRPr>
          </a:p>
          <a:p>
            <a:pPr indent="-304800" lvl="0" marL="457200" marR="0" rtl="0" algn="l">
              <a:lnSpc>
                <a:spcPct val="150000"/>
              </a:lnSpc>
              <a:spcBef>
                <a:spcPts val="0"/>
              </a:spcBef>
              <a:spcAft>
                <a:spcPts val="0"/>
              </a:spcAft>
              <a:buClr>
                <a:srgbClr val="A667A5"/>
              </a:buClr>
              <a:buSzPts val="1200"/>
              <a:buFont typeface="Montserrat"/>
              <a:buAutoNum type="alphaUcPeriod"/>
            </a:pPr>
            <a:r>
              <a:rPr b="0" i="0" lang="en" sz="1200" u="none" cap="none" strike="noStrike">
                <a:solidFill>
                  <a:srgbClr val="A667A5"/>
                </a:solidFill>
                <a:latin typeface="Montserrat"/>
                <a:ea typeface="Montserrat"/>
                <a:cs typeface="Montserrat"/>
                <a:sym typeface="Montserrat"/>
              </a:rPr>
              <a:t>Inheritance</a:t>
            </a:r>
            <a:endParaRPr b="0" i="0" sz="1400" u="none" cap="none" strike="noStrike">
              <a:solidFill>
                <a:srgbClr val="A667A5"/>
              </a:solidFill>
              <a:latin typeface="Arial"/>
              <a:ea typeface="Arial"/>
              <a:cs typeface="Arial"/>
              <a:sym typeface="Arial"/>
            </a:endParaRPr>
          </a:p>
        </p:txBody>
      </p:sp>
      <p:pic>
        <p:nvPicPr>
          <p:cNvPr id="1416" name="Google Shape;1416;g116dd404e79_0_16"/>
          <p:cNvPicPr preferRelativeResize="0"/>
          <p:nvPr/>
        </p:nvPicPr>
        <p:blipFill rotWithShape="1">
          <a:blip r:embed="rId4">
            <a:alphaModFix/>
          </a:blip>
          <a:srcRect b="0" l="0" r="0" t="0"/>
          <a:stretch/>
        </p:blipFill>
        <p:spPr>
          <a:xfrm>
            <a:off x="4703225" y="788324"/>
            <a:ext cx="3605826" cy="4202778"/>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52F67"/>
        </a:solidFill>
      </p:bgPr>
    </p:bg>
    <p:spTree>
      <p:nvGrpSpPr>
        <p:cNvPr id="1420" name="Shape 1420"/>
        <p:cNvGrpSpPr/>
        <p:nvPr/>
      </p:nvGrpSpPr>
      <p:grpSpPr>
        <a:xfrm>
          <a:off x="0" y="0"/>
          <a:ext cx="0" cy="0"/>
          <a:chOff x="0" y="0"/>
          <a:chExt cx="0" cy="0"/>
        </a:xfrm>
      </p:grpSpPr>
      <p:sp>
        <p:nvSpPr>
          <p:cNvPr id="1421" name="Google Shape;1421;g116dd404e79_0_38"/>
          <p:cNvSpPr txBox="1"/>
          <p:nvPr/>
        </p:nvSpPr>
        <p:spPr>
          <a:xfrm>
            <a:off x="126125" y="982575"/>
            <a:ext cx="8409900" cy="7914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3200"/>
              </a:spcBef>
              <a:spcAft>
                <a:spcPts val="0"/>
              </a:spcAft>
              <a:buClr>
                <a:srgbClr val="000000"/>
              </a:buClr>
              <a:buSzPts val="4900"/>
              <a:buFont typeface="Arial"/>
              <a:buNone/>
            </a:pPr>
            <a:r>
              <a:rPr b="1" i="0" lang="en" sz="1800" u="none" cap="none" strike="noStrike">
                <a:solidFill>
                  <a:srgbClr val="FFAB40"/>
                </a:solidFill>
                <a:latin typeface="Montserrat"/>
                <a:ea typeface="Montserrat"/>
                <a:cs typeface="Montserrat"/>
                <a:sym typeface="Montserrat"/>
              </a:rPr>
              <a:t>5. </a:t>
            </a:r>
            <a:r>
              <a:rPr b="1" i="0" lang="en" sz="1800" u="none" cap="none" strike="noStrike">
                <a:solidFill>
                  <a:schemeClr val="lt1"/>
                </a:solidFill>
                <a:latin typeface="Montserrat"/>
                <a:ea typeface="Montserrat"/>
                <a:cs typeface="Montserrat"/>
                <a:sym typeface="Montserrat"/>
              </a:rPr>
              <a:t>Dari pilihan berikut, manakah</a:t>
            </a:r>
            <a:r>
              <a:rPr b="1" i="0" lang="en" sz="1800" u="none" cap="none" strike="noStrike">
                <a:solidFill>
                  <a:srgbClr val="FFAB40"/>
                </a:solidFill>
                <a:latin typeface="Montserrat"/>
                <a:ea typeface="Montserrat"/>
                <a:cs typeface="Montserrat"/>
                <a:sym typeface="Montserrat"/>
              </a:rPr>
              <a:t> </a:t>
            </a:r>
            <a:r>
              <a:rPr b="1" i="0" lang="en" sz="1800" u="none" cap="none" strike="noStrike">
                <a:solidFill>
                  <a:schemeClr val="lt1"/>
                </a:solidFill>
                <a:latin typeface="Montserrat"/>
                <a:ea typeface="Montserrat"/>
                <a:cs typeface="Montserrat"/>
                <a:sym typeface="Montserrat"/>
              </a:rPr>
              <a:t>yang bukan merupakan macam dari visibility </a:t>
            </a:r>
            <a:endParaRPr b="1" i="0" sz="1800" u="none" cap="none" strike="noStrike">
              <a:solidFill>
                <a:schemeClr val="lt1"/>
              </a:solidFill>
              <a:highlight>
                <a:srgbClr val="FFFFFF"/>
              </a:highlight>
              <a:latin typeface="Montserrat"/>
              <a:ea typeface="Montserrat"/>
              <a:cs typeface="Montserrat"/>
              <a:sym typeface="Montserrat"/>
            </a:endParaRPr>
          </a:p>
        </p:txBody>
      </p:sp>
      <p:sp>
        <p:nvSpPr>
          <p:cNvPr id="1422" name="Google Shape;1422;g116dd404e79_0_38"/>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23" name="Google Shape;1423;g116dd404e79_0_38"/>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24" name="Google Shape;1424;g116dd404e79_0_38"/>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25" name="Google Shape;1425;g116dd404e79_0_38"/>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26" name="Google Shape;1426;g116dd404e79_0_38"/>
          <p:cNvSpPr txBox="1"/>
          <p:nvPr/>
        </p:nvSpPr>
        <p:spPr>
          <a:xfrm>
            <a:off x="573575" y="98975"/>
            <a:ext cx="6381600" cy="5361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FFFFFF"/>
                </a:solidFill>
                <a:latin typeface="Montserrat"/>
                <a:ea typeface="Montserrat"/>
                <a:cs typeface="Montserrat"/>
                <a:sym typeface="Montserrat"/>
              </a:rPr>
              <a:t>Quiz</a:t>
            </a:r>
            <a:endParaRPr b="1" i="0" sz="1200" u="none" cap="none" strike="noStrike">
              <a:solidFill>
                <a:srgbClr val="FFFFFF"/>
              </a:solidFill>
              <a:latin typeface="Montserrat"/>
              <a:ea typeface="Montserrat"/>
              <a:cs typeface="Montserrat"/>
              <a:sym typeface="Montserrat"/>
            </a:endParaRPr>
          </a:p>
        </p:txBody>
      </p:sp>
      <p:sp>
        <p:nvSpPr>
          <p:cNvPr id="1427" name="Google Shape;1427;g116dd404e79_0_38"/>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428" name="Google Shape;1428;g116dd404e79_0_38"/>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429" name="Google Shape;1429;g116dd404e79_0_38"/>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430" name="Google Shape;1430;g116dd404e79_0_38"/>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431" name="Google Shape;1431;g116dd404e79_0_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1432" name="Google Shape;1432;g116dd404e79_0_38"/>
          <p:cNvSpPr txBox="1"/>
          <p:nvPr/>
        </p:nvSpPr>
        <p:spPr>
          <a:xfrm>
            <a:off x="988475" y="1855700"/>
            <a:ext cx="2276400" cy="17547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0"/>
              </a:spcAft>
              <a:buClr>
                <a:schemeClr val="lt1"/>
              </a:buClr>
              <a:buSzPts val="1200"/>
              <a:buFont typeface="Montserrat"/>
              <a:buAutoNum type="alphaUcPeriod"/>
            </a:pPr>
            <a:r>
              <a:rPr b="0" i="0" lang="en" sz="1200" u="none" cap="none" strike="noStrike">
                <a:solidFill>
                  <a:schemeClr val="lt1"/>
                </a:solidFill>
                <a:latin typeface="Montserrat"/>
                <a:ea typeface="Montserrat"/>
                <a:cs typeface="Montserrat"/>
                <a:sym typeface="Montserrat"/>
              </a:rPr>
              <a:t>Protected</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0"/>
              </a:spcBef>
              <a:spcAft>
                <a:spcPts val="0"/>
              </a:spcAft>
              <a:buClr>
                <a:schemeClr val="lt1"/>
              </a:buClr>
              <a:buSzPts val="1200"/>
              <a:buFont typeface="Montserrat"/>
              <a:buAutoNum type="alphaUcPeriod"/>
            </a:pPr>
            <a:r>
              <a:rPr b="0" i="0" lang="en" sz="1200" u="none" cap="none" strike="noStrike">
                <a:solidFill>
                  <a:schemeClr val="lt1"/>
                </a:solidFill>
                <a:latin typeface="Montserrat"/>
                <a:ea typeface="Montserrat"/>
                <a:cs typeface="Montserrat"/>
                <a:sym typeface="Montserrat"/>
              </a:rPr>
              <a:t>Prioritize</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0"/>
              </a:spcBef>
              <a:spcAft>
                <a:spcPts val="0"/>
              </a:spcAft>
              <a:buClr>
                <a:schemeClr val="lt1"/>
              </a:buClr>
              <a:buSzPts val="1200"/>
              <a:buFont typeface="Montserrat"/>
              <a:buAutoNum type="alphaUcPeriod"/>
            </a:pPr>
            <a:r>
              <a:rPr b="0" i="0" lang="en" sz="1200" u="none" cap="none" strike="noStrike">
                <a:solidFill>
                  <a:schemeClr val="lt1"/>
                </a:solidFill>
                <a:latin typeface="Montserrat"/>
                <a:ea typeface="Montserrat"/>
                <a:cs typeface="Montserrat"/>
                <a:sym typeface="Montserrat"/>
              </a:rPr>
              <a:t>Public</a:t>
            </a:r>
            <a:endParaRPr b="0" i="0" sz="1200" u="none" cap="none" strike="noStrike">
              <a:solidFill>
                <a:schemeClr val="lt1"/>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chemeClr val="lt1"/>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chemeClr val="lt1"/>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chemeClr val="lt1"/>
              </a:solidFill>
              <a:latin typeface="Montserrat"/>
              <a:ea typeface="Montserrat"/>
              <a:cs typeface="Montserrat"/>
              <a:sym typeface="Montserrat"/>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52F67"/>
        </a:solidFill>
      </p:bgPr>
    </p:bg>
    <p:spTree>
      <p:nvGrpSpPr>
        <p:cNvPr id="1436" name="Shape 1436"/>
        <p:cNvGrpSpPr/>
        <p:nvPr/>
      </p:nvGrpSpPr>
      <p:grpSpPr>
        <a:xfrm>
          <a:off x="0" y="0"/>
          <a:ext cx="0" cy="0"/>
          <a:chOff x="0" y="0"/>
          <a:chExt cx="0" cy="0"/>
        </a:xfrm>
      </p:grpSpPr>
      <p:sp>
        <p:nvSpPr>
          <p:cNvPr id="1437" name="Google Shape;1437;g116dd404e79_0_54"/>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38" name="Google Shape;1438;g116dd404e79_0_54"/>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39" name="Google Shape;1439;g116dd404e79_0_54"/>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40" name="Google Shape;1440;g116dd404e79_0_54"/>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41" name="Google Shape;1441;g116dd404e79_0_54"/>
          <p:cNvSpPr txBox="1"/>
          <p:nvPr/>
        </p:nvSpPr>
        <p:spPr>
          <a:xfrm>
            <a:off x="573575" y="98975"/>
            <a:ext cx="6381600" cy="5361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FFFFFF"/>
                </a:solidFill>
                <a:latin typeface="Montserrat"/>
                <a:ea typeface="Montserrat"/>
                <a:cs typeface="Montserrat"/>
                <a:sym typeface="Montserrat"/>
              </a:rPr>
              <a:t>Quiz</a:t>
            </a:r>
            <a:endParaRPr b="1" i="0" sz="1200" u="none" cap="none" strike="noStrike">
              <a:solidFill>
                <a:srgbClr val="FFFFFF"/>
              </a:solidFill>
              <a:latin typeface="Montserrat"/>
              <a:ea typeface="Montserrat"/>
              <a:cs typeface="Montserrat"/>
              <a:sym typeface="Montserrat"/>
            </a:endParaRPr>
          </a:p>
        </p:txBody>
      </p:sp>
      <p:sp>
        <p:nvSpPr>
          <p:cNvPr id="1442" name="Google Shape;1442;g116dd404e79_0_54"/>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443" name="Google Shape;1443;g116dd404e79_0_54"/>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444" name="Google Shape;1444;g116dd404e79_0_54"/>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445" name="Google Shape;1445;g116dd404e79_0_54"/>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446" name="Google Shape;1446;g116dd404e79_0_54"/>
          <p:cNvSpPr/>
          <p:nvPr/>
        </p:nvSpPr>
        <p:spPr>
          <a:xfrm>
            <a:off x="609600" y="3627875"/>
            <a:ext cx="7782300" cy="791400"/>
          </a:xfrm>
          <a:prstGeom prst="rect">
            <a:avLst/>
          </a:prstGeom>
          <a:solidFill>
            <a:srgbClr val="F2AB2F"/>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1" i="0" lang="en" sz="1200" u="none" cap="none" strike="noStrike">
                <a:solidFill>
                  <a:srgbClr val="743673"/>
                </a:solidFill>
                <a:latin typeface="Montserrat"/>
                <a:ea typeface="Montserrat"/>
                <a:cs typeface="Montserrat"/>
                <a:sym typeface="Montserrat"/>
              </a:rPr>
              <a:t> Visibility itu memiliki 3 macam yaitu, public, private, and protected.</a:t>
            </a:r>
            <a:endParaRPr b="1" i="0" sz="1200" u="none" cap="none" strike="noStrike">
              <a:solidFill>
                <a:srgbClr val="743673"/>
              </a:solidFill>
              <a:latin typeface="Montserrat"/>
              <a:ea typeface="Montserrat"/>
              <a:cs typeface="Montserrat"/>
              <a:sym typeface="Montserrat"/>
            </a:endParaRPr>
          </a:p>
        </p:txBody>
      </p:sp>
      <p:sp>
        <p:nvSpPr>
          <p:cNvPr id="1447" name="Google Shape;1447;g116dd404e79_0_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1448" name="Google Shape;1448;g116dd404e79_0_54"/>
          <p:cNvSpPr txBox="1"/>
          <p:nvPr/>
        </p:nvSpPr>
        <p:spPr>
          <a:xfrm>
            <a:off x="126125" y="982575"/>
            <a:ext cx="8409900" cy="7914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3200"/>
              </a:spcBef>
              <a:spcAft>
                <a:spcPts val="0"/>
              </a:spcAft>
              <a:buClr>
                <a:srgbClr val="000000"/>
              </a:buClr>
              <a:buSzPts val="4900"/>
              <a:buFont typeface="Arial"/>
              <a:buNone/>
            </a:pPr>
            <a:r>
              <a:rPr b="1" i="0" lang="en" sz="1800" u="none" cap="none" strike="noStrike">
                <a:solidFill>
                  <a:srgbClr val="FFAB40"/>
                </a:solidFill>
                <a:latin typeface="Montserrat"/>
                <a:ea typeface="Montserrat"/>
                <a:cs typeface="Montserrat"/>
                <a:sym typeface="Montserrat"/>
              </a:rPr>
              <a:t>5. </a:t>
            </a:r>
            <a:r>
              <a:rPr b="1" i="0" lang="en" sz="1800" u="none" cap="none" strike="noStrike">
                <a:solidFill>
                  <a:schemeClr val="lt1"/>
                </a:solidFill>
                <a:latin typeface="Montserrat"/>
                <a:ea typeface="Montserrat"/>
                <a:cs typeface="Montserrat"/>
                <a:sym typeface="Montserrat"/>
              </a:rPr>
              <a:t>Dari pilihan berikut, manakah</a:t>
            </a:r>
            <a:r>
              <a:rPr b="1" i="0" lang="en" sz="1800" u="none" cap="none" strike="noStrike">
                <a:solidFill>
                  <a:srgbClr val="FFAB40"/>
                </a:solidFill>
                <a:latin typeface="Montserrat"/>
                <a:ea typeface="Montserrat"/>
                <a:cs typeface="Montserrat"/>
                <a:sym typeface="Montserrat"/>
              </a:rPr>
              <a:t> </a:t>
            </a:r>
            <a:r>
              <a:rPr b="1" i="0" lang="en" sz="1800" u="none" cap="none" strike="noStrike">
                <a:solidFill>
                  <a:schemeClr val="lt1"/>
                </a:solidFill>
                <a:latin typeface="Montserrat"/>
                <a:ea typeface="Montserrat"/>
                <a:cs typeface="Montserrat"/>
                <a:sym typeface="Montserrat"/>
              </a:rPr>
              <a:t>yang bukan merupakan macam dari visibility </a:t>
            </a:r>
            <a:endParaRPr b="1" i="0" sz="1800" u="none" cap="none" strike="noStrike">
              <a:solidFill>
                <a:schemeClr val="lt1"/>
              </a:solidFill>
              <a:highlight>
                <a:srgbClr val="FFFFFF"/>
              </a:highlight>
              <a:latin typeface="Montserrat"/>
              <a:ea typeface="Montserrat"/>
              <a:cs typeface="Montserrat"/>
              <a:sym typeface="Montserrat"/>
            </a:endParaRPr>
          </a:p>
        </p:txBody>
      </p:sp>
      <p:sp>
        <p:nvSpPr>
          <p:cNvPr id="1449" name="Google Shape;1449;g116dd404e79_0_54"/>
          <p:cNvSpPr txBox="1"/>
          <p:nvPr/>
        </p:nvSpPr>
        <p:spPr>
          <a:xfrm>
            <a:off x="988475" y="1855700"/>
            <a:ext cx="2276400" cy="17547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0"/>
              </a:spcAft>
              <a:buClr>
                <a:srgbClr val="A667A5"/>
              </a:buClr>
              <a:buSzPts val="1200"/>
              <a:buFont typeface="Montserrat"/>
              <a:buAutoNum type="alphaUcPeriod"/>
            </a:pPr>
            <a:r>
              <a:rPr b="0" i="0" lang="en" sz="1200" u="none" cap="none" strike="noStrike">
                <a:solidFill>
                  <a:srgbClr val="A667A5"/>
                </a:solidFill>
                <a:latin typeface="Montserrat"/>
                <a:ea typeface="Montserrat"/>
                <a:cs typeface="Montserrat"/>
                <a:sym typeface="Montserrat"/>
              </a:rPr>
              <a:t>Protected</a:t>
            </a:r>
            <a:endParaRPr b="0" i="0" sz="1200" u="none" cap="none" strike="noStrike">
              <a:solidFill>
                <a:srgbClr val="A667A5"/>
              </a:solidFill>
              <a:latin typeface="Montserrat"/>
              <a:ea typeface="Montserrat"/>
              <a:cs typeface="Montserrat"/>
              <a:sym typeface="Montserrat"/>
            </a:endParaRPr>
          </a:p>
          <a:p>
            <a:pPr indent="-304800" lvl="0" marL="457200" marR="0" rtl="0" algn="l">
              <a:lnSpc>
                <a:spcPct val="150000"/>
              </a:lnSpc>
              <a:spcBef>
                <a:spcPts val="0"/>
              </a:spcBef>
              <a:spcAft>
                <a:spcPts val="0"/>
              </a:spcAft>
              <a:buClr>
                <a:schemeClr val="lt1"/>
              </a:buClr>
              <a:buSzPts val="1200"/>
              <a:buFont typeface="Montserrat"/>
              <a:buAutoNum type="alphaUcPeriod"/>
            </a:pPr>
            <a:r>
              <a:rPr b="0" i="0" lang="en" sz="1200" u="none" cap="none" strike="noStrike">
                <a:solidFill>
                  <a:schemeClr val="lt1"/>
                </a:solidFill>
                <a:latin typeface="Montserrat"/>
                <a:ea typeface="Montserrat"/>
                <a:cs typeface="Montserrat"/>
                <a:sym typeface="Montserrat"/>
              </a:rPr>
              <a:t>Prioritize</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0"/>
              </a:spcBef>
              <a:spcAft>
                <a:spcPts val="0"/>
              </a:spcAft>
              <a:buClr>
                <a:srgbClr val="A667A5"/>
              </a:buClr>
              <a:buSzPts val="1200"/>
              <a:buFont typeface="Montserrat"/>
              <a:buAutoNum type="alphaUcPeriod"/>
            </a:pPr>
            <a:r>
              <a:rPr b="0" i="0" lang="en" sz="1200" u="none" cap="none" strike="noStrike">
                <a:solidFill>
                  <a:srgbClr val="A667A5"/>
                </a:solidFill>
                <a:latin typeface="Montserrat"/>
                <a:ea typeface="Montserrat"/>
                <a:cs typeface="Montserrat"/>
                <a:sym typeface="Montserrat"/>
              </a:rPr>
              <a:t>Public</a:t>
            </a:r>
            <a:endParaRPr b="0" i="0" sz="1200" u="none" cap="none" strike="noStrike">
              <a:solidFill>
                <a:srgbClr val="A667A5"/>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chemeClr val="lt1"/>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chemeClr val="lt1"/>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chemeClr val="lt1"/>
              </a:solidFill>
              <a:latin typeface="Montserrat"/>
              <a:ea typeface="Montserrat"/>
              <a:cs typeface="Montserrat"/>
              <a:sym typeface="Montserrat"/>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g1162f7bea4d_1_376"/>
          <p:cNvSpPr txBox="1"/>
          <p:nvPr>
            <p:ph idx="12" type="sldNum"/>
          </p:nvPr>
        </p:nvSpPr>
        <p:spPr>
          <a:xfrm>
            <a:off x="8382000" y="4648200"/>
            <a:ext cx="548700" cy="393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g1162f7bea4d_1_376"/>
          <p:cNvSpPr txBox="1"/>
          <p:nvPr>
            <p:ph type="title"/>
          </p:nvPr>
        </p:nvSpPr>
        <p:spPr>
          <a:xfrm>
            <a:off x="685800" y="246888"/>
            <a:ext cx="4572000" cy="255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pic>
        <p:nvPicPr>
          <p:cNvPr id="1456" name="Google Shape;1456;g1162f7bea4d_1_376"/>
          <p:cNvPicPr preferRelativeResize="0"/>
          <p:nvPr/>
        </p:nvPicPr>
        <p:blipFill rotWithShape="1">
          <a:blip r:embed="rId3">
            <a:alphaModFix/>
          </a:blip>
          <a:srcRect b="0" l="0" r="0" t="0"/>
          <a:stretch/>
        </p:blipFill>
        <p:spPr>
          <a:xfrm>
            <a:off x="5638796" y="1097113"/>
            <a:ext cx="2743199" cy="3511629"/>
          </a:xfrm>
          <a:prstGeom prst="rect">
            <a:avLst/>
          </a:prstGeom>
          <a:noFill/>
          <a:ln>
            <a:noFill/>
          </a:ln>
        </p:spPr>
      </p:pic>
      <p:sp>
        <p:nvSpPr>
          <p:cNvPr id="1457" name="Google Shape;1457;g1162f7bea4d_1_376"/>
          <p:cNvSpPr txBox="1"/>
          <p:nvPr/>
        </p:nvSpPr>
        <p:spPr>
          <a:xfrm>
            <a:off x="439700" y="771688"/>
            <a:ext cx="4119900" cy="14193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1600"/>
              </a:spcBef>
              <a:spcAft>
                <a:spcPts val="0"/>
              </a:spcAft>
              <a:buClr>
                <a:srgbClr val="000000"/>
              </a:buClr>
              <a:buSzPts val="1400"/>
              <a:buFont typeface="Arial"/>
              <a:buNone/>
            </a:pPr>
            <a:r>
              <a:rPr b="1" i="0" lang="en" sz="1600" u="none" cap="none" strike="noStrike">
                <a:solidFill>
                  <a:srgbClr val="743673"/>
                </a:solidFill>
                <a:highlight>
                  <a:schemeClr val="lt1"/>
                </a:highlight>
                <a:latin typeface="Montserrat"/>
                <a:ea typeface="Montserrat"/>
                <a:cs typeface="Montserrat"/>
                <a:sym typeface="Montserrat"/>
              </a:rPr>
              <a:t>Referensi dan bacaan lebih lanjut~</a:t>
            </a:r>
            <a:endParaRPr b="1" i="0" sz="1600" u="none" cap="none" strike="noStrike">
              <a:solidFill>
                <a:srgbClr val="743673"/>
              </a:solidFill>
              <a:highlight>
                <a:schemeClr val="lt1"/>
              </a:highlight>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Medium"/>
              <a:ea typeface="Montserrat Medium"/>
              <a:cs typeface="Montserrat Medium"/>
              <a:sym typeface="Montserrat Medium"/>
            </a:endParaRPr>
          </a:p>
          <a:p>
            <a:pPr indent="-120650" lvl="0" marL="171450" marR="0" rtl="0" algn="l">
              <a:lnSpc>
                <a:spcPct val="115000"/>
              </a:lnSpc>
              <a:spcBef>
                <a:spcPts val="0"/>
              </a:spcBef>
              <a:spcAft>
                <a:spcPts val="0"/>
              </a:spcAft>
              <a:buClr>
                <a:schemeClr val="dk1"/>
              </a:buClr>
              <a:buSzPts val="1000"/>
              <a:buFont typeface="Montserrat Medium"/>
              <a:buAutoNum type="arabicPeriod"/>
            </a:pPr>
            <a:r>
              <a:rPr b="0" i="0" lang="en" sz="1000" u="sng" cap="none" strike="noStrike">
                <a:solidFill>
                  <a:schemeClr val="dk1"/>
                </a:solidFill>
                <a:latin typeface="Montserrat Medium"/>
                <a:ea typeface="Montserrat Medium"/>
                <a:cs typeface="Montserrat Medium"/>
                <a:sym typeface="Montserrat Medium"/>
              </a:rPr>
              <a:t>https://www.w3schools.com/js/js_objects.asp</a:t>
            </a:r>
            <a:endParaRPr b="0" i="0" sz="1000" u="sng" cap="none" strike="noStrike">
              <a:solidFill>
                <a:schemeClr val="dk1"/>
              </a:solidFill>
              <a:latin typeface="Montserrat Medium"/>
              <a:ea typeface="Montserrat Medium"/>
              <a:cs typeface="Montserrat Medium"/>
              <a:sym typeface="Montserrat Medium"/>
            </a:endParaRPr>
          </a:p>
          <a:p>
            <a:pPr indent="-120650" lvl="0" marL="171450" marR="0" rtl="0" algn="l">
              <a:lnSpc>
                <a:spcPct val="115000"/>
              </a:lnSpc>
              <a:spcBef>
                <a:spcPts val="1000"/>
              </a:spcBef>
              <a:spcAft>
                <a:spcPts val="0"/>
              </a:spcAft>
              <a:buClr>
                <a:schemeClr val="dk1"/>
              </a:buClr>
              <a:buSzPts val="1000"/>
              <a:buFont typeface="Montserrat Medium"/>
              <a:buAutoNum type="arabicPeriod"/>
            </a:pPr>
            <a:r>
              <a:rPr b="0" i="0" lang="en" sz="1000" u="sng" cap="none" strike="noStrike">
                <a:solidFill>
                  <a:schemeClr val="dk1"/>
                </a:solidFill>
                <a:latin typeface="Montserrat Medium"/>
                <a:ea typeface="Montserrat Medium"/>
                <a:cs typeface="Montserrat Medium"/>
                <a:sym typeface="Montserrat Medium"/>
              </a:rPr>
              <a:t>https://www.w3schools.com/js/js_object_constructors.asp</a:t>
            </a:r>
            <a:endParaRPr b="0" i="0" sz="1000" u="sng" cap="none" strike="noStrike">
              <a:solidFill>
                <a:schemeClr val="dk1"/>
              </a:solidFill>
              <a:latin typeface="Montserrat Medium"/>
              <a:ea typeface="Montserrat Medium"/>
              <a:cs typeface="Montserrat Medium"/>
              <a:sym typeface="Montserrat Medium"/>
            </a:endParaRPr>
          </a:p>
          <a:p>
            <a:pPr indent="-120650" lvl="0" marL="171450" marR="0" rtl="0" algn="l">
              <a:lnSpc>
                <a:spcPct val="115000"/>
              </a:lnSpc>
              <a:spcBef>
                <a:spcPts val="1000"/>
              </a:spcBef>
              <a:spcAft>
                <a:spcPts val="0"/>
              </a:spcAft>
              <a:buClr>
                <a:schemeClr val="dk1"/>
              </a:buClr>
              <a:buSzPts val="1000"/>
              <a:buFont typeface="Montserrat Medium"/>
              <a:buAutoNum type="arabicPeriod"/>
            </a:pPr>
            <a:r>
              <a:rPr b="0" i="0" lang="en" sz="1000" u="sng" cap="none" strike="noStrike">
                <a:solidFill>
                  <a:schemeClr val="dk1"/>
                </a:solidFill>
                <a:latin typeface="Montserrat Medium"/>
                <a:ea typeface="Montserrat Medium"/>
                <a:cs typeface="Montserrat Medium"/>
                <a:sym typeface="Montserrat Medium"/>
              </a:rPr>
              <a:t>https://www.w3schools.com/js/js_object_methods.asp</a:t>
            </a:r>
            <a:endParaRPr b="0" i="0" sz="1000" u="sng" cap="none" strike="noStrike">
              <a:solidFill>
                <a:schemeClr val="dk1"/>
              </a:solidFill>
              <a:latin typeface="Montserrat Medium"/>
              <a:ea typeface="Montserrat Medium"/>
              <a:cs typeface="Montserrat Medium"/>
              <a:sym typeface="Montserrat Medium"/>
            </a:endParaRPr>
          </a:p>
          <a:p>
            <a:pPr indent="-120650" lvl="0" marL="171450" marR="0" rtl="0" algn="l">
              <a:lnSpc>
                <a:spcPct val="115000"/>
              </a:lnSpc>
              <a:spcBef>
                <a:spcPts val="1000"/>
              </a:spcBef>
              <a:spcAft>
                <a:spcPts val="0"/>
              </a:spcAft>
              <a:buClr>
                <a:schemeClr val="dk1"/>
              </a:buClr>
              <a:buSzPts val="1000"/>
              <a:buFont typeface="Montserrat Medium"/>
              <a:buAutoNum type="arabicPeriod"/>
            </a:pPr>
            <a:r>
              <a:rPr b="0" i="0" lang="en" sz="1000" u="sng" cap="none" strike="noStrike">
                <a:solidFill>
                  <a:schemeClr val="dk1"/>
                </a:solidFill>
                <a:latin typeface="Montserrat Medium"/>
                <a:ea typeface="Montserrat Medium"/>
                <a:cs typeface="Montserrat Medium"/>
                <a:sym typeface="Montserrat Medium"/>
              </a:rPr>
              <a:t>https://medium.com/easyread/penerapan-oop-dalam-javascript-part-1-98ed3a427e77</a:t>
            </a:r>
            <a:endParaRPr b="0" i="0" sz="1000" u="sng" cap="none" strike="noStrike">
              <a:solidFill>
                <a:schemeClr val="dk1"/>
              </a:solidFill>
              <a:latin typeface="Montserrat Medium"/>
              <a:ea typeface="Montserrat Medium"/>
              <a:cs typeface="Montserrat Medium"/>
              <a:sym typeface="Montserrat Medium"/>
            </a:endParaRPr>
          </a:p>
          <a:p>
            <a:pPr indent="-120650" lvl="0" marL="171450" marR="0" rtl="0" algn="l">
              <a:lnSpc>
                <a:spcPct val="115000"/>
              </a:lnSpc>
              <a:spcBef>
                <a:spcPts val="1000"/>
              </a:spcBef>
              <a:spcAft>
                <a:spcPts val="0"/>
              </a:spcAft>
              <a:buClr>
                <a:schemeClr val="dk1"/>
              </a:buClr>
              <a:buSzPts val="1000"/>
              <a:buFont typeface="Montserrat Medium"/>
              <a:buAutoNum type="arabicPeriod"/>
            </a:pPr>
            <a:r>
              <a:rPr b="0" i="0" lang="en" sz="1000" u="sng" cap="none" strike="noStrike">
                <a:solidFill>
                  <a:schemeClr val="dk1"/>
                </a:solidFill>
                <a:latin typeface="Montserrat Medium"/>
                <a:ea typeface="Montserrat Medium"/>
                <a:cs typeface="Montserrat Medium"/>
                <a:sym typeface="Montserrat Medium"/>
              </a:rPr>
              <a:t>https://medium.com/easyread/penerapan-oop-dalam-javascript-part-2-822e6c4c53c8</a:t>
            </a:r>
            <a:endParaRPr b="0" i="0" sz="1000" u="sng" cap="none" strike="noStrike">
              <a:solidFill>
                <a:schemeClr val="dk1"/>
              </a:solidFill>
              <a:latin typeface="Montserrat Medium"/>
              <a:ea typeface="Montserrat Medium"/>
              <a:cs typeface="Montserrat Medium"/>
              <a:sym typeface="Montserrat Medium"/>
            </a:endParaRPr>
          </a:p>
          <a:p>
            <a:pPr indent="-120650" lvl="0" marL="171450" marR="0" rtl="0" algn="l">
              <a:lnSpc>
                <a:spcPct val="115000"/>
              </a:lnSpc>
              <a:spcBef>
                <a:spcPts val="1000"/>
              </a:spcBef>
              <a:spcAft>
                <a:spcPts val="0"/>
              </a:spcAft>
              <a:buClr>
                <a:schemeClr val="dk1"/>
              </a:buClr>
              <a:buSzPts val="1000"/>
              <a:buFont typeface="Montserrat Medium"/>
              <a:buAutoNum type="arabicPeriod"/>
            </a:pPr>
            <a:r>
              <a:rPr b="0" i="0" lang="en" sz="1000" u="sng" cap="none" strike="noStrike">
                <a:solidFill>
                  <a:schemeClr val="dk1"/>
                </a:solidFill>
                <a:latin typeface="Montserrat Medium"/>
                <a:ea typeface="Montserrat Medium"/>
                <a:cs typeface="Montserrat Medium"/>
                <a:sym typeface="Montserrat Medium"/>
              </a:rPr>
              <a:t>https://javascriptissexy.com/oop-in-javascript-what-you-need-to-know/</a:t>
            </a:r>
            <a:endParaRPr b="0" i="0" sz="1000" u="sng" cap="none" strike="noStrike">
              <a:solidFill>
                <a:schemeClr val="dk1"/>
              </a:solidFill>
              <a:latin typeface="Montserrat Medium"/>
              <a:ea typeface="Montserrat Medium"/>
              <a:cs typeface="Montserrat Medium"/>
              <a:sym typeface="Montserrat Medium"/>
            </a:endParaRPr>
          </a:p>
          <a:p>
            <a:pPr indent="0" lvl="0" marL="0" marR="0" rtl="0" algn="l">
              <a:lnSpc>
                <a:spcPct val="115000"/>
              </a:lnSpc>
              <a:spcBef>
                <a:spcPts val="1000"/>
              </a:spcBef>
              <a:spcAft>
                <a:spcPts val="0"/>
              </a:spcAft>
              <a:buClr>
                <a:srgbClr val="000000"/>
              </a:buClr>
              <a:buSzPts val="1000"/>
              <a:buFont typeface="Arial"/>
              <a:buNone/>
            </a:pPr>
            <a:r>
              <a:t/>
            </a:r>
            <a:endParaRPr b="0" i="0" sz="1000" u="sng" cap="none" strike="noStrike">
              <a:solidFill>
                <a:schemeClr val="dk1"/>
              </a:solidFill>
              <a:latin typeface="Montserrat Medium"/>
              <a:ea typeface="Montserrat Medium"/>
              <a:cs typeface="Montserrat Medium"/>
              <a:sym typeface="Montserrat Medium"/>
            </a:endParaRPr>
          </a:p>
          <a:p>
            <a:pPr indent="0" lvl="0" marL="0" marR="0" rtl="0" algn="l">
              <a:lnSpc>
                <a:spcPct val="115000"/>
              </a:lnSpc>
              <a:spcBef>
                <a:spcPts val="1000"/>
              </a:spcBef>
              <a:spcAft>
                <a:spcPts val="0"/>
              </a:spcAft>
              <a:buClr>
                <a:srgbClr val="000000"/>
              </a:buClr>
              <a:buSzPts val="1000"/>
              <a:buFont typeface="Arial"/>
              <a:buNone/>
            </a:pPr>
            <a:r>
              <a:t/>
            </a:r>
            <a:endParaRPr b="0" i="0" sz="1000" u="sng" cap="none" strike="noStrike">
              <a:solidFill>
                <a:schemeClr val="dk1"/>
              </a:solidFill>
              <a:latin typeface="Montserrat Medium"/>
              <a:ea typeface="Montserrat Medium"/>
              <a:cs typeface="Montserrat Medium"/>
              <a:sym typeface="Montserrat Medium"/>
            </a:endParaRPr>
          </a:p>
          <a:p>
            <a:pPr indent="0" lvl="0" marL="0" marR="0" rtl="0" algn="l">
              <a:lnSpc>
                <a:spcPct val="115000"/>
              </a:lnSpc>
              <a:spcBef>
                <a:spcPts val="1000"/>
              </a:spcBef>
              <a:spcAft>
                <a:spcPts val="1000"/>
              </a:spcAft>
              <a:buClr>
                <a:srgbClr val="000000"/>
              </a:buClr>
              <a:buSzPts val="1000"/>
              <a:buFont typeface="Arial"/>
              <a:buNone/>
            </a:pPr>
            <a:r>
              <a:t/>
            </a:r>
            <a:endParaRPr b="0" i="0" sz="1000" u="sng" cap="none" strike="noStrike">
              <a:solidFill>
                <a:schemeClr val="dk1"/>
              </a:solidFill>
              <a:latin typeface="Montserrat Medium"/>
              <a:ea typeface="Montserrat Medium"/>
              <a:cs typeface="Montserrat Medium"/>
              <a:sym typeface="Montserrat Medium"/>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43673"/>
        </a:solidFill>
      </p:bgPr>
    </p:bg>
    <p:spTree>
      <p:nvGrpSpPr>
        <p:cNvPr id="1461" name="Shape 1461"/>
        <p:cNvGrpSpPr/>
        <p:nvPr/>
      </p:nvGrpSpPr>
      <p:grpSpPr>
        <a:xfrm>
          <a:off x="0" y="0"/>
          <a:ext cx="0" cy="0"/>
          <a:chOff x="0" y="0"/>
          <a:chExt cx="0" cy="0"/>
        </a:xfrm>
      </p:grpSpPr>
      <p:sp>
        <p:nvSpPr>
          <p:cNvPr id="1462" name="Google Shape;1462;g1162f7bea4d_1_383"/>
          <p:cNvSpPr txBox="1"/>
          <p:nvPr/>
        </p:nvSpPr>
        <p:spPr>
          <a:xfrm>
            <a:off x="465575" y="1595475"/>
            <a:ext cx="4112700" cy="24315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000"/>
              </a:spcAft>
              <a:buClr>
                <a:schemeClr val="dk1"/>
              </a:buClr>
              <a:buSzPts val="4000"/>
              <a:buFont typeface="Arial"/>
              <a:buNone/>
            </a:pPr>
            <a:r>
              <a:rPr b="1" i="0" lang="en" sz="1400" u="none" cap="none" strike="noStrike">
                <a:solidFill>
                  <a:schemeClr val="lt1"/>
                </a:solidFill>
                <a:latin typeface="Montserrat"/>
                <a:ea typeface="Montserrat"/>
                <a:cs typeface="Montserrat"/>
                <a:sym typeface="Montserrat"/>
              </a:rPr>
              <a:t>Nah, selesai sudah pembahasan kita di chapter 4 Topic 1 ini. Selanjutnya, kita akan belajar tentang DOM!</a:t>
            </a:r>
            <a:endParaRPr b="1" i="0" sz="1400" u="none" cap="none" strike="noStrike">
              <a:solidFill>
                <a:schemeClr val="lt1"/>
              </a:solidFill>
              <a:latin typeface="Montserrat"/>
              <a:ea typeface="Montserrat"/>
              <a:cs typeface="Montserrat"/>
              <a:sym typeface="Montserrat"/>
            </a:endParaRPr>
          </a:p>
        </p:txBody>
      </p:sp>
      <p:pic>
        <p:nvPicPr>
          <p:cNvPr id="1463" name="Google Shape;1463;g1162f7bea4d_1_383"/>
          <p:cNvPicPr preferRelativeResize="0"/>
          <p:nvPr/>
        </p:nvPicPr>
        <p:blipFill rotWithShape="1">
          <a:blip r:embed="rId3">
            <a:alphaModFix/>
          </a:blip>
          <a:srcRect b="0" l="0" r="0" t="0"/>
          <a:stretch/>
        </p:blipFill>
        <p:spPr>
          <a:xfrm>
            <a:off x="4114431" y="676725"/>
            <a:ext cx="5687844" cy="4338199"/>
          </a:xfrm>
          <a:prstGeom prst="rect">
            <a:avLst/>
          </a:prstGeom>
          <a:noFill/>
          <a:ln>
            <a:noFill/>
          </a:ln>
        </p:spPr>
      </p:pic>
      <p:sp>
        <p:nvSpPr>
          <p:cNvPr id="1464" name="Google Shape;1464;g1162f7bea4d_1_383"/>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65" name="Google Shape;1465;g1162f7bea4d_1_383"/>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66" name="Google Shape;1466;g1162f7bea4d_1_383"/>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67" name="Google Shape;1467;g1162f7bea4d_1_383"/>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68" name="Google Shape;1468;g1162f7bea4d_1_383"/>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469" name="Google Shape;1469;g1162f7bea4d_1_383"/>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470" name="Google Shape;1470;g1162f7bea4d_1_383"/>
          <p:cNvPicPr preferRelativeResize="0"/>
          <p:nvPr/>
        </p:nvPicPr>
        <p:blipFill rotWithShape="1">
          <a:blip r:embed="rId4">
            <a:alphaModFix/>
          </a:blip>
          <a:srcRect b="0" l="0" r="0" t="0"/>
          <a:stretch/>
        </p:blipFill>
        <p:spPr>
          <a:xfrm>
            <a:off x="8535950" y="105991"/>
            <a:ext cx="463928" cy="463928"/>
          </a:xfrm>
          <a:prstGeom prst="rect">
            <a:avLst/>
          </a:prstGeom>
          <a:noFill/>
          <a:ln>
            <a:noFill/>
          </a:ln>
        </p:spPr>
      </p:pic>
      <p:sp>
        <p:nvSpPr>
          <p:cNvPr id="1471" name="Google Shape;1471;g1162f7bea4d_1_383"/>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472" name="Google Shape;1472;g1162f7bea4d_1_383"/>
          <p:cNvSpPr txBox="1"/>
          <p:nvPr/>
        </p:nvSpPr>
        <p:spPr>
          <a:xfrm>
            <a:off x="618377"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Penutup</a:t>
            </a:r>
            <a:endParaRPr b="1" i="0" sz="1200" u="none" cap="none" strike="noStrike">
              <a:solidFill>
                <a:schemeClr val="lt1"/>
              </a:solidFill>
              <a:latin typeface="Montserrat"/>
              <a:ea typeface="Montserrat"/>
              <a:cs typeface="Montserrat"/>
              <a:sym typeface="Montserrat"/>
            </a:endParaRPr>
          </a:p>
        </p:txBody>
      </p:sp>
      <p:sp>
        <p:nvSpPr>
          <p:cNvPr id="1473" name="Google Shape;1473;g1162f7bea4d_1_38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23" name="Shape 423"/>
        <p:cNvGrpSpPr/>
        <p:nvPr/>
      </p:nvGrpSpPr>
      <p:grpSpPr>
        <a:xfrm>
          <a:off x="0" y="0"/>
          <a:ext cx="0" cy="0"/>
          <a:chOff x="0" y="0"/>
          <a:chExt cx="0" cy="0"/>
        </a:xfrm>
      </p:grpSpPr>
      <p:sp>
        <p:nvSpPr>
          <p:cNvPr id="424" name="Google Shape;424;g113d69fc308_3_14"/>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25" name="Google Shape;425;g113d69fc308_3_14"/>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26" name="Google Shape;426;g113d69fc308_3_14"/>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27" name="Google Shape;427;g113d69fc308_3_14"/>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28" name="Google Shape;428;g113d69fc308_3_14"/>
          <p:cNvSpPr txBox="1"/>
          <p:nvPr/>
        </p:nvSpPr>
        <p:spPr>
          <a:xfrm>
            <a:off x="573575" y="135063"/>
            <a:ext cx="6381600" cy="4638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Konsep OOP di JavaScript</a:t>
            </a:r>
            <a:endParaRPr b="1" i="0" sz="1200" u="none" cap="none" strike="noStrike">
              <a:solidFill>
                <a:schemeClr val="lt1"/>
              </a:solidFill>
              <a:latin typeface="Montserrat"/>
              <a:ea typeface="Montserrat"/>
              <a:cs typeface="Montserrat"/>
              <a:sym typeface="Montserrat"/>
            </a:endParaRPr>
          </a:p>
        </p:txBody>
      </p:sp>
      <p:sp>
        <p:nvSpPr>
          <p:cNvPr id="429" name="Google Shape;429;g113d69fc308_3_14"/>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30" name="Google Shape;430;g113d69fc308_3_14"/>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431" name="Google Shape;431;g113d69fc308_3_14"/>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432" name="Google Shape;432;g113d69fc308_3_14"/>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33" name="Google Shape;433;g113d69fc308_3_14"/>
          <p:cNvSpPr txBox="1"/>
          <p:nvPr/>
        </p:nvSpPr>
        <p:spPr>
          <a:xfrm>
            <a:off x="465575" y="914650"/>
            <a:ext cx="4215900" cy="39597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400"/>
              <a:buFont typeface="Arial"/>
              <a:buNone/>
            </a:pPr>
            <a:r>
              <a:rPr b="1" i="0" lang="en" sz="1000" u="none" cap="none" strike="noStrike">
                <a:solidFill>
                  <a:schemeClr val="dk1"/>
                </a:solidFill>
                <a:latin typeface="Montserrat"/>
                <a:ea typeface="Montserrat"/>
                <a:cs typeface="Montserrat"/>
                <a:sym typeface="Montserrat"/>
              </a:rPr>
              <a:t>OOP ini termasuk jenis paradigma pemrograman yang </a:t>
            </a:r>
            <a:r>
              <a:rPr b="1" lang="en" sz="1000">
                <a:solidFill>
                  <a:schemeClr val="dk1"/>
                </a:solidFill>
                <a:latin typeface="Montserrat"/>
                <a:ea typeface="Montserrat"/>
                <a:cs typeface="Montserrat"/>
                <a:sym typeface="Montserrat"/>
              </a:rPr>
              <a:t>banyak</a:t>
            </a:r>
            <a:r>
              <a:rPr b="1" i="0" lang="en" sz="1000" u="none" cap="none" strike="noStrike">
                <a:solidFill>
                  <a:schemeClr val="dk1"/>
                </a:solidFill>
                <a:latin typeface="Montserrat"/>
                <a:ea typeface="Montserrat"/>
                <a:cs typeface="Montserrat"/>
                <a:sym typeface="Montserrat"/>
              </a:rPr>
              <a:t> dipak</a:t>
            </a:r>
            <a:r>
              <a:rPr b="1" lang="en" sz="1000">
                <a:solidFill>
                  <a:schemeClr val="dk1"/>
                </a:solidFill>
                <a:latin typeface="Montserrat"/>
                <a:ea typeface="Montserrat"/>
                <a:cs typeface="Montserrat"/>
                <a:sym typeface="Montserrat"/>
              </a:rPr>
              <a:t>ai</a:t>
            </a:r>
            <a:r>
              <a:rPr b="1" i="0" lang="en" sz="1000" u="none" cap="none" strike="noStrike">
                <a:solidFill>
                  <a:schemeClr val="dk1"/>
                </a:solidFill>
                <a:latin typeface="Montserrat"/>
                <a:ea typeface="Montserrat"/>
                <a:cs typeface="Montserrat"/>
                <a:sym typeface="Montserrat"/>
              </a:rPr>
              <a:t> di JavaScript, </a:t>
            </a:r>
            <a:r>
              <a:rPr b="0" i="0" lang="en" sz="1000" u="none" cap="none" strike="noStrike">
                <a:solidFill>
                  <a:schemeClr val="dk1"/>
                </a:solidFill>
                <a:latin typeface="Montserrat"/>
                <a:ea typeface="Montserrat"/>
                <a:cs typeface="Montserrat"/>
                <a:sym typeface="Montserrat"/>
              </a:rPr>
              <a:t>karena gaya penulisannya yang berorientasi objek.</a:t>
            </a:r>
            <a:endParaRPr b="0" i="0" sz="10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1000"/>
              </a:spcBef>
              <a:spcAft>
                <a:spcPts val="1000"/>
              </a:spcAft>
              <a:buClr>
                <a:srgbClr val="000000"/>
              </a:buClr>
              <a:buSzPts val="1400"/>
              <a:buFont typeface="Arial"/>
              <a:buNone/>
            </a:pPr>
            <a:r>
              <a:rPr b="0" i="0" lang="en" sz="1000" u="none" cap="none" strike="noStrike">
                <a:solidFill>
                  <a:schemeClr val="dk1"/>
                </a:solidFill>
                <a:latin typeface="Montserrat"/>
                <a:ea typeface="Montserrat"/>
                <a:cs typeface="Montserrat"/>
                <a:sym typeface="Montserrat"/>
              </a:rPr>
              <a:t>Sesuai sama namanya, yaitu Object Oriented Programming.</a:t>
            </a:r>
            <a:endParaRPr b="0" i="0" sz="1000" u="none" cap="none" strike="noStrike">
              <a:solidFill>
                <a:schemeClr val="dk1"/>
              </a:solidFill>
              <a:latin typeface="Montserrat"/>
              <a:ea typeface="Montserrat"/>
              <a:cs typeface="Montserrat"/>
              <a:sym typeface="Montserrat"/>
            </a:endParaRPr>
          </a:p>
        </p:txBody>
      </p:sp>
      <p:pic>
        <p:nvPicPr>
          <p:cNvPr id="434" name="Google Shape;434;g113d69fc308_3_14"/>
          <p:cNvPicPr preferRelativeResize="0"/>
          <p:nvPr/>
        </p:nvPicPr>
        <p:blipFill rotWithShape="1">
          <a:blip r:embed="rId4">
            <a:alphaModFix/>
          </a:blip>
          <a:srcRect b="0" l="45675" r="0" t="0"/>
          <a:stretch/>
        </p:blipFill>
        <p:spPr>
          <a:xfrm>
            <a:off x="5619750" y="1115175"/>
            <a:ext cx="2524252" cy="3541823"/>
          </a:xfrm>
          <a:prstGeom prst="rect">
            <a:avLst/>
          </a:prstGeom>
          <a:noFill/>
          <a:ln>
            <a:noFill/>
          </a:ln>
        </p:spPr>
      </p:pic>
      <p:sp>
        <p:nvSpPr>
          <p:cNvPr id="435" name="Google Shape;435;g113d69fc308_3_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33572"/>
        </a:solidFill>
      </p:bgPr>
    </p:bg>
    <p:spTree>
      <p:nvGrpSpPr>
        <p:cNvPr id="1477" name="Shape 1477"/>
        <p:cNvGrpSpPr/>
        <p:nvPr/>
      </p:nvGrpSpPr>
      <p:grpSpPr>
        <a:xfrm>
          <a:off x="0" y="0"/>
          <a:ext cx="0" cy="0"/>
          <a:chOff x="0" y="0"/>
          <a:chExt cx="0" cy="0"/>
        </a:xfrm>
      </p:grpSpPr>
      <p:sp>
        <p:nvSpPr>
          <p:cNvPr id="1478" name="Google Shape;1478;gf3b41c696f_1_89"/>
          <p:cNvSpPr/>
          <p:nvPr/>
        </p:nvSpPr>
        <p:spPr>
          <a:xfrm>
            <a:off x="0" y="3825400"/>
            <a:ext cx="9144000" cy="1389600"/>
          </a:xfrm>
          <a:prstGeom prst="rect">
            <a:avLst/>
          </a:prstGeom>
          <a:solidFill>
            <a:srgbClr val="F4B71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9" name="Google Shape;1479;gf3b41c696f_1_89"/>
          <p:cNvPicPr preferRelativeResize="0"/>
          <p:nvPr/>
        </p:nvPicPr>
        <p:blipFill>
          <a:blip r:embed="rId3">
            <a:alphaModFix/>
          </a:blip>
          <a:stretch>
            <a:fillRect/>
          </a:stretch>
        </p:blipFill>
        <p:spPr>
          <a:xfrm>
            <a:off x="1734062" y="469363"/>
            <a:ext cx="5675881" cy="4204774"/>
          </a:xfrm>
          <a:prstGeom prst="rect">
            <a:avLst/>
          </a:prstGeom>
          <a:noFill/>
          <a:ln>
            <a:noFill/>
          </a:ln>
        </p:spPr>
      </p:pic>
      <p:pic>
        <p:nvPicPr>
          <p:cNvPr id="1480" name="Google Shape;1480;gf3b41c696f_1_89"/>
          <p:cNvPicPr preferRelativeResize="0"/>
          <p:nvPr/>
        </p:nvPicPr>
        <p:blipFill rotWithShape="1">
          <a:blip r:embed="rId4">
            <a:alphaModFix/>
          </a:blip>
          <a:srcRect b="0" l="0" r="13247" t="0"/>
          <a:stretch/>
        </p:blipFill>
        <p:spPr>
          <a:xfrm>
            <a:off x="7987325" y="4075701"/>
            <a:ext cx="709350" cy="817600"/>
          </a:xfrm>
          <a:prstGeom prst="rect">
            <a:avLst/>
          </a:prstGeom>
          <a:noFill/>
          <a:ln>
            <a:noFill/>
          </a:ln>
        </p:spPr>
      </p:pic>
      <p:pic>
        <p:nvPicPr>
          <p:cNvPr id="1481" name="Google Shape;1481;gf3b41c696f_1_89"/>
          <p:cNvPicPr preferRelativeResize="0"/>
          <p:nvPr/>
        </p:nvPicPr>
        <p:blipFill>
          <a:blip r:embed="rId5">
            <a:alphaModFix/>
          </a:blip>
          <a:stretch>
            <a:fillRect/>
          </a:stretch>
        </p:blipFill>
        <p:spPr>
          <a:xfrm>
            <a:off x="1103225" y="6174213"/>
            <a:ext cx="1991475" cy="689575"/>
          </a:xfrm>
          <a:prstGeom prst="rect">
            <a:avLst/>
          </a:prstGeom>
          <a:noFill/>
          <a:ln>
            <a:noFill/>
          </a:ln>
        </p:spPr>
      </p:pic>
      <p:pic>
        <p:nvPicPr>
          <p:cNvPr id="1482" name="Google Shape;1482;gf3b41c696f_1_89"/>
          <p:cNvPicPr preferRelativeResize="0"/>
          <p:nvPr/>
        </p:nvPicPr>
        <p:blipFill>
          <a:blip r:embed="rId6">
            <a:alphaModFix/>
          </a:blip>
          <a:stretch>
            <a:fillRect/>
          </a:stretch>
        </p:blipFill>
        <p:spPr>
          <a:xfrm>
            <a:off x="487625" y="4141560"/>
            <a:ext cx="1991475" cy="68588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39" name="Shape 439"/>
        <p:cNvGrpSpPr/>
        <p:nvPr/>
      </p:nvGrpSpPr>
      <p:grpSpPr>
        <a:xfrm>
          <a:off x="0" y="0"/>
          <a:ext cx="0" cy="0"/>
          <a:chOff x="0" y="0"/>
          <a:chExt cx="0" cy="0"/>
        </a:xfrm>
      </p:grpSpPr>
      <p:sp>
        <p:nvSpPr>
          <p:cNvPr id="440" name="Google Shape;440;g115feea9046_0_451"/>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41" name="Google Shape;441;g115feea9046_0_451"/>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42" name="Google Shape;442;g115feea9046_0_451"/>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43" name="Google Shape;443;g115feea9046_0_451"/>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44" name="Google Shape;444;g115feea9046_0_451"/>
          <p:cNvSpPr txBox="1"/>
          <p:nvPr/>
        </p:nvSpPr>
        <p:spPr>
          <a:xfrm>
            <a:off x="573575" y="135063"/>
            <a:ext cx="6381600" cy="4638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Konsep OOP di JavaScript : Paradigma Pemrograman</a:t>
            </a:r>
            <a:endParaRPr b="1" i="0" sz="1200" u="none" cap="none" strike="noStrike">
              <a:solidFill>
                <a:schemeClr val="lt1"/>
              </a:solidFill>
              <a:latin typeface="Montserrat"/>
              <a:ea typeface="Montserrat"/>
              <a:cs typeface="Montserrat"/>
              <a:sym typeface="Montserrat"/>
            </a:endParaRPr>
          </a:p>
        </p:txBody>
      </p:sp>
      <p:sp>
        <p:nvSpPr>
          <p:cNvPr id="445" name="Google Shape;445;g115feea9046_0_451"/>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46" name="Google Shape;446;g115feea9046_0_451"/>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447" name="Google Shape;447;g115feea9046_0_451"/>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448" name="Google Shape;448;g115feea9046_0_451"/>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49" name="Google Shape;449;g115feea9046_0_451"/>
          <p:cNvSpPr txBox="1"/>
          <p:nvPr/>
        </p:nvSpPr>
        <p:spPr>
          <a:xfrm>
            <a:off x="509575" y="635925"/>
            <a:ext cx="3679800" cy="45075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1200"/>
              </a:spcBef>
              <a:spcAft>
                <a:spcPts val="0"/>
              </a:spcAft>
              <a:buClr>
                <a:schemeClr val="dk1"/>
              </a:buClr>
              <a:buSzPts val="1100"/>
              <a:buFont typeface="Arial"/>
              <a:buNone/>
            </a:pPr>
            <a:r>
              <a:rPr b="1" i="0" lang="en" sz="1600" u="none" cap="none" strike="noStrike">
                <a:solidFill>
                  <a:srgbClr val="743673"/>
                </a:solidFill>
                <a:latin typeface="Montserrat"/>
                <a:ea typeface="Montserrat"/>
                <a:cs typeface="Montserrat"/>
                <a:sym typeface="Montserrat"/>
              </a:rPr>
              <a:t>Eits, paradigma pemrograman nggak cuma ada OOP aja, lho~</a:t>
            </a:r>
            <a:endParaRPr b="1" i="0" sz="1600" u="none" cap="none" strike="noStrike">
              <a:solidFill>
                <a:srgbClr val="743673"/>
              </a:solidFill>
              <a:latin typeface="Montserrat"/>
              <a:ea typeface="Montserrat"/>
              <a:cs typeface="Montserrat"/>
              <a:sym typeface="Montserrat"/>
            </a:endParaRPr>
          </a:p>
          <a:p>
            <a:pPr indent="0" lvl="0" marL="0" marR="0" rtl="0" algn="just">
              <a:lnSpc>
                <a:spcPct val="115000"/>
              </a:lnSpc>
              <a:spcBef>
                <a:spcPts val="1200"/>
              </a:spcBef>
              <a:spcAft>
                <a:spcPts val="0"/>
              </a:spcAft>
              <a:buClr>
                <a:schemeClr val="dk1"/>
              </a:buClr>
              <a:buSzPts val="1100"/>
              <a:buFont typeface="Arial"/>
              <a:buNone/>
            </a:pPr>
            <a:r>
              <a:rPr b="0" i="0" lang="en" sz="1000" u="none" cap="none" strike="noStrike">
                <a:solidFill>
                  <a:schemeClr val="dk1"/>
                </a:solidFill>
                <a:latin typeface="Montserrat"/>
                <a:ea typeface="Montserrat"/>
                <a:cs typeface="Montserrat"/>
                <a:sym typeface="Montserrat"/>
              </a:rPr>
              <a:t>Yap, jadi sebenarnya paradigma pemrograman itu nggak cuma ada OOP aja, tapi ada juga paradigma lain yang sering dipake di pemrograman, yaitu:</a:t>
            </a:r>
            <a:endParaRPr b="0" i="0" sz="1000" u="none" cap="none" strike="noStrike">
              <a:solidFill>
                <a:schemeClr val="dk1"/>
              </a:solidFill>
              <a:latin typeface="Montserrat"/>
              <a:ea typeface="Montserrat"/>
              <a:cs typeface="Montserrat"/>
              <a:sym typeface="Montserrat"/>
            </a:endParaRPr>
          </a:p>
          <a:p>
            <a:pPr indent="-292100" lvl="0" marL="457200" marR="0" rtl="0" algn="just">
              <a:lnSpc>
                <a:spcPct val="115000"/>
              </a:lnSpc>
              <a:spcBef>
                <a:spcPts val="1200"/>
              </a:spcBef>
              <a:spcAft>
                <a:spcPts val="0"/>
              </a:spcAft>
              <a:buClr>
                <a:schemeClr val="dk1"/>
              </a:buClr>
              <a:buSzPts val="1000"/>
              <a:buFont typeface="Montserrat"/>
              <a:buChar char="●"/>
            </a:pPr>
            <a:r>
              <a:rPr b="0" i="0" lang="en" sz="1000" u="none" cap="none" strike="noStrike">
                <a:solidFill>
                  <a:schemeClr val="dk1"/>
                </a:solidFill>
                <a:latin typeface="Montserrat"/>
                <a:ea typeface="Montserrat"/>
                <a:cs typeface="Montserrat"/>
                <a:sym typeface="Montserrat"/>
              </a:rPr>
              <a:t>Procedural Programming</a:t>
            </a:r>
            <a:endParaRPr b="0" i="0" sz="1000" u="none" cap="none" strike="noStrike">
              <a:solidFill>
                <a:schemeClr val="dk1"/>
              </a:solidFill>
              <a:latin typeface="Montserrat"/>
              <a:ea typeface="Montserrat"/>
              <a:cs typeface="Montserrat"/>
              <a:sym typeface="Montserrat"/>
            </a:endParaRPr>
          </a:p>
          <a:p>
            <a:pPr indent="-292100" lvl="0" marL="457200" marR="0" rtl="0" algn="just">
              <a:lnSpc>
                <a:spcPct val="115000"/>
              </a:lnSpc>
              <a:spcBef>
                <a:spcPts val="1000"/>
              </a:spcBef>
              <a:spcAft>
                <a:spcPts val="0"/>
              </a:spcAft>
              <a:buClr>
                <a:schemeClr val="dk1"/>
              </a:buClr>
              <a:buSzPts val="1000"/>
              <a:buFont typeface="Montserrat"/>
              <a:buChar char="●"/>
            </a:pPr>
            <a:r>
              <a:rPr b="0" i="0" lang="en" sz="1000" u="none" cap="none" strike="noStrike">
                <a:solidFill>
                  <a:schemeClr val="dk1"/>
                </a:solidFill>
                <a:latin typeface="Montserrat"/>
                <a:ea typeface="Montserrat"/>
                <a:cs typeface="Montserrat"/>
                <a:sym typeface="Montserrat"/>
              </a:rPr>
              <a:t>Parallel Processing Approach</a:t>
            </a:r>
            <a:endParaRPr b="0" i="0" sz="1000" u="none" cap="none" strike="noStrike">
              <a:solidFill>
                <a:schemeClr val="dk1"/>
              </a:solidFill>
              <a:latin typeface="Montserrat"/>
              <a:ea typeface="Montserrat"/>
              <a:cs typeface="Montserrat"/>
              <a:sym typeface="Montserrat"/>
            </a:endParaRPr>
          </a:p>
          <a:p>
            <a:pPr indent="-292100" lvl="0" marL="457200" marR="0" rtl="0" algn="just">
              <a:lnSpc>
                <a:spcPct val="115000"/>
              </a:lnSpc>
              <a:spcBef>
                <a:spcPts val="1000"/>
              </a:spcBef>
              <a:spcAft>
                <a:spcPts val="0"/>
              </a:spcAft>
              <a:buClr>
                <a:schemeClr val="dk1"/>
              </a:buClr>
              <a:buSzPts val="1000"/>
              <a:buFont typeface="Montserrat"/>
              <a:buChar char="●"/>
            </a:pPr>
            <a:r>
              <a:rPr b="0" i="0" lang="en" sz="1000" u="none" cap="none" strike="noStrike">
                <a:solidFill>
                  <a:schemeClr val="dk1"/>
                </a:solidFill>
                <a:latin typeface="Montserrat"/>
                <a:ea typeface="Montserrat"/>
                <a:cs typeface="Montserrat"/>
                <a:sym typeface="Montserrat"/>
              </a:rPr>
              <a:t>Logic Programming</a:t>
            </a:r>
            <a:endParaRPr b="0" i="0" sz="1000" u="none" cap="none" strike="noStrike">
              <a:solidFill>
                <a:schemeClr val="dk1"/>
              </a:solidFill>
              <a:latin typeface="Montserrat"/>
              <a:ea typeface="Montserrat"/>
              <a:cs typeface="Montserrat"/>
              <a:sym typeface="Montserrat"/>
            </a:endParaRPr>
          </a:p>
          <a:p>
            <a:pPr indent="-292100" lvl="0" marL="457200" marR="0" rtl="0" algn="just">
              <a:lnSpc>
                <a:spcPct val="115000"/>
              </a:lnSpc>
              <a:spcBef>
                <a:spcPts val="1000"/>
              </a:spcBef>
              <a:spcAft>
                <a:spcPts val="0"/>
              </a:spcAft>
              <a:buClr>
                <a:schemeClr val="dk1"/>
              </a:buClr>
              <a:buSzPts val="1000"/>
              <a:buFont typeface="Montserrat"/>
              <a:buChar char="●"/>
            </a:pPr>
            <a:r>
              <a:rPr b="0" i="0" lang="en" sz="1000" u="none" cap="none" strike="noStrike">
                <a:solidFill>
                  <a:schemeClr val="dk1"/>
                </a:solidFill>
                <a:latin typeface="Montserrat"/>
                <a:ea typeface="Montserrat"/>
                <a:cs typeface="Montserrat"/>
                <a:sym typeface="Montserrat"/>
              </a:rPr>
              <a:t>Functional Programming</a:t>
            </a:r>
            <a:endParaRPr b="0" i="0" sz="1000" u="none" cap="none" strike="noStrike">
              <a:solidFill>
                <a:schemeClr val="dk1"/>
              </a:solidFill>
              <a:latin typeface="Montserrat"/>
              <a:ea typeface="Montserrat"/>
              <a:cs typeface="Montserrat"/>
              <a:sym typeface="Montserrat"/>
            </a:endParaRPr>
          </a:p>
          <a:p>
            <a:pPr indent="-292100" lvl="0" marL="457200" marR="0" rtl="0" algn="just">
              <a:lnSpc>
                <a:spcPct val="115000"/>
              </a:lnSpc>
              <a:spcBef>
                <a:spcPts val="1000"/>
              </a:spcBef>
              <a:spcAft>
                <a:spcPts val="0"/>
              </a:spcAft>
              <a:buClr>
                <a:schemeClr val="dk1"/>
              </a:buClr>
              <a:buSzPts val="1000"/>
              <a:buFont typeface="Montserrat"/>
              <a:buChar char="●"/>
            </a:pPr>
            <a:r>
              <a:rPr b="0" i="0" lang="en" sz="1000" u="none" cap="none" strike="noStrike">
                <a:solidFill>
                  <a:schemeClr val="dk1"/>
                </a:solidFill>
                <a:latin typeface="Montserrat"/>
                <a:ea typeface="Montserrat"/>
                <a:cs typeface="Montserrat"/>
                <a:sym typeface="Montserrat"/>
              </a:rPr>
              <a:t>Database Processing Approach</a:t>
            </a:r>
            <a:endParaRPr b="0" i="0" sz="1000" u="none" cap="none" strike="noStrike">
              <a:solidFill>
                <a:schemeClr val="dk1"/>
              </a:solidFill>
              <a:latin typeface="Montserrat"/>
              <a:ea typeface="Montserrat"/>
              <a:cs typeface="Montserrat"/>
              <a:sym typeface="Montserrat"/>
            </a:endParaRPr>
          </a:p>
          <a:p>
            <a:pPr indent="-292100" lvl="0" marL="457200" marR="0" rtl="0" algn="just">
              <a:lnSpc>
                <a:spcPct val="115000"/>
              </a:lnSpc>
              <a:spcBef>
                <a:spcPts val="1000"/>
              </a:spcBef>
              <a:spcAft>
                <a:spcPts val="0"/>
              </a:spcAft>
              <a:buClr>
                <a:schemeClr val="dk1"/>
              </a:buClr>
              <a:buSzPts val="1000"/>
              <a:buFont typeface="Montserrat"/>
              <a:buChar char="●"/>
            </a:pPr>
            <a:r>
              <a:rPr b="0" i="0" lang="en" sz="1000" u="none" cap="none" strike="noStrike">
                <a:solidFill>
                  <a:schemeClr val="dk1"/>
                </a:solidFill>
                <a:latin typeface="Montserrat"/>
                <a:ea typeface="Montserrat"/>
                <a:cs typeface="Montserrat"/>
                <a:sym typeface="Montserrat"/>
              </a:rPr>
              <a:t>dan masih banyak lagi lainnya... </a:t>
            </a:r>
            <a:endParaRPr b="0" i="0" sz="10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1200"/>
              </a:spcBef>
              <a:spcAft>
                <a:spcPts val="1200"/>
              </a:spcAft>
              <a:buClr>
                <a:srgbClr val="000000"/>
              </a:buClr>
              <a:buSzPts val="1400"/>
              <a:buFont typeface="Arial"/>
              <a:buNone/>
            </a:pPr>
            <a:r>
              <a:t/>
            </a:r>
            <a:endParaRPr b="0" i="0" sz="1000" u="none" cap="none" strike="noStrike">
              <a:solidFill>
                <a:schemeClr val="dk1"/>
              </a:solidFill>
              <a:latin typeface="Montserrat"/>
              <a:ea typeface="Montserrat"/>
              <a:cs typeface="Montserrat"/>
              <a:sym typeface="Montserrat"/>
            </a:endParaRPr>
          </a:p>
        </p:txBody>
      </p:sp>
      <p:pic>
        <p:nvPicPr>
          <p:cNvPr id="450" name="Google Shape;450;g115feea9046_0_451"/>
          <p:cNvPicPr preferRelativeResize="0"/>
          <p:nvPr/>
        </p:nvPicPr>
        <p:blipFill rotWithShape="1">
          <a:blip r:embed="rId4">
            <a:alphaModFix/>
          </a:blip>
          <a:srcRect b="0" l="0" r="0" t="0"/>
          <a:stretch/>
        </p:blipFill>
        <p:spPr>
          <a:xfrm>
            <a:off x="4442800" y="1565075"/>
            <a:ext cx="4015401" cy="3064500"/>
          </a:xfrm>
          <a:prstGeom prst="rect">
            <a:avLst/>
          </a:prstGeom>
          <a:noFill/>
          <a:ln>
            <a:noFill/>
          </a:ln>
        </p:spPr>
      </p:pic>
      <p:sp>
        <p:nvSpPr>
          <p:cNvPr id="451" name="Google Shape;451;g115feea9046_0_4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55" name="Shape 455"/>
        <p:cNvGrpSpPr/>
        <p:nvPr/>
      </p:nvGrpSpPr>
      <p:grpSpPr>
        <a:xfrm>
          <a:off x="0" y="0"/>
          <a:ext cx="0" cy="0"/>
          <a:chOff x="0" y="0"/>
          <a:chExt cx="0" cy="0"/>
        </a:xfrm>
      </p:grpSpPr>
      <p:sp>
        <p:nvSpPr>
          <p:cNvPr id="456" name="Google Shape;456;p7"/>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57" name="Google Shape;457;p7"/>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58" name="Google Shape;458;p7"/>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59" name="Google Shape;459;p7"/>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60" name="Google Shape;460;p7"/>
          <p:cNvSpPr txBox="1"/>
          <p:nvPr/>
        </p:nvSpPr>
        <p:spPr>
          <a:xfrm>
            <a:off x="573575" y="135063"/>
            <a:ext cx="6381600" cy="4638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Montserrat"/>
                <a:ea typeface="Montserrat"/>
                <a:cs typeface="Montserrat"/>
                <a:sym typeface="Montserrat"/>
              </a:rPr>
              <a:t>Konsep OOP di JavaScript : Paradigma Pemrograman</a:t>
            </a:r>
            <a:endParaRPr b="1" i="0" sz="1200" u="none" cap="none" strike="noStrike">
              <a:solidFill>
                <a:schemeClr val="lt1"/>
              </a:solidFill>
              <a:latin typeface="Montserrat"/>
              <a:ea typeface="Montserrat"/>
              <a:cs typeface="Montserrat"/>
              <a:sym typeface="Montserrat"/>
            </a:endParaRPr>
          </a:p>
        </p:txBody>
      </p:sp>
      <p:sp>
        <p:nvSpPr>
          <p:cNvPr id="461" name="Google Shape;461;p7"/>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62" name="Google Shape;462;p7"/>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463" name="Google Shape;463;p7"/>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464" name="Google Shape;464;p7"/>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65" name="Google Shape;465;p7"/>
          <p:cNvSpPr txBox="1"/>
          <p:nvPr/>
        </p:nvSpPr>
        <p:spPr>
          <a:xfrm>
            <a:off x="509575" y="635925"/>
            <a:ext cx="4062300" cy="45075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400"/>
              <a:buFont typeface="Arial"/>
              <a:buNone/>
            </a:pPr>
            <a:r>
              <a:rPr b="0" i="0" lang="en" sz="1000" u="none" cap="none" strike="noStrike">
                <a:solidFill>
                  <a:schemeClr val="dk1"/>
                </a:solidFill>
                <a:latin typeface="Montserrat"/>
                <a:ea typeface="Montserrat"/>
                <a:cs typeface="Montserrat"/>
                <a:sym typeface="Montserrat"/>
              </a:rPr>
              <a:t>Tapi, di sesi ini kita cuma bakal fokus buat belajar OOP aja karena paradigma ini dipake di JavaScript, terutama pas nanti kita bikin project sama library JavaScript, yaitu </a:t>
            </a:r>
            <a:r>
              <a:rPr b="0" i="0" lang="en" sz="1000" u="none" cap="none" strike="noStrike">
                <a:solidFill>
                  <a:schemeClr val="dk1"/>
                </a:solidFill>
                <a:latin typeface="Montserrat"/>
                <a:ea typeface="Montserrat"/>
                <a:cs typeface="Montserrat"/>
                <a:sym typeface="Montserrat"/>
                <a:extLst>
                  <a:ext uri="http://customooxmlschemas.google.com/">
                    <go:slidesCustomData xmlns:go="http://customooxmlschemas.google.com/" textRoundtripDataId="15"/>
                  </a:ext>
                </a:extLst>
              </a:rPr>
              <a:t>React</a:t>
            </a:r>
            <a:r>
              <a:rPr b="0" i="0" lang="en" sz="1000" u="none" cap="none" strike="noStrike">
                <a:solidFill>
                  <a:schemeClr val="dk1"/>
                </a:solidFill>
                <a:latin typeface="Montserrat"/>
                <a:ea typeface="Montserrat"/>
                <a:cs typeface="Montserrat"/>
                <a:sym typeface="Montserrat"/>
              </a:rPr>
              <a:t>. </a:t>
            </a:r>
            <a:endParaRPr b="0" i="0" sz="10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1200"/>
              </a:spcBef>
              <a:spcAft>
                <a:spcPts val="0"/>
              </a:spcAft>
              <a:buClr>
                <a:schemeClr val="dk1"/>
              </a:buClr>
              <a:buSzPts val="1400"/>
              <a:buFont typeface="Arial"/>
              <a:buNone/>
            </a:pPr>
            <a:r>
              <a:rPr b="0" i="0" lang="en" sz="1000" u="none" cap="none" strike="noStrike">
                <a:solidFill>
                  <a:schemeClr val="dk1"/>
                </a:solidFill>
                <a:latin typeface="Montserrat"/>
                <a:ea typeface="Montserrat"/>
                <a:cs typeface="Montserrat"/>
                <a:sym typeface="Montserrat"/>
              </a:rPr>
              <a:t>Kalau kita tulis kode pake paradigma OOP, itu bakal bikin kita gampang lho~</a:t>
            </a:r>
            <a:endParaRPr b="0" i="0" sz="10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1200"/>
              </a:spcBef>
              <a:spcAft>
                <a:spcPts val="0"/>
              </a:spcAft>
              <a:buClr>
                <a:schemeClr val="dk1"/>
              </a:buClr>
              <a:buSzPts val="1400"/>
              <a:buFont typeface="Arial"/>
              <a:buNone/>
            </a:pPr>
            <a:r>
              <a:rPr b="0" i="0" lang="en" sz="1000" u="none" cap="none" strike="noStrike">
                <a:solidFill>
                  <a:schemeClr val="dk1"/>
                </a:solidFill>
                <a:latin typeface="Montserrat"/>
                <a:ea typeface="Montserrat"/>
                <a:cs typeface="Montserrat"/>
                <a:sym typeface="Montserrat"/>
              </a:rPr>
              <a:t>Karena strukturnya bakal lebih jelas dan ngejaga kode kita biar gak </a:t>
            </a:r>
            <a:r>
              <a:rPr b="1" i="0" lang="en" sz="1000" u="none" cap="none" strike="noStrike">
                <a:solidFill>
                  <a:schemeClr val="dk1"/>
                </a:solidFill>
                <a:latin typeface="Montserrat"/>
                <a:ea typeface="Montserrat"/>
                <a:cs typeface="Montserrat"/>
                <a:sym typeface="Montserrat"/>
              </a:rPr>
              <a:t>DRY</a:t>
            </a:r>
            <a:r>
              <a:rPr b="0" i="0" lang="en" sz="1000" u="none" cap="none" strike="noStrike">
                <a:solidFill>
                  <a:schemeClr val="dk1"/>
                </a:solidFill>
                <a:latin typeface="Montserrat"/>
                <a:ea typeface="Montserrat"/>
                <a:cs typeface="Montserrat"/>
                <a:sym typeface="Montserrat"/>
              </a:rPr>
              <a:t> alias </a:t>
            </a:r>
            <a:r>
              <a:rPr b="1" i="0" lang="en" sz="1000" u="none" cap="none" strike="noStrike">
                <a:solidFill>
                  <a:schemeClr val="dk1"/>
                </a:solidFill>
                <a:latin typeface="Montserrat"/>
                <a:ea typeface="Montserrat"/>
                <a:cs typeface="Montserrat"/>
                <a:sym typeface="Montserrat"/>
              </a:rPr>
              <a:t>Don’t Repeat Yourself</a:t>
            </a:r>
            <a:r>
              <a:rPr b="0" i="0" lang="en" sz="1000" u="none" cap="none" strike="noStrike">
                <a:solidFill>
                  <a:schemeClr val="dk1"/>
                </a:solidFill>
                <a:latin typeface="Montserrat"/>
                <a:ea typeface="Montserrat"/>
                <a:cs typeface="Montserrat"/>
                <a:sym typeface="Montserrat"/>
              </a:rPr>
              <a:t>, jadiii kode kita bisa lebih gampang buat dikelola, dimodifikasi, dan di-debug.</a:t>
            </a:r>
            <a:endParaRPr b="0" i="0" sz="10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1200"/>
              </a:spcBef>
              <a:spcAft>
                <a:spcPts val="0"/>
              </a:spcAft>
              <a:buClr>
                <a:schemeClr val="dk1"/>
              </a:buClr>
              <a:buSzPts val="1400"/>
              <a:buFont typeface="Arial"/>
              <a:buNone/>
            </a:pPr>
            <a:r>
              <a:rPr b="0" i="0" lang="en" sz="1000" u="none" cap="none" strike="noStrike">
                <a:solidFill>
                  <a:schemeClr val="dk1"/>
                </a:solidFill>
                <a:latin typeface="Montserrat"/>
                <a:ea typeface="Montserrat"/>
                <a:cs typeface="Montserrat"/>
                <a:sym typeface="Montserrat"/>
              </a:rPr>
              <a:t>Makin semangat kan belajar OOP-nya? Gasss dong!</a:t>
            </a:r>
            <a:endParaRPr b="0" i="0" sz="10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1200"/>
              </a:spcBef>
              <a:spcAft>
                <a:spcPts val="1200"/>
              </a:spcAft>
              <a:buClr>
                <a:srgbClr val="000000"/>
              </a:buClr>
              <a:buSzPts val="1400"/>
              <a:buFont typeface="Arial"/>
              <a:buNone/>
            </a:pPr>
            <a:r>
              <a:t/>
            </a:r>
            <a:endParaRPr b="0" i="0" sz="1000" u="none" cap="none" strike="noStrike">
              <a:solidFill>
                <a:schemeClr val="dk1"/>
              </a:solidFill>
              <a:latin typeface="Montserrat"/>
              <a:ea typeface="Montserrat"/>
              <a:cs typeface="Montserrat"/>
              <a:sym typeface="Montserrat"/>
            </a:endParaRPr>
          </a:p>
        </p:txBody>
      </p:sp>
      <p:pic>
        <p:nvPicPr>
          <p:cNvPr id="466" name="Google Shape;466;p7"/>
          <p:cNvPicPr preferRelativeResize="0"/>
          <p:nvPr/>
        </p:nvPicPr>
        <p:blipFill rotWithShape="1">
          <a:blip r:embed="rId4">
            <a:alphaModFix/>
          </a:blip>
          <a:srcRect b="0" l="0" r="0" t="0"/>
          <a:stretch/>
        </p:blipFill>
        <p:spPr>
          <a:xfrm>
            <a:off x="4572000" y="1429400"/>
            <a:ext cx="4275599" cy="3260968"/>
          </a:xfrm>
          <a:prstGeom prst="rect">
            <a:avLst/>
          </a:prstGeom>
          <a:noFill/>
          <a:ln>
            <a:noFill/>
          </a:ln>
        </p:spPr>
      </p:pic>
      <p:sp>
        <p:nvSpPr>
          <p:cNvPr id="467" name="Google Shape;467;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